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57" r:id="rId3"/>
    <p:sldId id="258" r:id="rId4"/>
    <p:sldId id="259"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5" r:id="rId19"/>
    <p:sldId id="274" r:id="rId20"/>
    <p:sldId id="276" r:id="rId21"/>
    <p:sldId id="277" r:id="rId22"/>
    <p:sldId id="278" r:id="rId23"/>
    <p:sldId id="279" r:id="rId24"/>
    <p:sldId id="280" r:id="rId25"/>
    <p:sldId id="281" r:id="rId26"/>
    <p:sldId id="282" r:id="rId27"/>
    <p:sldId id="284" r:id="rId28"/>
    <p:sldId id="285" r:id="rId29"/>
    <p:sldId id="283" r:id="rId30"/>
    <p:sldId id="286" r:id="rId31"/>
    <p:sldId id="287" r:id="rId32"/>
    <p:sldId id="288" r:id="rId33"/>
    <p:sldId id="289" r:id="rId34"/>
    <p:sldId id="290" r:id="rId35"/>
    <p:sldId id="293" r:id="rId36"/>
    <p:sldId id="291" r:id="rId37"/>
    <p:sldId id="292" r:id="rId38"/>
    <p:sldId id="294" r:id="rId39"/>
    <p:sldId id="296" r:id="rId40"/>
    <p:sldId id="297" r:id="rId41"/>
    <p:sldId id="298" r:id="rId42"/>
    <p:sldId id="295"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5" r:id="rId69"/>
    <p:sldId id="326" r:id="rId70"/>
    <p:sldId id="324" r:id="rId71"/>
    <p:sldId id="327" r:id="rId72"/>
    <p:sldId id="328" r:id="rId73"/>
    <p:sldId id="330" r:id="rId74"/>
    <p:sldId id="329"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819D"/>
    <a:srgbClr val="0D7979"/>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7.wmf"/><Relationship Id="rId2" Type="http://schemas.openxmlformats.org/officeDocument/2006/relationships/image" Target="../media/image106.wmf"/><Relationship Id="rId1" Type="http://schemas.openxmlformats.org/officeDocument/2006/relationships/image" Target="../media/image10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C046D7CF-97B8-471E-B327-DA3BE2BB05A7}" type="datetimeFigureOut">
              <a:rPr lang="ru-RU"/>
              <a:pPr>
                <a:defRPr/>
              </a:pPr>
              <a:t>27.10.2012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5C55B0C-632A-415B-9B1B-7138C1393594}"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37DAAB2-BF6B-4456-A457-CC477D27CB8D}" type="datetimeFigureOut">
              <a:rPr lang="ru-RU"/>
              <a:pPr>
                <a:defRPr/>
              </a:pPr>
              <a:t>27.10.2012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6226F72-6E2E-4F8F-B27E-B013049722CB}"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BA3A996-0C29-4B86-BAA7-D91A04AEDC01}" type="datetimeFigureOut">
              <a:rPr lang="ru-RU"/>
              <a:pPr>
                <a:defRPr/>
              </a:pPr>
              <a:t>27.10.2012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0B4B47A-22EC-4548-ADDD-A701409A6AE6}"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2C3D58F-AD4E-4669-87C6-2AD7A6E690B4}" type="datetimeFigureOut">
              <a:rPr lang="ru-RU"/>
              <a:pPr>
                <a:defRPr/>
              </a:pPr>
              <a:t>27.10.2012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7AE54D3-BF85-4A51-9913-94ACC1444BB8}"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DCD9E0F2-D36C-4BD9-BF5B-4D9DE5B38567}" type="datetimeFigureOut">
              <a:rPr lang="ru-RU"/>
              <a:pPr>
                <a:defRPr/>
              </a:pPr>
              <a:t>27.10.2012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7419589-984D-4426-A932-A949DBB444EF}"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2CF4431B-5FD0-4528-9C33-E49AD8588247}" type="datetimeFigureOut">
              <a:rPr lang="ru-RU"/>
              <a:pPr>
                <a:defRPr/>
              </a:pPr>
              <a:t>27.10.2012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BE4D3257-6BEE-4FE7-A5E3-135E99181C92}"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1C279B9E-75A7-42C9-85F9-2459119642AF}" type="datetimeFigureOut">
              <a:rPr lang="ru-RU"/>
              <a:pPr>
                <a:defRPr/>
              </a:pPr>
              <a:t>27.10.2012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DFAA48B5-37CE-40C5-BE77-9E88028AB63D}"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2833AFD-9366-439A-A7AC-49E21412AA99}" type="datetimeFigureOut">
              <a:rPr lang="ru-RU"/>
              <a:pPr>
                <a:defRPr/>
              </a:pPr>
              <a:t>27.10.2012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B454DF11-625C-4472-B94C-9F226853375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AE9C600-6C6D-4C4C-8BA0-4D834DCE4A56}" type="datetimeFigureOut">
              <a:rPr lang="ru-RU"/>
              <a:pPr>
                <a:defRPr/>
              </a:pPr>
              <a:t>27.10.2012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AC47AA8-8E88-4BC1-A4E8-482B63A4D29C}"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BE87C8E-1566-4B38-B083-D84424F17160}" type="datetimeFigureOut">
              <a:rPr lang="ru-RU"/>
              <a:pPr>
                <a:defRPr/>
              </a:pPr>
              <a:t>27.10.2012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7942903-9BA4-492D-98CF-444387FF9D0B}"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A53CC47-DC5E-4E1B-860E-4DD0A9AD6EEE}" type="datetimeFigureOut">
              <a:rPr lang="ru-RU"/>
              <a:pPr>
                <a:defRPr/>
              </a:pPr>
              <a:t>27.10.2012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07117B3-0B50-4E86-9F8F-021BEB9330AE}"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5000">
              <a:schemeClr val="accent3">
                <a:lumMod val="75000"/>
                <a:alpha val="67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A020D04A-F055-4F73-989D-2F705F029E6D}" type="datetimeFigureOut">
              <a:rPr lang="ru-RU"/>
              <a:pPr>
                <a:defRPr/>
              </a:pPr>
              <a:t>27.10.2012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1A6C6F7-AFFE-4F6C-A135-4AB3DC6D895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ru.wikipedia.org/wiki/%D0%A2%D0%B5%D0%BE%D1%80%D0%B8%D1%8F_%D0%BF%D1%80%D0%B5%D0%B4%D0%B5%D0%BB%D1%8C%D0%BD%D0%BE%D0%B9_%D0%BF%D1%80%D0%BE%D0%B8%D0%B7%D0%B2%D0%BE%D0%B4%D0%B8%D1%82%D0%B5%D0%BB%D1%8C%D0%BD%D0%BE%D1%81%D1%82%D0%B8" TargetMode="External"/><Relationship Id="rId7" Type="http://schemas.openxmlformats.org/officeDocument/2006/relationships/image" Target="../media/image8.png"/><Relationship Id="rId2" Type="http://schemas.openxmlformats.org/officeDocument/2006/relationships/hyperlink" Target="http://ru.wikipedia.org/wiki/%D0%A2%D0%B5%D0%BE%D1%80%D0%B8%D1%8F_%D0%BF%D1%80%D0%B5%D0%B4%D0%B5%D0%BB%D1%8C%D0%BD%D0%BE%D0%B9_%D0%BF%D0%BE%D0%BB%D0%B5%D0%B7%D0%BD%D0%BE%D1%81%D1%82%D0%B8" TargetMode="External"/><Relationship Id="rId1" Type="http://schemas.openxmlformats.org/officeDocument/2006/relationships/slideLayout" Target="../slideLayouts/slideLayout7.xml"/><Relationship Id="rId6" Type="http://schemas.openxmlformats.org/officeDocument/2006/relationships/hyperlink" Target="http://ru.wikipedia.org/w/index.php?title=%D0%A2%D0%B5%D0%BE%D1%80%D0%B8%D1%8F_%D0%B3%D0%BE%D1%81%D1%83%D0%B4%D0%B0%D1%80%D1%81%D1%82%D0%B2%D0%B5%D0%BD%D0%BD%D1%8B%D1%85_%D1%84%D0%B8%D0%BD%D0%B0%D0%BD%D1%81%D0%BE%D0%B2&amp;action=edit&amp;redlink=1" TargetMode="External"/><Relationship Id="rId5" Type="http://schemas.openxmlformats.org/officeDocument/2006/relationships/hyperlink" Target="http://ru.wikipedia.org/wiki/%D0%AD%D0%BA%D0%BE%D0%BD%D0%BE%D0%BC%D0%B8%D1%87%D0%B5%D1%81%D0%BA%D0%B0%D1%8F_%D1%82%D0%B5%D0%BE%D1%80%D0%B8%D1%8F_%D0%B1%D0%BB%D0%B0%D0%B3%D0%BE%D1%81%D0%BE%D1%81%D1%82%D0%BE%D1%8F%D0%BD%D0%B8%D1%8F" TargetMode="External"/><Relationship Id="rId4" Type="http://schemas.openxmlformats.org/officeDocument/2006/relationships/hyperlink" Target="http://ru.wikipedia.org/w/index.php?title=%D0%A2%D0%B5%D0%BE%D1%80%D0%B8%D1%8F_%D0%BE%D0%B1%D1%89%D0%B5%D0%B3%D0%BE_%D1%8D%D0%BA%D0%BE%D0%BD%D0%BE%D0%BC%D0%B8%D1%87%D0%B5%D1%81%D0%BA%D0%BE%D0%B3%D0%BE_%D1%80%D0%B0%D0%B2%D0%BD%D0%BE%D0%B2%D0%B5%D1%81%D0%B8%D1%8F&amp;action=edit&amp;redlink=1"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www.grandars.ru/student/nac-ekonomika/institucionalizm.html" TargetMode="Externa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png"/></Relationships>
</file>

<file path=ppt/slides/_rels/slide4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hyperlink" Target="http://ru.wikipedia.org/wiki/%D0%AD%D0%BA%D0%B2%D0%B8%D0%B2%D0%B0%D0%BB%D0%B5%D0%BD%D1%82" TargetMode="External"/><Relationship Id="rId2" Type="http://schemas.openxmlformats.org/officeDocument/2006/relationships/hyperlink" Target="http://ru.wikipedia.org/wiki/%D0%A2%D0%BE%D0%B2%D0%B0%D1%80" TargetMode="External"/><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hyperlink" Target="http://ru.wikipedia.org/wiki/%D0%A1%D1%82%D0%BE%D0%B8%D0%BC%D0%BE%D1%81%D1%82%D1%8C"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5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58.xml.rels><?xml version="1.0" encoding="UTF-8" standalone="yes"?>
<Relationships xmlns="http://schemas.openxmlformats.org/package/2006/relationships"><Relationship Id="rId8" Type="http://schemas.openxmlformats.org/officeDocument/2006/relationships/hyperlink" Target="http://ru.wikipedia.org/wiki/%D0%96%D0%B5%D0%BC%D1%87%D1%83%D0%B3" TargetMode="External"/><Relationship Id="rId3" Type="http://schemas.openxmlformats.org/officeDocument/2006/relationships/hyperlink" Target="http://ru.wikipedia.org/wiki/%D0%A1%D1%82%D0%BE%D0%B8%D0%BC%D0%BE%D1%81%D1%82%D1%8C" TargetMode="External"/><Relationship Id="rId7" Type="http://schemas.openxmlformats.org/officeDocument/2006/relationships/hyperlink" Target="http://ru.wikipedia.org/wiki/%D0%9C%D0%B5%D1%85%D0%B0" TargetMode="External"/><Relationship Id="rId2" Type="http://schemas.openxmlformats.org/officeDocument/2006/relationships/hyperlink" Target="http://ru.wikipedia.org/wiki/%D0%A2%D0%BE%D0%B2%D0%B0%D1%80" TargetMode="External"/><Relationship Id="rId1" Type="http://schemas.openxmlformats.org/officeDocument/2006/relationships/slideLayout" Target="../slideLayouts/slideLayout7.xml"/><Relationship Id="rId6" Type="http://schemas.openxmlformats.org/officeDocument/2006/relationships/hyperlink" Target="http://ru.wikipedia.org/wiki/%D0%97%D0%B5%D1%80%D0%BD%D0%BE" TargetMode="External"/><Relationship Id="rId11" Type="http://schemas.openxmlformats.org/officeDocument/2006/relationships/image" Target="../media/image81.png"/><Relationship Id="rId5" Type="http://schemas.openxmlformats.org/officeDocument/2006/relationships/hyperlink" Target="http://ru.wikipedia.org/wiki/%D0%A1%D0%BA%D0%BE%D1%82" TargetMode="External"/><Relationship Id="rId10" Type="http://schemas.openxmlformats.org/officeDocument/2006/relationships/image" Target="../media/image80.png"/><Relationship Id="rId4" Type="http://schemas.openxmlformats.org/officeDocument/2006/relationships/hyperlink" Target="http://ru.wikipedia.org/wiki/%D0%9F%D0%BE%D0%BB%D0%B5%D0%B7%D0%BD%D0%BE%D1%81%D1%82%D1%8C" TargetMode="External"/><Relationship Id="rId9" Type="http://schemas.openxmlformats.org/officeDocument/2006/relationships/hyperlink" Target="http://ru.wikipedia.org/wiki/%D0%9A%D0%B0%D1%83%D1%80%D0%B8_(%D1%80%D0%B0%D0%BA%D0%BE%D0%B2%D0%B8%D0%BD%D0%B0)"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 Id="rId4" Type="http://schemas.openxmlformats.org/officeDocument/2006/relationships/image" Target="../media/image84.pn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hyperlink" Target="http://ru.wikipedia.org/wiki/%D0%98%D0%BD%D1%82%D0%B5%D1%80%D0%BD%D0%B5%D1%82" TargetMode="External"/><Relationship Id="rId7" Type="http://schemas.openxmlformats.org/officeDocument/2006/relationships/image" Target="../media/image85.png"/><Relationship Id="rId2" Type="http://schemas.openxmlformats.org/officeDocument/2006/relationships/hyperlink" Target="http://ru.wikipedia.org/wiki/%D0%9A%D0%BE%D0%BC%D0%BF%D1%8C%D1%8E%D1%82%D0%B5%D1%80%D0%BD%D0%B0%D1%8F_%D1%81%D0%B5%D1%82%D1%8C" TargetMode="External"/><Relationship Id="rId1" Type="http://schemas.openxmlformats.org/officeDocument/2006/relationships/slideLayout" Target="../slideLayouts/slideLayout7.xml"/><Relationship Id="rId6" Type="http://schemas.openxmlformats.org/officeDocument/2006/relationships/hyperlink" Target="http://ru.wikipedia.org/wiki/%D0%9F%D0%BB%D0%B0%D1%82%D0%B5%D0%B6%D0%BD%D1%8B%D0%B9_%D0%BA%D0%B8%D0%BE%D1%81%D0%BA" TargetMode="External"/><Relationship Id="rId5" Type="http://schemas.openxmlformats.org/officeDocument/2006/relationships/hyperlink" Target="http://ru.wikipedia.org/wiki/POS-%D1%82%D0%B5%D1%80%D0%BC%D0%B8%D0%BD%D0%B0%D0%BB" TargetMode="External"/><Relationship Id="rId4" Type="http://schemas.openxmlformats.org/officeDocument/2006/relationships/hyperlink" Target="http://ru.wikipedia.org/wiki/%D0%91%D0%B0%D0%BD%D0%BA%D0%BE%D0%BC%D0%B0%D1%82"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04.png"/><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08.jpeg"/><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7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78.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116.jpeg"/></Relationships>
</file>

<file path=ppt/slides/_rels/slide8.xml.rels><?xml version="1.0" encoding="UTF-8" standalone="yes"?>
<Relationships xmlns="http://schemas.openxmlformats.org/package/2006/relationships"><Relationship Id="rId3" Type="http://schemas.openxmlformats.org/officeDocument/2006/relationships/hyperlink" Target="http://www.grandars.ru/student/ekonomicheskaya-teoriya/metod-mikroekonomiki.html"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2857496"/>
            <a:ext cx="8572560" cy="1200329"/>
          </a:xfrm>
          <a:prstGeom prst="rect">
            <a:avLst/>
          </a:prstGeom>
          <a:noFill/>
        </p:spPr>
        <p:txBody>
          <a:bodyPr>
            <a:spAutoFit/>
          </a:bodyPr>
          <a:lstStyle/>
          <a:p>
            <a:pPr algn="ctr" fontAlgn="auto">
              <a:spcBef>
                <a:spcPts val="0"/>
              </a:spcBef>
              <a:spcAft>
                <a:spcPts val="0"/>
              </a:spcAft>
              <a:defRPr/>
            </a:pPr>
            <a:r>
              <a:rPr lang="ru-RU" sz="7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n-lt"/>
                <a:cs typeface="+mn-cs"/>
              </a:rPr>
              <a:t>МИКРОЭКОНОМИКА</a:t>
            </a:r>
          </a:p>
        </p:txBody>
      </p:sp>
      <p:sp>
        <p:nvSpPr>
          <p:cNvPr id="13314" name="Прямоугольник 2"/>
          <p:cNvSpPr>
            <a:spLocks noChangeArrowheads="1"/>
          </p:cNvSpPr>
          <p:nvPr/>
        </p:nvSpPr>
        <p:spPr bwMode="auto">
          <a:xfrm>
            <a:off x="2500313" y="285750"/>
            <a:ext cx="6143625" cy="1570038"/>
          </a:xfrm>
          <a:prstGeom prst="rect">
            <a:avLst/>
          </a:prstGeom>
          <a:noFill/>
          <a:ln w="9525">
            <a:noFill/>
            <a:miter lim="800000"/>
            <a:headEnd/>
            <a:tailEnd/>
          </a:ln>
        </p:spPr>
        <p:txBody>
          <a:bodyPr>
            <a:spAutoFit/>
          </a:bodyPr>
          <a:lstStyle/>
          <a:p>
            <a:r>
              <a:rPr lang="ru-RU" sz="2400" i="1">
                <a:latin typeface="Calibri" pitchFamily="34" charset="0"/>
              </a:rPr>
              <a:t>«Экономика есть искусство удовлетворять безграничные потребности при помощи ограниченных ресурсов»</a:t>
            </a:r>
          </a:p>
          <a:p>
            <a:r>
              <a:rPr lang="ru-RU" sz="2400">
                <a:latin typeface="Calibri" pitchFamily="34" charset="0"/>
              </a:rPr>
              <a:t>                                                        Лоренс Питер</a:t>
            </a:r>
          </a:p>
        </p:txBody>
      </p:sp>
      <p:sp>
        <p:nvSpPr>
          <p:cNvPr id="13315" name="Прямоугольник 3"/>
          <p:cNvSpPr>
            <a:spLocks noChangeArrowheads="1"/>
          </p:cNvSpPr>
          <p:nvPr/>
        </p:nvSpPr>
        <p:spPr bwMode="auto">
          <a:xfrm>
            <a:off x="7000875" y="6072188"/>
            <a:ext cx="1857375" cy="523875"/>
          </a:xfrm>
          <a:prstGeom prst="rect">
            <a:avLst/>
          </a:prstGeom>
          <a:noFill/>
          <a:ln w="9525">
            <a:noFill/>
            <a:miter lim="800000"/>
            <a:headEnd/>
            <a:tailEnd/>
          </a:ln>
        </p:spPr>
        <p:txBody>
          <a:bodyPr>
            <a:spAutoFit/>
          </a:bodyPr>
          <a:lstStyle/>
          <a:p>
            <a:r>
              <a:rPr lang="ru-RU" sz="2800" i="1">
                <a:latin typeface="Calibri" pitchFamily="34" charset="0"/>
              </a:rPr>
              <a:t>Часть 1</a:t>
            </a:r>
            <a:endParaRPr lang="ru-RU" sz="280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142875" y="285750"/>
          <a:ext cx="8786813" cy="6201925"/>
        </p:xfrm>
        <a:graphic>
          <a:graphicData uri="http://schemas.openxmlformats.org/drawingml/2006/table">
            <a:tbl>
              <a:tblPr/>
              <a:tblGrid>
                <a:gridCol w="1285875"/>
                <a:gridCol w="857250"/>
                <a:gridCol w="1143000"/>
                <a:gridCol w="1714500"/>
                <a:gridCol w="3786188"/>
              </a:tblGrid>
              <a:tr h="28575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Экономические школы</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Период развития</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Представители</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Основные труды</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Основные положения</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8930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Классическая политическая экономика</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конец 18 — </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1-я пол.19 вв.</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Адам Смит</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(1723-1790)</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Давида</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 Рикардо </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(1772-1823)</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ts val="100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Книга «Исследование о природе и причинах богатства народов» (1776)</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"Начала политической экономии и налогового обложения" (1817)</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just" defTabSz="914400" rtl="0" eaLnBrk="1" fontAlgn="base" latinLnBrk="0" hangingPunct="1">
                        <a:lnSpc>
                          <a:spcPct val="115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179388" algn="just" defTabSz="914400" rtl="0" eaLnBrk="1" fontAlgn="base" latinLnBrk="0" hangingPunct="1">
                        <a:lnSpc>
                          <a:spcPct val="115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Основная идея в учениях Адама Смита — </a:t>
                      </a: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идея либерализма, минимального вмешательства государства в экономику, рыночного саморегулирования на основе свободных цен.</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Смит заложил основы трудовой теории стоимости, показал значение разделения труда как условия повышения производительности.</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Давид Рикардо продолжил теорию А.Смита немного доработал её. Он утверждал, что стоимость и цена товара зависит от количества труда затраченного на его изготовление; Прибыль есть результат неоплаченного труда рабочего. Его учение легло в основу утопического социализма.</a:t>
                      </a: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87613">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Марксизм</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2-я пол. 19 — 20 вв.</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Карл Маркс (1818-1883)</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Фридрих Энгельс </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(1820-1895)</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Четырехтомный «Капитал»</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just" defTabSz="914400" rtl="0" eaLnBrk="1" fontAlgn="base" latinLnBrk="0" hangingPunct="1">
                        <a:lnSpc>
                          <a:spcPct val="115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Марксизм или теория научного социализма (коммунизма) представлена </a:t>
                      </a: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формированием социалистических принципов: общественная собственность на средства производства, отсутствие эксплуатации человеческого труда, равная плата за равных труд, всеобщая и полная занятость.</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С именем К.Маркса связана попытка людей построить общество без частной собственности, экономику государственного типа,  регулируемую из центра.</a:t>
                      </a: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22555" name="Picture 2"/>
          <p:cNvPicPr>
            <a:picLocks noChangeAspect="1" noChangeArrowheads="1"/>
          </p:cNvPicPr>
          <p:nvPr/>
        </p:nvPicPr>
        <p:blipFill>
          <a:blip r:embed="rId2" cstate="print"/>
          <a:srcRect/>
          <a:stretch>
            <a:fillRect/>
          </a:stretch>
        </p:blipFill>
        <p:spPr bwMode="auto">
          <a:xfrm>
            <a:off x="214313" y="4286250"/>
            <a:ext cx="1143000" cy="1357313"/>
          </a:xfrm>
          <a:prstGeom prst="rect">
            <a:avLst/>
          </a:prstGeom>
          <a:noFill/>
          <a:ln w="9525">
            <a:noFill/>
            <a:miter lim="800000"/>
            <a:headEnd/>
            <a:tailEnd/>
          </a:ln>
        </p:spPr>
      </p:pic>
      <p:pic>
        <p:nvPicPr>
          <p:cNvPr id="22556" name="Picture 3"/>
          <p:cNvPicPr>
            <a:picLocks noChangeAspect="1" noChangeArrowheads="1"/>
          </p:cNvPicPr>
          <p:nvPr/>
        </p:nvPicPr>
        <p:blipFill>
          <a:blip r:embed="rId3" cstate="print"/>
          <a:srcRect/>
          <a:stretch>
            <a:fillRect/>
          </a:stretch>
        </p:blipFill>
        <p:spPr bwMode="auto">
          <a:xfrm>
            <a:off x="214313" y="1000125"/>
            <a:ext cx="1179512" cy="1504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214313" y="214313"/>
          <a:ext cx="8786812" cy="5905513"/>
        </p:xfrm>
        <a:graphic>
          <a:graphicData uri="http://schemas.openxmlformats.org/drawingml/2006/table">
            <a:tbl>
              <a:tblPr/>
              <a:tblGrid>
                <a:gridCol w="1428750"/>
                <a:gridCol w="785812"/>
                <a:gridCol w="1071563"/>
                <a:gridCol w="1714500"/>
                <a:gridCol w="3786187"/>
              </a:tblGrid>
              <a:tr h="42862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Экономические школы</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Период развития</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Представители</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Основные труды</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Основные положения</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30263">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Маржинализм</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конец 19 – </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начало 20 вв</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Карл Менгер</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(1840-1921)</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Фридрих Визер</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(1851-1926)</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Леон Вальрас</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(1834-1910)</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Эйген  фон</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 Бем - Баверк</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(1851-1914)</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Уильям Стэнли Джевонс</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(1835-1882)</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 «О происхождении и основных законах экономической ценности» (1884), «Теория общественного хозяйства» (1914).</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«Капитал и прибыль» (1884), «Позитивная теория капитала» (1889).</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«Теория политической экономии» (1871)</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just" defTabSz="914400" rtl="0" eaLnBrk="1" fontAlgn="base" latinLnBrk="0" hangingPunct="1">
                        <a:lnSpc>
                          <a:spcPct val="115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Основная идея маржинализма – </a:t>
                      </a: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исследование предельных экономических величин как взаимосвязанных явлений экономической системы в масштабе фирмы, отрасли, народного хозяйства</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В центре учения - субъект с его потребностями. Стоимость любого блага или товара зависит от его предельной полезности для потребителя.</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Возник предельный анализ.</a:t>
                      </a: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297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Неоклассическая экономическая теория</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конец 19 — </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начало 21 вв.</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Альфред Маршал</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(1842-1924)</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Артур Пигу (1877-1959)</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Шестикнижие «Принципы экономикс» (1890)</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«Экономическая теория благосостояния»</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Неоклассическое направление </a:t>
                      </a: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исследует поведение т. н. экономического человека</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(потребителя, предпринимателя, наёмного работника), </a:t>
                      </a: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который стремится максимизировать доход и минимизировать затраты. </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Основные категории анализа — предельные величины. Разработали </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hlinkClick r:id="rId2" tooltip="Теория предельной полезности"/>
                        </a:rPr>
                        <a:t>теорию предельной полезности</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и </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hlinkClick r:id="rId3" tooltip="Теория предельной производительности"/>
                        </a:rPr>
                        <a:t>теорию предельной производительности</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hlinkClick r:id="rId4" tooltip="Теория общего экономического равновесия (страница отсутствует)"/>
                        </a:rPr>
                        <a:t>теорию общего экономического равновесия</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согласно которой механизм свободной конкуренции и рыночного ценообразования обеспечивает справедливое распределение доходов и полное использование экономических ресурсов, </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hlinkClick r:id="rId5" tooltip="Экономическая теория благосостояния"/>
                        </a:rPr>
                        <a:t>экономическую теорию благосостояния</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принципы которой положены в основу современной </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hlinkClick r:id="rId6" tooltip="Теория государственных финансов (страница отсутствует)"/>
                        </a:rPr>
                        <a:t>теории государственных финансов</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и др.</a:t>
                      </a: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23579" name="Picture 2"/>
          <p:cNvPicPr>
            <a:picLocks noChangeAspect="1" noChangeArrowheads="1"/>
          </p:cNvPicPr>
          <p:nvPr/>
        </p:nvPicPr>
        <p:blipFill>
          <a:blip r:embed="rId7" cstate="print"/>
          <a:srcRect/>
          <a:stretch>
            <a:fillRect/>
          </a:stretch>
        </p:blipFill>
        <p:spPr bwMode="auto">
          <a:xfrm>
            <a:off x="357188" y="3929063"/>
            <a:ext cx="1143000" cy="1071562"/>
          </a:xfrm>
          <a:prstGeom prst="rect">
            <a:avLst/>
          </a:prstGeom>
          <a:noFill/>
          <a:ln w="9525">
            <a:noFill/>
            <a:miter lim="800000"/>
            <a:headEnd/>
            <a:tailEnd/>
          </a:ln>
        </p:spPr>
      </p:pic>
      <p:pic>
        <p:nvPicPr>
          <p:cNvPr id="23580" name="Picture 3"/>
          <p:cNvPicPr>
            <a:picLocks noChangeAspect="1" noChangeArrowheads="1"/>
          </p:cNvPicPr>
          <p:nvPr/>
        </p:nvPicPr>
        <p:blipFill>
          <a:blip r:embed="rId8" cstate="print"/>
          <a:srcRect/>
          <a:stretch>
            <a:fillRect/>
          </a:stretch>
        </p:blipFill>
        <p:spPr bwMode="auto">
          <a:xfrm>
            <a:off x="428625" y="785813"/>
            <a:ext cx="1047750" cy="1571625"/>
          </a:xfrm>
          <a:prstGeom prst="rect">
            <a:avLst/>
          </a:prstGeom>
          <a:noFill/>
          <a:ln w="9525">
            <a:noFill/>
            <a:miter lim="800000"/>
            <a:headEnd/>
            <a:tailEnd/>
          </a:ln>
        </p:spPr>
      </p:pic>
      <p:sp>
        <p:nvSpPr>
          <p:cNvPr id="7" name="Стрелка вниз 6"/>
          <p:cNvSpPr/>
          <p:nvPr/>
        </p:nvSpPr>
        <p:spPr>
          <a:xfrm>
            <a:off x="285750" y="2928938"/>
            <a:ext cx="1357313" cy="6429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0" y="71438"/>
          <a:ext cx="9001125" cy="6675438"/>
        </p:xfrm>
        <a:graphic>
          <a:graphicData uri="http://schemas.openxmlformats.org/drawingml/2006/table">
            <a:tbl>
              <a:tblPr/>
              <a:tblGrid>
                <a:gridCol w="1682750"/>
                <a:gridCol w="731838"/>
                <a:gridCol w="1098550"/>
                <a:gridCol w="1609725"/>
                <a:gridCol w="3878262"/>
              </a:tblGrid>
              <a:tr h="42862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Экономические школы</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Период развития</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Представители</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Основные труды</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Основные положения</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2887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Кейнсианство</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20 век — начало 21 вв.</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Джон Кейнс (1883-1946)</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  </a:t>
                      </a: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«Общая теория занятости, процента и денег» (1936)</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just" defTabSz="914400" rtl="0" eaLnBrk="1" fontAlgn="base" latinLnBrk="0" hangingPunct="1">
                        <a:lnSpc>
                          <a:spcPct val="115000"/>
                        </a:lnSpc>
                        <a:spcBef>
                          <a:spcPct val="0"/>
                        </a:spcBef>
                        <a:spcAft>
                          <a:spcPct val="0"/>
                        </a:spcAft>
                        <a:buClrTx/>
                        <a:buSzTx/>
                        <a:buFontTx/>
                        <a:buNone/>
                        <a:tabLst/>
                      </a:pPr>
                      <a:endParaRPr kumimoji="0" lang="ru-RU" sz="12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Заложили основы макроэкономики </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науки о принципах функционирования национальной экономики </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 целом: обосновали государственное регулирование развитой рыночной экономики путем увеличения или сокращения спроса посредством изменения наличной и безналичной денежной массы. С помощью такого регулирования можно влиять на инфляцию, занятость, подавлять экономические кризисы. Было изучено влияние экономического спроса на поток инвестиций и на формирование национального дохода. </a:t>
                      </a: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4628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Институционализм</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20 век — начало 21 вв.</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Джон </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Гелбрейт</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 (1908-2006)</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«Экономическая теория и цели общества» (1973)</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just" defTabSz="914400" rtl="0" eaLnBrk="1" fontAlgn="base" latinLnBrk="0" hangingPunct="1">
                        <a:lnSpc>
                          <a:spcPct val="115000"/>
                        </a:lnSpc>
                        <a:spcBef>
                          <a:spcPct val="0"/>
                        </a:spcBef>
                        <a:spcAft>
                          <a:spcPct val="0"/>
                        </a:spcAft>
                        <a:buClrTx/>
                        <a:buSzTx/>
                        <a:buFontTx/>
                        <a:buNone/>
                        <a:tabLst/>
                      </a:pPr>
                      <a:endParaRPr kumimoji="0" lang="ru-RU" sz="1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Исследование всех хозяйственных явлений со стороны политических методологических и правовых вопросов.</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Отход от абсолютизации технических факторов, большее вниманием к человеку, социальным проблемам.</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Главная идея современного </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hlinkClick r:id="rId2" tooltip="Институционализм"/>
                        </a:rPr>
                        <a:t>институционализма</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 </a:t>
                      </a: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в утверждении роли человека как основного экономического ресурса и переориентации всей системы на всесторонне развитие личности.</a:t>
                      </a: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77165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Монетаризм</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(неоконсерватизм)</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20 век — начало 21 вв.</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Милтон </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Фридмен</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(1912-2006)</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«Количественная теория денег», «Капитализм и свобода»</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Главный принцип: экономика способна к саморегулированию и основная задача государства это регулирование денежных потоков.</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По его мнению, </a:t>
                      </a: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микроэкономика изучает крупномасштабные экономические явления, а также те экономические выборы, совершаемые малыми экономическими единицами, такими как домашнее хозяйство, фирмы и экономические рынки.</a:t>
                      </a: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pic>
        <p:nvPicPr>
          <p:cNvPr id="24609" name="Picture 2"/>
          <p:cNvPicPr>
            <a:picLocks noChangeAspect="1" noChangeArrowheads="1"/>
          </p:cNvPicPr>
          <p:nvPr/>
        </p:nvPicPr>
        <p:blipFill>
          <a:blip r:embed="rId3" cstate="print"/>
          <a:srcRect/>
          <a:stretch>
            <a:fillRect/>
          </a:stretch>
        </p:blipFill>
        <p:spPr bwMode="auto">
          <a:xfrm>
            <a:off x="142875" y="714375"/>
            <a:ext cx="1428750" cy="1714500"/>
          </a:xfrm>
          <a:prstGeom prst="rect">
            <a:avLst/>
          </a:prstGeom>
          <a:noFill/>
          <a:ln w="9525">
            <a:noFill/>
            <a:miter lim="800000"/>
            <a:headEnd/>
            <a:tailEnd/>
          </a:ln>
        </p:spPr>
      </p:pic>
      <p:pic>
        <p:nvPicPr>
          <p:cNvPr id="24610" name="Picture 3"/>
          <p:cNvPicPr>
            <a:picLocks noChangeAspect="1" noChangeArrowheads="1"/>
          </p:cNvPicPr>
          <p:nvPr/>
        </p:nvPicPr>
        <p:blipFill>
          <a:blip r:embed="rId4" cstate="print"/>
          <a:srcRect/>
          <a:stretch>
            <a:fillRect/>
          </a:stretch>
        </p:blipFill>
        <p:spPr bwMode="auto">
          <a:xfrm>
            <a:off x="142875" y="3143250"/>
            <a:ext cx="1357313" cy="1120775"/>
          </a:xfrm>
          <a:prstGeom prst="rect">
            <a:avLst/>
          </a:prstGeom>
          <a:noFill/>
          <a:ln w="9525">
            <a:noFill/>
            <a:miter lim="800000"/>
            <a:headEnd/>
            <a:tailEnd/>
          </a:ln>
        </p:spPr>
      </p:pic>
      <p:pic>
        <p:nvPicPr>
          <p:cNvPr id="24611" name="Picture 4"/>
          <p:cNvPicPr>
            <a:picLocks noChangeAspect="1" noChangeArrowheads="1"/>
          </p:cNvPicPr>
          <p:nvPr/>
        </p:nvPicPr>
        <p:blipFill>
          <a:blip r:embed="rId5" cstate="print"/>
          <a:srcRect/>
          <a:stretch>
            <a:fillRect/>
          </a:stretch>
        </p:blipFill>
        <p:spPr bwMode="auto">
          <a:xfrm>
            <a:off x="142875" y="5143500"/>
            <a:ext cx="1443038" cy="1057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714375" y="-214313"/>
            <a:ext cx="8001000" cy="862013"/>
          </a:xfrm>
          <a:prstGeom prst="rect">
            <a:avLst/>
          </a:prstGeom>
          <a:noFill/>
          <a:ln w="9525">
            <a:noFill/>
            <a:miter lim="800000"/>
            <a:headEnd/>
            <a:tailEnd/>
          </a:ln>
        </p:spPr>
        <p:txBody>
          <a:bodyPr lIns="457056" tIns="304704" bIns="0" anchor="ctr">
            <a:spAutoFit/>
          </a:bodyPr>
          <a:lstStyle/>
          <a:p>
            <a:r>
              <a:rPr lang="ru-RU" sz="3600" b="1">
                <a:solidFill>
                  <a:srgbClr val="0000CC"/>
                </a:solidFill>
                <a:latin typeface="Cambria" pitchFamily="18" charset="0"/>
                <a:cs typeface="Times New Roman" pitchFamily="18" charset="0"/>
              </a:rPr>
              <a:t>Методы экономической теории</a:t>
            </a:r>
            <a:endParaRPr lang="ru-RU"/>
          </a:p>
        </p:txBody>
      </p:sp>
      <p:sp>
        <p:nvSpPr>
          <p:cNvPr id="25602" name="Rectangle 1"/>
          <p:cNvSpPr>
            <a:spLocks noChangeArrowheads="1"/>
          </p:cNvSpPr>
          <p:nvPr/>
        </p:nvSpPr>
        <p:spPr bwMode="auto">
          <a:xfrm>
            <a:off x="428625" y="6249988"/>
            <a:ext cx="4429125" cy="523875"/>
          </a:xfrm>
          <a:prstGeom prst="rect">
            <a:avLst/>
          </a:prstGeom>
          <a:noFill/>
          <a:ln w="9525">
            <a:noFill/>
            <a:miter lim="800000"/>
            <a:headEnd/>
            <a:tailEnd/>
          </a:ln>
        </p:spPr>
        <p:txBody>
          <a:bodyPr anchor="ctr">
            <a:spAutoFit/>
          </a:bodyPr>
          <a:lstStyle/>
          <a:p>
            <a:pPr algn="just" eaLnBrk="0" hangingPunct="0"/>
            <a:r>
              <a:rPr lang="ru-RU" sz="1400">
                <a:latin typeface="Calibri" pitchFamily="34" charset="0"/>
                <a:ea typeface="Calibri" pitchFamily="34" charset="0"/>
                <a:cs typeface="Times New Roman" pitchFamily="18" charset="0"/>
              </a:rPr>
              <a:t>- регрессионный анализ, математическое моделирование, линейное программирование </a:t>
            </a:r>
          </a:p>
        </p:txBody>
      </p:sp>
      <p:sp>
        <p:nvSpPr>
          <p:cNvPr id="4" name="Скругленный прямоугольник 3"/>
          <p:cNvSpPr/>
          <p:nvPr/>
        </p:nvSpPr>
        <p:spPr>
          <a:xfrm>
            <a:off x="357188" y="1857375"/>
            <a:ext cx="3071812" cy="7858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solidFill>
                  <a:schemeClr val="tx1"/>
                </a:solidFill>
                <a:ea typeface="Calibri" pitchFamily="34" charset="0"/>
                <a:cs typeface="Times New Roman" pitchFamily="18" charset="0"/>
              </a:rPr>
              <a:t>Наблюдательный или эмпирический метод</a:t>
            </a:r>
            <a:endParaRPr lang="ru-RU" dirty="0"/>
          </a:p>
        </p:txBody>
      </p:sp>
      <p:sp>
        <p:nvSpPr>
          <p:cNvPr id="25604" name="Прямоугольник 4"/>
          <p:cNvSpPr>
            <a:spLocks noChangeArrowheads="1"/>
          </p:cNvSpPr>
          <p:nvPr/>
        </p:nvSpPr>
        <p:spPr bwMode="auto">
          <a:xfrm>
            <a:off x="3571875" y="1714500"/>
            <a:ext cx="3500438" cy="1169988"/>
          </a:xfrm>
          <a:prstGeom prst="rect">
            <a:avLst/>
          </a:prstGeom>
          <a:noFill/>
          <a:ln w="9525">
            <a:noFill/>
            <a:miter lim="800000"/>
            <a:headEnd/>
            <a:tailEnd/>
          </a:ln>
        </p:spPr>
        <p:txBody>
          <a:bodyPr>
            <a:spAutoFit/>
          </a:bodyPr>
          <a:lstStyle/>
          <a:p>
            <a:pPr algn="just"/>
            <a:r>
              <a:rPr lang="ru-RU" sz="1400">
                <a:latin typeface="Calibri" pitchFamily="34" charset="0"/>
                <a:ea typeface="Calibri" pitchFamily="34" charset="0"/>
                <a:cs typeface="Times New Roman" pitchFamily="18" charset="0"/>
              </a:rPr>
              <a:t>– сбор информации, описывающей определенные факты или события (экономисты фиксируют события, происшедшие сами по себе, а потом пытаются понять их значение) </a:t>
            </a:r>
            <a:endParaRPr lang="ru-RU" sz="1400">
              <a:ea typeface="Calibri" pitchFamily="34" charset="0"/>
              <a:cs typeface="Times New Roman" pitchFamily="18" charset="0"/>
            </a:endParaRPr>
          </a:p>
        </p:txBody>
      </p:sp>
      <p:sp>
        <p:nvSpPr>
          <p:cNvPr id="6" name="Скругленный прямоугольник 5"/>
          <p:cNvSpPr/>
          <p:nvPr/>
        </p:nvSpPr>
        <p:spPr>
          <a:xfrm>
            <a:off x="5072063" y="6143625"/>
            <a:ext cx="3786187" cy="5715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solidFill>
                  <a:schemeClr val="tx1"/>
                </a:solidFill>
                <a:ea typeface="Calibri" pitchFamily="34" charset="0"/>
                <a:cs typeface="Times New Roman" pitchFamily="18" charset="0"/>
              </a:rPr>
              <a:t>Экономико-математические методы</a:t>
            </a:r>
            <a:endParaRPr lang="ru-RU" dirty="0"/>
          </a:p>
        </p:txBody>
      </p:sp>
      <p:sp>
        <p:nvSpPr>
          <p:cNvPr id="7" name="Скругленный прямоугольник 6"/>
          <p:cNvSpPr/>
          <p:nvPr/>
        </p:nvSpPr>
        <p:spPr>
          <a:xfrm>
            <a:off x="357188" y="5643563"/>
            <a:ext cx="2786062"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solidFill>
                  <a:schemeClr val="tx1"/>
                </a:solidFill>
                <a:ea typeface="Calibri" pitchFamily="34" charset="0"/>
                <a:cs typeface="Times New Roman" pitchFamily="18" charset="0"/>
              </a:rPr>
              <a:t>Функциональный  метод</a:t>
            </a:r>
            <a:endParaRPr lang="ru-RU" dirty="0"/>
          </a:p>
        </p:txBody>
      </p:sp>
      <p:sp>
        <p:nvSpPr>
          <p:cNvPr id="8" name="Скругленный прямоугольник 7"/>
          <p:cNvSpPr/>
          <p:nvPr/>
        </p:nvSpPr>
        <p:spPr>
          <a:xfrm>
            <a:off x="5786438" y="4643438"/>
            <a:ext cx="3214687" cy="7858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solidFill>
                  <a:schemeClr val="tx1"/>
                </a:solidFill>
                <a:ea typeface="Calibri" pitchFamily="34" charset="0"/>
                <a:cs typeface="Times New Roman" pitchFamily="18" charset="0"/>
              </a:rPr>
              <a:t>Метод моделирования научной абстракции</a:t>
            </a:r>
            <a:endParaRPr lang="ru-RU" dirty="0"/>
          </a:p>
        </p:txBody>
      </p:sp>
      <p:sp>
        <p:nvSpPr>
          <p:cNvPr id="9" name="Скругленный прямоугольник 8"/>
          <p:cNvSpPr/>
          <p:nvPr/>
        </p:nvSpPr>
        <p:spPr>
          <a:xfrm>
            <a:off x="214313" y="3714750"/>
            <a:ext cx="2857500" cy="6429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solidFill>
                  <a:schemeClr val="tx1"/>
                </a:solidFill>
                <a:ea typeface="Calibri" pitchFamily="34" charset="0"/>
                <a:cs typeface="Times New Roman" pitchFamily="18" charset="0"/>
              </a:rPr>
              <a:t>Причинно-следственный метод (каузальный) </a:t>
            </a:r>
            <a:endParaRPr lang="ru-RU" dirty="0"/>
          </a:p>
        </p:txBody>
      </p:sp>
      <p:sp>
        <p:nvSpPr>
          <p:cNvPr id="10" name="Скругленный прямоугольник 9"/>
          <p:cNvSpPr/>
          <p:nvPr/>
        </p:nvSpPr>
        <p:spPr>
          <a:xfrm>
            <a:off x="3857625" y="3000375"/>
            <a:ext cx="3000375" cy="5000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b="1" dirty="0">
                <a:solidFill>
                  <a:schemeClr val="tx1"/>
                </a:solidFill>
                <a:ea typeface="Calibri" pitchFamily="34" charset="0"/>
                <a:cs typeface="Times New Roman" pitchFamily="18" charset="0"/>
              </a:rPr>
              <a:t>Статистический  метод</a:t>
            </a:r>
            <a:endParaRPr lang="ru-RU" dirty="0"/>
          </a:p>
        </p:txBody>
      </p:sp>
      <p:sp>
        <p:nvSpPr>
          <p:cNvPr id="25610" name="Прямоугольник 10"/>
          <p:cNvSpPr>
            <a:spLocks noChangeArrowheads="1"/>
          </p:cNvSpPr>
          <p:nvPr/>
        </p:nvSpPr>
        <p:spPr bwMode="auto">
          <a:xfrm>
            <a:off x="142875" y="2928938"/>
            <a:ext cx="3571875" cy="738187"/>
          </a:xfrm>
          <a:prstGeom prst="rect">
            <a:avLst/>
          </a:prstGeom>
          <a:noFill/>
          <a:ln w="9525">
            <a:noFill/>
            <a:miter lim="800000"/>
            <a:headEnd/>
            <a:tailEnd/>
          </a:ln>
        </p:spPr>
        <p:txBody>
          <a:bodyPr>
            <a:spAutoFit/>
          </a:bodyPr>
          <a:lstStyle/>
          <a:p>
            <a:pPr algn="just" eaLnBrk="0" hangingPunct="0"/>
            <a:r>
              <a:rPr lang="ru-RU" sz="1400">
                <a:latin typeface="Calibri" pitchFamily="34" charset="0"/>
                <a:ea typeface="Calibri" pitchFamily="34" charset="0"/>
                <a:cs typeface="Times New Roman" pitchFamily="18" charset="0"/>
              </a:rPr>
              <a:t>– сбор и обработка количественных данных о явлениях и процессах хозяйственной жизни</a:t>
            </a:r>
          </a:p>
        </p:txBody>
      </p:sp>
      <p:sp>
        <p:nvSpPr>
          <p:cNvPr id="25611" name="Прямоугольник 11"/>
          <p:cNvSpPr>
            <a:spLocks noChangeArrowheads="1"/>
          </p:cNvSpPr>
          <p:nvPr/>
        </p:nvSpPr>
        <p:spPr bwMode="auto">
          <a:xfrm>
            <a:off x="3357563" y="3571875"/>
            <a:ext cx="5643562" cy="954088"/>
          </a:xfrm>
          <a:prstGeom prst="rect">
            <a:avLst/>
          </a:prstGeom>
          <a:noFill/>
          <a:ln w="9525">
            <a:noFill/>
            <a:miter lim="800000"/>
            <a:headEnd/>
            <a:tailEnd/>
          </a:ln>
        </p:spPr>
        <p:txBody>
          <a:bodyPr>
            <a:spAutoFit/>
          </a:bodyPr>
          <a:lstStyle/>
          <a:p>
            <a:pPr algn="just" eaLnBrk="0" hangingPunct="0"/>
            <a:r>
              <a:rPr lang="ru-RU" sz="1400">
                <a:latin typeface="Calibri" pitchFamily="34" charset="0"/>
                <a:ea typeface="Calibri" pitchFamily="34" charset="0"/>
                <a:cs typeface="Times New Roman" pitchFamily="18" charset="0"/>
              </a:rPr>
              <a:t>– выявление причинно-следственных связей между отдельными явлениями, позволяет выстроить логическую иерархию экономических категорий по принципу: из явления А вытекает следствие Б, оно порождает явление В и т.д.</a:t>
            </a:r>
          </a:p>
        </p:txBody>
      </p:sp>
      <p:sp>
        <p:nvSpPr>
          <p:cNvPr id="25612" name="Прямоугольник 12"/>
          <p:cNvSpPr>
            <a:spLocks noChangeArrowheads="1"/>
          </p:cNvSpPr>
          <p:nvPr/>
        </p:nvSpPr>
        <p:spPr bwMode="auto">
          <a:xfrm>
            <a:off x="285750" y="4643438"/>
            <a:ext cx="5357813" cy="954087"/>
          </a:xfrm>
          <a:prstGeom prst="rect">
            <a:avLst/>
          </a:prstGeom>
          <a:noFill/>
          <a:ln w="9525">
            <a:noFill/>
            <a:miter lim="800000"/>
            <a:headEnd/>
            <a:tailEnd/>
          </a:ln>
        </p:spPr>
        <p:txBody>
          <a:bodyPr>
            <a:spAutoFit/>
          </a:bodyPr>
          <a:lstStyle/>
          <a:p>
            <a:pPr algn="just" eaLnBrk="0" hangingPunct="0"/>
            <a:r>
              <a:rPr lang="ru-RU" sz="1400">
                <a:latin typeface="Calibri" pitchFamily="34" charset="0"/>
                <a:ea typeface="Calibri" pitchFamily="34" charset="0"/>
                <a:cs typeface="Times New Roman" pitchFamily="18" charset="0"/>
              </a:rPr>
              <a:t>– выделение наиболее важных, существенных явлений и мысленное отвлечение от второстепенных деталей. Позволяет расчленять объект исследования и анализировать основные взаимосвязи в чистом виде</a:t>
            </a:r>
            <a:endParaRPr lang="ru-RU" sz="1100">
              <a:ea typeface="Calibri" pitchFamily="34" charset="0"/>
              <a:cs typeface="Times New Roman" pitchFamily="18" charset="0"/>
            </a:endParaRPr>
          </a:p>
        </p:txBody>
      </p:sp>
      <p:sp>
        <p:nvSpPr>
          <p:cNvPr id="25613" name="Прямоугольник 13"/>
          <p:cNvSpPr>
            <a:spLocks noChangeArrowheads="1"/>
          </p:cNvSpPr>
          <p:nvPr/>
        </p:nvSpPr>
        <p:spPr bwMode="auto">
          <a:xfrm>
            <a:off x="3357563" y="5500688"/>
            <a:ext cx="5643562" cy="738187"/>
          </a:xfrm>
          <a:prstGeom prst="rect">
            <a:avLst/>
          </a:prstGeom>
          <a:noFill/>
          <a:ln w="9525">
            <a:noFill/>
            <a:miter lim="800000"/>
            <a:headEnd/>
            <a:tailEnd/>
          </a:ln>
        </p:spPr>
        <p:txBody>
          <a:bodyPr>
            <a:spAutoFit/>
          </a:bodyPr>
          <a:lstStyle/>
          <a:p>
            <a:pPr algn="just" eaLnBrk="0" hangingPunct="0"/>
            <a:r>
              <a:rPr lang="ru-RU" sz="1400">
                <a:latin typeface="Calibri" pitchFamily="34" charset="0"/>
                <a:ea typeface="Calibri" pitchFamily="34" charset="0"/>
                <a:cs typeface="Times New Roman" pitchFamily="18" charset="0"/>
              </a:rPr>
              <a:t>– анализ всех категорий не с точки зрения вертикальной причинно-следственной связи, а в их взаимодействии в качестве равнозначных (цена и спрос)</a:t>
            </a:r>
          </a:p>
        </p:txBody>
      </p:sp>
      <p:pic>
        <p:nvPicPr>
          <p:cNvPr id="25614" name="Picture 2"/>
          <p:cNvPicPr>
            <a:picLocks noChangeAspect="1" noChangeArrowheads="1"/>
          </p:cNvPicPr>
          <p:nvPr/>
        </p:nvPicPr>
        <p:blipFill>
          <a:blip r:embed="rId2" cstate="print"/>
          <a:srcRect/>
          <a:stretch>
            <a:fillRect/>
          </a:stretch>
        </p:blipFill>
        <p:spPr bwMode="auto">
          <a:xfrm>
            <a:off x="7215188" y="1643063"/>
            <a:ext cx="1571625" cy="1571625"/>
          </a:xfrm>
          <a:prstGeom prst="rect">
            <a:avLst/>
          </a:prstGeom>
          <a:noFill/>
          <a:ln w="9525">
            <a:noFill/>
            <a:miter lim="800000"/>
            <a:headEnd/>
            <a:tailEnd/>
          </a:ln>
        </p:spPr>
      </p:pic>
      <p:sp>
        <p:nvSpPr>
          <p:cNvPr id="25615" name="Rectangle 3"/>
          <p:cNvSpPr>
            <a:spLocks noChangeArrowheads="1"/>
          </p:cNvSpPr>
          <p:nvPr/>
        </p:nvSpPr>
        <p:spPr bwMode="auto">
          <a:xfrm>
            <a:off x="285750" y="642938"/>
            <a:ext cx="8643938" cy="646112"/>
          </a:xfrm>
          <a:prstGeom prst="rect">
            <a:avLst/>
          </a:prstGeom>
          <a:noFill/>
          <a:ln w="9525">
            <a:noFill/>
            <a:miter lim="800000"/>
            <a:headEnd/>
            <a:tailEnd/>
          </a:ln>
        </p:spPr>
        <p:txBody>
          <a:bodyPr anchor="ctr">
            <a:spAutoFit/>
          </a:bodyPr>
          <a:lstStyle/>
          <a:p>
            <a:pPr algn="just"/>
            <a:r>
              <a:rPr lang="ru-RU" sz="1200" b="1" i="1" u="sng">
                <a:latin typeface="Arial Black" pitchFamily="34" charset="0"/>
                <a:cs typeface="Times New Roman" pitchFamily="18" charset="0"/>
              </a:rPr>
              <a:t>Методология</a:t>
            </a:r>
            <a:r>
              <a:rPr lang="ru-RU" sz="1200" i="1">
                <a:latin typeface="Arial Black" pitchFamily="34" charset="0"/>
                <a:cs typeface="Times New Roman" pitchFamily="18" charset="0"/>
              </a:rPr>
              <a:t> – это наука о методах (общая философская основа), позволяющая определить, с помощью каких методов может быть достигнута стоящая перед исследователем цель (научное познание действительности</a:t>
            </a:r>
            <a:r>
              <a:rPr lang="ru-RU" sz="1200" i="1">
                <a:cs typeface="Times New Roman" pitchFamily="18" charset="0"/>
              </a:rPr>
              <a:t>). </a:t>
            </a:r>
            <a:endParaRPr lang="ru-RU"/>
          </a:p>
        </p:txBody>
      </p:sp>
      <p:sp>
        <p:nvSpPr>
          <p:cNvPr id="25616" name="Rectangle 4"/>
          <p:cNvSpPr>
            <a:spLocks noChangeArrowheads="1"/>
          </p:cNvSpPr>
          <p:nvPr/>
        </p:nvSpPr>
        <p:spPr bwMode="auto">
          <a:xfrm>
            <a:off x="285750" y="1284288"/>
            <a:ext cx="8643938" cy="460375"/>
          </a:xfrm>
          <a:prstGeom prst="rect">
            <a:avLst/>
          </a:prstGeom>
          <a:noFill/>
          <a:ln w="9525">
            <a:noFill/>
            <a:miter lim="800000"/>
            <a:headEnd/>
            <a:tailEnd/>
          </a:ln>
        </p:spPr>
        <p:txBody>
          <a:bodyPr anchor="ctr">
            <a:spAutoFit/>
          </a:bodyPr>
          <a:lstStyle/>
          <a:p>
            <a:pPr algn="just"/>
            <a:r>
              <a:rPr lang="ru-RU" sz="1200" i="1" u="sng">
                <a:latin typeface="Arial Black" pitchFamily="34" charset="0"/>
                <a:cs typeface="Times New Roman" pitchFamily="18" charset="0"/>
              </a:rPr>
              <a:t>Метод</a:t>
            </a:r>
            <a:r>
              <a:rPr lang="ru-RU" sz="1200" i="1">
                <a:latin typeface="Arial Black" pitchFamily="34" charset="0"/>
                <a:cs typeface="Times New Roman" pitchFamily="18" charset="0"/>
              </a:rPr>
              <a:t> есть совокупность конкретных приемов, способов и принципов, с помощью которых определяются пути решения поставленных задач. </a:t>
            </a:r>
          </a:p>
        </p:txBody>
      </p:sp>
      <p:sp>
        <p:nvSpPr>
          <p:cNvPr id="18" name="Стрелка вправо 17"/>
          <p:cNvSpPr/>
          <p:nvPr/>
        </p:nvSpPr>
        <p:spPr>
          <a:xfrm>
            <a:off x="3429000" y="2071688"/>
            <a:ext cx="142875"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9" name="Стрелка вправо 18"/>
          <p:cNvSpPr/>
          <p:nvPr/>
        </p:nvSpPr>
        <p:spPr>
          <a:xfrm>
            <a:off x="3071813" y="3857625"/>
            <a:ext cx="142875"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0" name="Стрелка вправо 19"/>
          <p:cNvSpPr/>
          <p:nvPr/>
        </p:nvSpPr>
        <p:spPr>
          <a:xfrm>
            <a:off x="3143250" y="5643563"/>
            <a:ext cx="142875" cy="428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1" name="Стрелка влево 20"/>
          <p:cNvSpPr/>
          <p:nvPr/>
        </p:nvSpPr>
        <p:spPr>
          <a:xfrm>
            <a:off x="3714750" y="3000375"/>
            <a:ext cx="142875" cy="50006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2" name="Стрелка влево 21"/>
          <p:cNvSpPr/>
          <p:nvPr/>
        </p:nvSpPr>
        <p:spPr>
          <a:xfrm>
            <a:off x="5643563" y="4786313"/>
            <a:ext cx="142875" cy="50006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23" name="Стрелка влево 22"/>
          <p:cNvSpPr/>
          <p:nvPr/>
        </p:nvSpPr>
        <p:spPr>
          <a:xfrm>
            <a:off x="4929188" y="6215063"/>
            <a:ext cx="142875" cy="50006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4429125" y="5000625"/>
            <a:ext cx="4357688" cy="1169988"/>
          </a:xfrm>
          <a:prstGeom prst="rect">
            <a:avLst/>
          </a:prstGeom>
          <a:noFill/>
          <a:ln w="19050">
            <a:solidFill>
              <a:schemeClr val="bg1"/>
            </a:solidFill>
            <a:miter lim="800000"/>
            <a:headEnd/>
            <a:tailEnd/>
          </a:ln>
        </p:spPr>
        <p:txBody>
          <a:bodyPr anchor="ctr">
            <a:spAutoFit/>
          </a:bodyPr>
          <a:lstStyle/>
          <a:p>
            <a:pPr indent="450850" algn="just" eaLnBrk="0" hangingPunct="0"/>
            <a:r>
              <a:rPr lang="ru-RU" sz="1400">
                <a:solidFill>
                  <a:srgbClr val="000000"/>
                </a:solidFill>
                <a:latin typeface="Arial Black" pitchFamily="34" charset="0"/>
                <a:ea typeface="Calibri" pitchFamily="34" charset="0"/>
                <a:cs typeface="Times New Roman" pitchFamily="18" charset="0"/>
              </a:rPr>
              <a:t>предполагает оценочные суждения. Это подход с точки зрения долженствования, выяснения того, благоприятно или нет данное экономическое явление. </a:t>
            </a:r>
          </a:p>
        </p:txBody>
      </p:sp>
      <p:pic>
        <p:nvPicPr>
          <p:cNvPr id="26626" name="Picture 2"/>
          <p:cNvPicPr>
            <a:picLocks noChangeAspect="1" noChangeArrowheads="1"/>
          </p:cNvPicPr>
          <p:nvPr/>
        </p:nvPicPr>
        <p:blipFill>
          <a:blip r:embed="rId2" cstate="print"/>
          <a:srcRect/>
          <a:stretch>
            <a:fillRect/>
          </a:stretch>
        </p:blipFill>
        <p:spPr bwMode="auto">
          <a:xfrm>
            <a:off x="3500438" y="714375"/>
            <a:ext cx="1571625" cy="1041400"/>
          </a:xfrm>
          <a:prstGeom prst="rect">
            <a:avLst/>
          </a:prstGeom>
          <a:noFill/>
          <a:ln w="9525">
            <a:noFill/>
            <a:miter lim="800000"/>
            <a:headEnd/>
            <a:tailEnd/>
          </a:ln>
        </p:spPr>
      </p:pic>
      <p:sp>
        <p:nvSpPr>
          <p:cNvPr id="4" name="Прямоугольник 3"/>
          <p:cNvSpPr/>
          <p:nvPr/>
        </p:nvSpPr>
        <p:spPr>
          <a:xfrm>
            <a:off x="714348" y="1285860"/>
            <a:ext cx="2522998" cy="523220"/>
          </a:xfrm>
          <a:prstGeom prst="rect">
            <a:avLst/>
          </a:prstGeom>
          <a:noFill/>
        </p:spPr>
        <p:txBody>
          <a:bodyPr wrap="none">
            <a:spAutoFit/>
          </a:bodyPr>
          <a:lstStyle/>
          <a:p>
            <a:pPr algn="ctr" fontAlgn="auto">
              <a:spcBef>
                <a:spcPts val="0"/>
              </a:spcBef>
              <a:spcAft>
                <a:spcPts val="0"/>
              </a:spcAft>
              <a:defRPr/>
            </a:pPr>
            <a:r>
              <a:rPr lang="ru-RU" sz="2800" b="1" dirty="0" err="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cs typeface="+mn-cs"/>
              </a:rPr>
              <a:t>Макроуровень</a:t>
            </a:r>
            <a:endParaRPr lang="ru-RU" sz="2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cs typeface="+mn-cs"/>
            </a:endParaRPr>
          </a:p>
        </p:txBody>
      </p:sp>
      <p:sp>
        <p:nvSpPr>
          <p:cNvPr id="5" name="Прямоугольник 4"/>
          <p:cNvSpPr/>
          <p:nvPr/>
        </p:nvSpPr>
        <p:spPr>
          <a:xfrm>
            <a:off x="5929322" y="1214422"/>
            <a:ext cx="2522998" cy="523220"/>
          </a:xfrm>
          <a:prstGeom prst="rect">
            <a:avLst/>
          </a:prstGeom>
          <a:noFill/>
        </p:spPr>
        <p:txBody>
          <a:bodyPr wrap="none">
            <a:spAutoFit/>
          </a:bodyPr>
          <a:lstStyle/>
          <a:p>
            <a:pPr algn="ctr" fontAlgn="auto">
              <a:spcBef>
                <a:spcPts val="0"/>
              </a:spcBef>
              <a:spcAft>
                <a:spcPts val="0"/>
              </a:spcAft>
              <a:defRPr/>
            </a:pPr>
            <a:r>
              <a:rPr lang="ru-RU" sz="2800" b="1" dirty="0" err="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cs typeface="+mn-cs"/>
              </a:rPr>
              <a:t>Микроуровень</a:t>
            </a:r>
            <a:endParaRPr lang="ru-RU" sz="2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cs typeface="+mn-cs"/>
            </a:endParaRPr>
          </a:p>
        </p:txBody>
      </p:sp>
      <p:sp>
        <p:nvSpPr>
          <p:cNvPr id="26629" name="Прямоугольник 5"/>
          <p:cNvSpPr>
            <a:spLocks noChangeArrowheads="1"/>
          </p:cNvSpPr>
          <p:nvPr/>
        </p:nvSpPr>
        <p:spPr bwMode="auto">
          <a:xfrm>
            <a:off x="142875" y="2000250"/>
            <a:ext cx="4214813" cy="800100"/>
          </a:xfrm>
          <a:prstGeom prst="rect">
            <a:avLst/>
          </a:prstGeom>
          <a:noFill/>
          <a:ln w="9525">
            <a:noFill/>
            <a:miter lim="800000"/>
            <a:headEnd/>
            <a:tailEnd/>
          </a:ln>
        </p:spPr>
        <p:txBody>
          <a:bodyPr>
            <a:spAutoFit/>
          </a:bodyPr>
          <a:lstStyle/>
          <a:p>
            <a:r>
              <a:rPr lang="ru-RU" sz="1400">
                <a:latin typeface="Arial Black" pitchFamily="34" charset="0"/>
                <a:ea typeface="Calibri" pitchFamily="34" charset="0"/>
                <a:cs typeface="Times New Roman" pitchFamily="18" charset="0"/>
              </a:rPr>
              <a:t>относится к стране, государству в целом, дает общую картину экономики и связей между крупными агрегатами</a:t>
            </a:r>
            <a:r>
              <a:rPr lang="ru-RU">
                <a:latin typeface="Calibri" pitchFamily="34" charset="0"/>
                <a:ea typeface="Calibri" pitchFamily="34" charset="0"/>
                <a:cs typeface="Times New Roman" pitchFamily="18" charset="0"/>
              </a:rPr>
              <a:t>.</a:t>
            </a:r>
          </a:p>
        </p:txBody>
      </p:sp>
      <p:sp>
        <p:nvSpPr>
          <p:cNvPr id="26630" name="Прямоугольник 6"/>
          <p:cNvSpPr>
            <a:spLocks noChangeArrowheads="1"/>
          </p:cNvSpPr>
          <p:nvPr/>
        </p:nvSpPr>
        <p:spPr bwMode="auto">
          <a:xfrm>
            <a:off x="4572000" y="2000250"/>
            <a:ext cx="4429125" cy="954088"/>
          </a:xfrm>
          <a:prstGeom prst="rect">
            <a:avLst/>
          </a:prstGeom>
          <a:noFill/>
          <a:ln w="9525">
            <a:noFill/>
            <a:miter lim="800000"/>
            <a:headEnd/>
            <a:tailEnd/>
          </a:ln>
        </p:spPr>
        <p:txBody>
          <a:bodyPr>
            <a:spAutoFit/>
          </a:bodyPr>
          <a:lstStyle/>
          <a:p>
            <a:pPr indent="450850" algn="just"/>
            <a:r>
              <a:rPr lang="ru-RU" sz="1400">
                <a:latin typeface="Arial Black" pitchFamily="34" charset="0"/>
                <a:ea typeface="Calibri" pitchFamily="34" charset="0"/>
                <a:cs typeface="Times New Roman" pitchFamily="18" charset="0"/>
              </a:rPr>
              <a:t>имеет дело с экономическими единицами (домашнее хозяйство, фирмы, рынки), рынками товаров и ресурсов. </a:t>
            </a:r>
          </a:p>
        </p:txBody>
      </p:sp>
      <p:sp>
        <p:nvSpPr>
          <p:cNvPr id="8" name="Прямоугольник 7"/>
          <p:cNvSpPr/>
          <p:nvPr/>
        </p:nvSpPr>
        <p:spPr>
          <a:xfrm>
            <a:off x="1500166" y="142852"/>
            <a:ext cx="6240683" cy="584775"/>
          </a:xfrm>
          <a:prstGeom prst="rect">
            <a:avLst/>
          </a:prstGeom>
          <a:noFill/>
        </p:spPr>
        <p:txBody>
          <a:bodyPr wrap="none">
            <a:spAutoFit/>
          </a:bodyPr>
          <a:lstStyle/>
          <a:p>
            <a:pPr algn="ctr" fontAlgn="auto">
              <a:spcBef>
                <a:spcPts val="0"/>
              </a:spcBef>
              <a:spcAft>
                <a:spcPts val="0"/>
              </a:spcAft>
              <a:defRPr/>
            </a:pPr>
            <a:r>
              <a:rPr lang="ru-RU" sz="3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n-lt"/>
                <a:cs typeface="+mn-cs"/>
              </a:rPr>
              <a:t>Уровни экономического анализа</a:t>
            </a:r>
          </a:p>
        </p:txBody>
      </p:sp>
      <p:sp>
        <p:nvSpPr>
          <p:cNvPr id="9" name="Стрелка вниз 8"/>
          <p:cNvSpPr/>
          <p:nvPr/>
        </p:nvSpPr>
        <p:spPr>
          <a:xfrm>
            <a:off x="1785938" y="785813"/>
            <a:ext cx="1000125" cy="285750"/>
          </a:xfrm>
          <a:prstGeom prst="downArrow">
            <a:avLst/>
          </a:prstGeom>
          <a:solidFill>
            <a:schemeClr val="bg1"/>
          </a:solidFill>
          <a:ln>
            <a:solidFill>
              <a:schemeClr val="accent6">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 name="Стрелка вниз 9"/>
          <p:cNvSpPr/>
          <p:nvPr/>
        </p:nvSpPr>
        <p:spPr>
          <a:xfrm>
            <a:off x="6286500" y="785813"/>
            <a:ext cx="1000125" cy="285750"/>
          </a:xfrm>
          <a:prstGeom prst="downArrow">
            <a:avLst/>
          </a:prstGeom>
          <a:solidFill>
            <a:schemeClr val="bg1"/>
          </a:solidFill>
          <a:ln>
            <a:solidFill>
              <a:schemeClr val="accent6">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Прямоугольник 10"/>
          <p:cNvSpPr/>
          <p:nvPr/>
        </p:nvSpPr>
        <p:spPr>
          <a:xfrm>
            <a:off x="1643042" y="3143248"/>
            <a:ext cx="5910657" cy="584775"/>
          </a:xfrm>
          <a:prstGeom prst="rect">
            <a:avLst/>
          </a:prstGeom>
          <a:noFill/>
        </p:spPr>
        <p:txBody>
          <a:bodyPr wrap="none">
            <a:spAutoFit/>
          </a:bodyPr>
          <a:lstStyle/>
          <a:p>
            <a:pPr algn="ctr" fontAlgn="auto">
              <a:spcBef>
                <a:spcPts val="0"/>
              </a:spcBef>
              <a:spcAft>
                <a:spcPts val="0"/>
              </a:spcAft>
              <a:defRPr/>
            </a:pPr>
            <a:r>
              <a:rPr lang="ru-RU" sz="32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n-lt"/>
                <a:cs typeface="+mn-cs"/>
              </a:rPr>
              <a:t>Виды экономического анализа</a:t>
            </a:r>
          </a:p>
        </p:txBody>
      </p:sp>
      <p:sp>
        <p:nvSpPr>
          <p:cNvPr id="12" name="Стрелка вниз 11"/>
          <p:cNvSpPr/>
          <p:nvPr/>
        </p:nvSpPr>
        <p:spPr>
          <a:xfrm>
            <a:off x="6143625" y="3857625"/>
            <a:ext cx="1000125" cy="285750"/>
          </a:xfrm>
          <a:prstGeom prst="downArrow">
            <a:avLst/>
          </a:prstGeom>
          <a:solidFill>
            <a:schemeClr val="bg1"/>
          </a:solidFill>
          <a:ln>
            <a:solidFill>
              <a:schemeClr val="accent6">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 name="Стрелка вниз 12"/>
          <p:cNvSpPr/>
          <p:nvPr/>
        </p:nvSpPr>
        <p:spPr>
          <a:xfrm>
            <a:off x="1643063" y="3857625"/>
            <a:ext cx="1000125" cy="285750"/>
          </a:xfrm>
          <a:prstGeom prst="downArrow">
            <a:avLst/>
          </a:prstGeom>
          <a:solidFill>
            <a:schemeClr val="bg1"/>
          </a:solidFill>
          <a:ln>
            <a:solidFill>
              <a:schemeClr val="accent6">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4" name="Прямоугольник 13"/>
          <p:cNvSpPr/>
          <p:nvPr/>
        </p:nvSpPr>
        <p:spPr>
          <a:xfrm>
            <a:off x="285720" y="4357694"/>
            <a:ext cx="3708889" cy="523220"/>
          </a:xfrm>
          <a:prstGeom prst="rect">
            <a:avLst/>
          </a:prstGeom>
          <a:noFill/>
        </p:spPr>
        <p:txBody>
          <a:bodyPr>
            <a:spAutoFit/>
          </a:bodyPr>
          <a:lstStyle/>
          <a:p>
            <a:pPr algn="ctr" fontAlgn="auto">
              <a:spcBef>
                <a:spcPts val="0"/>
              </a:spcBef>
              <a:spcAft>
                <a:spcPts val="0"/>
              </a:spcAft>
              <a:defRPr/>
            </a:pPr>
            <a:r>
              <a:rPr lang="ru-RU" sz="2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cs typeface="+mn-cs"/>
              </a:rPr>
              <a:t>Позитивный   анализ</a:t>
            </a:r>
          </a:p>
        </p:txBody>
      </p:sp>
      <p:sp>
        <p:nvSpPr>
          <p:cNvPr id="15" name="Прямоугольник 14"/>
          <p:cNvSpPr/>
          <p:nvPr/>
        </p:nvSpPr>
        <p:spPr>
          <a:xfrm>
            <a:off x="4500562" y="4357694"/>
            <a:ext cx="4003609" cy="523220"/>
          </a:xfrm>
          <a:prstGeom prst="rect">
            <a:avLst/>
          </a:prstGeom>
          <a:noFill/>
        </p:spPr>
        <p:txBody>
          <a:bodyPr>
            <a:spAutoFit/>
          </a:bodyPr>
          <a:lstStyle/>
          <a:p>
            <a:pPr algn="ctr" fontAlgn="auto">
              <a:spcBef>
                <a:spcPts val="0"/>
              </a:spcBef>
              <a:spcAft>
                <a:spcPts val="0"/>
              </a:spcAft>
              <a:defRPr/>
            </a:pPr>
            <a:r>
              <a:rPr lang="ru-RU" sz="2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mn-lt"/>
                <a:cs typeface="+mn-cs"/>
              </a:rPr>
              <a:t>Нормативный   анализ</a:t>
            </a:r>
          </a:p>
        </p:txBody>
      </p:sp>
      <p:sp>
        <p:nvSpPr>
          <p:cNvPr id="26639" name="Прямоугольник 16"/>
          <p:cNvSpPr>
            <a:spLocks noChangeArrowheads="1"/>
          </p:cNvSpPr>
          <p:nvPr/>
        </p:nvSpPr>
        <p:spPr bwMode="auto">
          <a:xfrm>
            <a:off x="285750" y="5000625"/>
            <a:ext cx="3929063" cy="1169988"/>
          </a:xfrm>
          <a:prstGeom prst="rect">
            <a:avLst/>
          </a:prstGeom>
          <a:noFill/>
          <a:ln w="19050">
            <a:solidFill>
              <a:schemeClr val="bg1"/>
            </a:solidFill>
            <a:miter lim="800000"/>
            <a:headEnd/>
            <a:tailEnd/>
          </a:ln>
        </p:spPr>
        <p:txBody>
          <a:bodyPr>
            <a:spAutoFit/>
          </a:bodyPr>
          <a:lstStyle/>
          <a:p>
            <a:pPr algn="just"/>
            <a:r>
              <a:rPr lang="ru-RU" sz="1400">
                <a:solidFill>
                  <a:srgbClr val="000000"/>
                </a:solidFill>
                <a:latin typeface="Arial Black" pitchFamily="34" charset="0"/>
                <a:ea typeface="Calibri" pitchFamily="34" charset="0"/>
                <a:cs typeface="Times New Roman" pitchFamily="18" charset="0"/>
              </a:rPr>
              <a:t>направлен на установление объективных закономерностей и явлений в том виде, в котором они существуют, т.е. имеет целью констатацию фактов.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071563" y="-214313"/>
            <a:ext cx="6929437" cy="862013"/>
          </a:xfrm>
          <a:prstGeom prst="rect">
            <a:avLst/>
          </a:prstGeom>
          <a:noFill/>
          <a:ln w="9525">
            <a:noFill/>
            <a:miter lim="800000"/>
            <a:headEnd/>
            <a:tailEnd/>
          </a:ln>
        </p:spPr>
        <p:txBody>
          <a:bodyPr lIns="457056" tIns="304704" bIns="0" anchor="ctr">
            <a:spAutoFit/>
          </a:bodyPr>
          <a:lstStyle/>
          <a:p>
            <a:r>
              <a:rPr lang="ru-RU" sz="3600" b="1">
                <a:solidFill>
                  <a:srgbClr val="0000CC"/>
                </a:solidFill>
                <a:latin typeface="Cambria" pitchFamily="18" charset="0"/>
                <a:cs typeface="Times New Roman" pitchFamily="18" charset="0"/>
              </a:rPr>
              <a:t>Экономические системы</a:t>
            </a:r>
            <a:endParaRPr lang="ru-RU"/>
          </a:p>
        </p:txBody>
      </p:sp>
      <p:sp>
        <p:nvSpPr>
          <p:cNvPr id="27651" name="Rectangle 3"/>
          <p:cNvSpPr>
            <a:spLocks noChangeArrowheads="1"/>
          </p:cNvSpPr>
          <p:nvPr/>
        </p:nvSpPr>
        <p:spPr bwMode="auto">
          <a:xfrm>
            <a:off x="357188" y="1004888"/>
            <a:ext cx="8643937" cy="2308225"/>
          </a:xfrm>
          <a:prstGeom prst="rect">
            <a:avLst/>
          </a:prstGeom>
          <a:noFill/>
          <a:ln w="9525">
            <a:noFill/>
            <a:miter lim="800000"/>
            <a:headEnd/>
            <a:tailEnd/>
          </a:ln>
          <a:effectLst/>
        </p:spPr>
        <p:txBody>
          <a:bodyPr anchor="ctr">
            <a:spAutoFit/>
          </a:bodyPr>
          <a:lstStyle/>
          <a:p>
            <a:pPr indent="450850" algn="just"/>
            <a:r>
              <a:rPr lang="ru-RU" sz="1600">
                <a:latin typeface="Arial Black" pitchFamily="34" charset="0"/>
                <a:ea typeface="Calibri" pitchFamily="34" charset="0"/>
                <a:cs typeface="Times New Roman" pitchFamily="18" charset="0"/>
              </a:rPr>
              <a:t>В соответствии с марксистко-ленинской  политической экономикой выделяют следующие виды экономических систем :</a:t>
            </a:r>
          </a:p>
          <a:p>
            <a:pPr indent="450850" algn="just"/>
            <a:endParaRPr lang="ru-RU" sz="1600">
              <a:latin typeface="Arial Black" pitchFamily="34" charset="0"/>
              <a:ea typeface="Calibri" pitchFamily="34" charset="0"/>
              <a:cs typeface="Times New Roman" pitchFamily="18" charset="0"/>
            </a:endParaRPr>
          </a:p>
          <a:p>
            <a:pPr indent="450850" algn="just" eaLnBrk="0" hangingPunct="0">
              <a:buFont typeface="Calibri" pitchFamily="34" charset="0"/>
              <a:buAutoNum type="arabicPeriod"/>
            </a:pPr>
            <a:r>
              <a:rPr lang="ru-RU" sz="1600">
                <a:latin typeface="Arial Black" pitchFamily="34" charset="0"/>
                <a:ea typeface="Calibri" pitchFamily="34" charset="0"/>
                <a:cs typeface="Times New Roman" pitchFamily="18" charset="0"/>
              </a:rPr>
              <a:t>Первобытно-общинные</a:t>
            </a:r>
            <a:endParaRPr lang="ru-RU" sz="1600">
              <a:latin typeface="Arial Black" pitchFamily="34" charset="0"/>
            </a:endParaRPr>
          </a:p>
          <a:p>
            <a:pPr indent="450850" algn="just" eaLnBrk="0" hangingPunct="0">
              <a:buFont typeface="Calibri" pitchFamily="34" charset="0"/>
              <a:buAutoNum type="arabicPeriod"/>
            </a:pPr>
            <a:r>
              <a:rPr lang="ru-RU" sz="1600">
                <a:latin typeface="Arial Black" pitchFamily="34" charset="0"/>
                <a:cs typeface="Calibri" pitchFamily="34" charset="0"/>
              </a:rPr>
              <a:t>Рабовладельческие</a:t>
            </a:r>
            <a:endParaRPr lang="ru-RU" sz="1600">
              <a:latin typeface="Arial Black" pitchFamily="34" charset="0"/>
            </a:endParaRPr>
          </a:p>
          <a:p>
            <a:pPr indent="450850" algn="just" eaLnBrk="0" hangingPunct="0">
              <a:buFont typeface="Calibri" pitchFamily="34" charset="0"/>
              <a:buAutoNum type="arabicPeriod"/>
            </a:pPr>
            <a:r>
              <a:rPr lang="ru-RU" sz="1600">
                <a:latin typeface="Arial Black" pitchFamily="34" charset="0"/>
                <a:cs typeface="Calibri" pitchFamily="34" charset="0"/>
              </a:rPr>
              <a:t>Феодализм</a:t>
            </a:r>
            <a:endParaRPr lang="ru-RU" sz="1600">
              <a:latin typeface="Arial Black" pitchFamily="34" charset="0"/>
            </a:endParaRPr>
          </a:p>
          <a:p>
            <a:pPr indent="450850" algn="just" eaLnBrk="0" hangingPunct="0">
              <a:buFont typeface="Calibri" pitchFamily="34" charset="0"/>
              <a:buAutoNum type="arabicPeriod"/>
            </a:pPr>
            <a:r>
              <a:rPr lang="ru-RU" sz="1600">
                <a:latin typeface="Arial Black" pitchFamily="34" charset="0"/>
                <a:cs typeface="Calibri" pitchFamily="34" charset="0"/>
              </a:rPr>
              <a:t>Капитализм</a:t>
            </a:r>
            <a:endParaRPr lang="ru-RU" sz="1600">
              <a:latin typeface="Arial Black" pitchFamily="34" charset="0"/>
            </a:endParaRPr>
          </a:p>
          <a:p>
            <a:pPr indent="450850" algn="just" eaLnBrk="0" hangingPunct="0">
              <a:buFont typeface="Calibri" pitchFamily="34" charset="0"/>
              <a:buAutoNum type="arabicPeriod"/>
            </a:pPr>
            <a:r>
              <a:rPr lang="ru-RU" sz="1600">
                <a:latin typeface="Arial Black" pitchFamily="34" charset="0"/>
                <a:cs typeface="Calibri" pitchFamily="34" charset="0"/>
              </a:rPr>
              <a:t>Социализм</a:t>
            </a:r>
            <a:endParaRPr lang="ru-RU" sz="1600">
              <a:latin typeface="Arial Black" pitchFamily="34" charset="0"/>
            </a:endParaRPr>
          </a:p>
          <a:p>
            <a:pPr indent="450850" algn="just" eaLnBrk="0" hangingPunct="0">
              <a:buFont typeface="Calibri" pitchFamily="34" charset="0"/>
              <a:buAutoNum type="arabicPeriod"/>
            </a:pPr>
            <a:r>
              <a:rPr lang="ru-RU" sz="1600">
                <a:latin typeface="Arial Black" pitchFamily="34" charset="0"/>
                <a:cs typeface="Calibri" pitchFamily="34" charset="0"/>
              </a:rPr>
              <a:t>Коммунизм</a:t>
            </a:r>
            <a:endParaRPr lang="ru-RU" sz="1600">
              <a:latin typeface="Arial Black" pitchFamily="34" charset="0"/>
            </a:endParaRPr>
          </a:p>
        </p:txBody>
      </p:sp>
      <p:pic>
        <p:nvPicPr>
          <p:cNvPr id="2" name="Picture 4"/>
          <p:cNvPicPr>
            <a:picLocks noChangeAspect="1" noChangeArrowheads="1"/>
          </p:cNvPicPr>
          <p:nvPr/>
        </p:nvPicPr>
        <p:blipFill>
          <a:blip r:embed="rId2" cstate="print"/>
          <a:srcRect/>
          <a:stretch>
            <a:fillRect/>
          </a:stretch>
        </p:blipFill>
        <p:spPr bwMode="auto">
          <a:xfrm>
            <a:off x="5643563" y="1714500"/>
            <a:ext cx="1905000" cy="1362075"/>
          </a:xfrm>
          <a:prstGeom prst="rect">
            <a:avLst/>
          </a:prstGeom>
          <a:noFill/>
          <a:ln w="9525">
            <a:noFill/>
            <a:miter lim="800000"/>
            <a:headEnd/>
            <a:tailEnd/>
          </a:ln>
        </p:spPr>
      </p:pic>
      <p:sp>
        <p:nvSpPr>
          <p:cNvPr id="27652" name="Rectangle 5"/>
          <p:cNvSpPr>
            <a:spLocks noChangeArrowheads="1"/>
          </p:cNvSpPr>
          <p:nvPr/>
        </p:nvSpPr>
        <p:spPr bwMode="auto">
          <a:xfrm>
            <a:off x="3786188" y="3862388"/>
            <a:ext cx="5000625" cy="2308225"/>
          </a:xfrm>
          <a:prstGeom prst="rect">
            <a:avLst/>
          </a:prstGeom>
          <a:noFill/>
          <a:ln w="9525">
            <a:noFill/>
            <a:miter lim="800000"/>
            <a:headEnd/>
            <a:tailEnd/>
          </a:ln>
        </p:spPr>
        <p:txBody>
          <a:bodyPr anchor="ctr">
            <a:spAutoFit/>
          </a:bodyPr>
          <a:lstStyle/>
          <a:p>
            <a:pPr indent="450850">
              <a:tabLst>
                <a:tab pos="269875" algn="l"/>
              </a:tabLst>
            </a:pPr>
            <a:r>
              <a:rPr lang="ru-RU" sz="1600">
                <a:latin typeface="Arial Black" pitchFamily="34" charset="0"/>
                <a:ea typeface="Calibri" pitchFamily="34" charset="0"/>
                <a:cs typeface="Times New Roman" pitchFamily="18" charset="0"/>
              </a:rPr>
              <a:t>Согласно классификация по уровню развития техники и выделяют следующие системы:</a:t>
            </a:r>
          </a:p>
          <a:p>
            <a:pPr indent="450850">
              <a:tabLst>
                <a:tab pos="269875" algn="l"/>
              </a:tabLst>
            </a:pPr>
            <a:endParaRPr lang="ru-RU" sz="1600">
              <a:latin typeface="Arial Black" pitchFamily="34" charset="0"/>
              <a:ea typeface="Calibri" pitchFamily="34" charset="0"/>
              <a:cs typeface="Times New Roman" pitchFamily="18" charset="0"/>
            </a:endParaRPr>
          </a:p>
          <a:p>
            <a:pPr indent="450850" eaLnBrk="0" hangingPunct="0">
              <a:buFontTx/>
              <a:buChar char="•"/>
              <a:tabLst>
                <a:tab pos="269875" algn="l"/>
              </a:tabLst>
            </a:pPr>
            <a:r>
              <a:rPr lang="ru-RU" sz="1600">
                <a:latin typeface="Arial Black" pitchFamily="34" charset="0"/>
                <a:ea typeface="Calibri" pitchFamily="34" charset="0"/>
                <a:cs typeface="Times New Roman" pitchFamily="18" charset="0"/>
              </a:rPr>
              <a:t>Доиндустриальное общество</a:t>
            </a:r>
          </a:p>
          <a:p>
            <a:pPr indent="450850" eaLnBrk="0" hangingPunct="0">
              <a:buFontTx/>
              <a:buChar char="•"/>
              <a:tabLst>
                <a:tab pos="269875" algn="l"/>
              </a:tabLst>
            </a:pPr>
            <a:r>
              <a:rPr lang="ru-RU" sz="1600">
                <a:latin typeface="Arial Black" pitchFamily="34" charset="0"/>
                <a:ea typeface="Calibri" pitchFamily="34" charset="0"/>
                <a:cs typeface="Times New Roman" pitchFamily="18" charset="0"/>
              </a:rPr>
              <a:t>Индустриальное общество</a:t>
            </a:r>
          </a:p>
          <a:p>
            <a:pPr indent="450850" eaLnBrk="0" hangingPunct="0">
              <a:buFontTx/>
              <a:buChar char="•"/>
              <a:tabLst>
                <a:tab pos="269875" algn="l"/>
              </a:tabLst>
            </a:pPr>
            <a:r>
              <a:rPr lang="ru-RU" sz="1600">
                <a:latin typeface="Arial Black" pitchFamily="34" charset="0"/>
                <a:ea typeface="Calibri" pitchFamily="34" charset="0"/>
                <a:cs typeface="Times New Roman" pitchFamily="18" charset="0"/>
              </a:rPr>
              <a:t>Постиндустриальное общество (информационное общество) или общество потребителя</a:t>
            </a:r>
          </a:p>
        </p:txBody>
      </p:sp>
      <p:pic>
        <p:nvPicPr>
          <p:cNvPr id="27653" name="Picture 6"/>
          <p:cNvPicPr>
            <a:picLocks noChangeAspect="1" noChangeArrowheads="1"/>
          </p:cNvPicPr>
          <p:nvPr/>
        </p:nvPicPr>
        <p:blipFill>
          <a:blip r:embed="rId3" cstate="print"/>
          <a:srcRect/>
          <a:stretch>
            <a:fillRect/>
          </a:stretch>
        </p:blipFill>
        <p:spPr bwMode="auto">
          <a:xfrm>
            <a:off x="1571625" y="4143375"/>
            <a:ext cx="1785938" cy="1338263"/>
          </a:xfrm>
          <a:prstGeom prst="rect">
            <a:avLst/>
          </a:prstGeom>
          <a:noFill/>
          <a:ln w="9525">
            <a:noFill/>
            <a:miter lim="800000"/>
            <a:headEnd/>
            <a:tailEnd/>
          </a:ln>
        </p:spPr>
      </p:pic>
      <p:pic>
        <p:nvPicPr>
          <p:cNvPr id="27654" name="Picture 7"/>
          <p:cNvPicPr>
            <a:picLocks noChangeAspect="1" noChangeArrowheads="1"/>
          </p:cNvPicPr>
          <p:nvPr/>
        </p:nvPicPr>
        <p:blipFill>
          <a:blip r:embed="rId4" cstate="print"/>
          <a:srcRect/>
          <a:stretch>
            <a:fillRect/>
          </a:stretch>
        </p:blipFill>
        <p:spPr bwMode="auto">
          <a:xfrm>
            <a:off x="428625" y="5214938"/>
            <a:ext cx="1878013" cy="1233487"/>
          </a:xfrm>
          <a:prstGeom prst="rect">
            <a:avLst/>
          </a:prstGeom>
          <a:noFill/>
          <a:ln w="9525">
            <a:noFill/>
            <a:miter lim="800000"/>
            <a:headEnd/>
            <a:tailEnd/>
          </a:ln>
        </p:spPr>
      </p:pic>
      <p:pic>
        <p:nvPicPr>
          <p:cNvPr id="27655" name="Picture 8"/>
          <p:cNvPicPr>
            <a:picLocks noChangeAspect="1" noChangeArrowheads="1"/>
          </p:cNvPicPr>
          <p:nvPr/>
        </p:nvPicPr>
        <p:blipFill>
          <a:blip r:embed="rId5" cstate="print"/>
          <a:srcRect/>
          <a:stretch>
            <a:fillRect/>
          </a:stretch>
        </p:blipFill>
        <p:spPr bwMode="auto">
          <a:xfrm>
            <a:off x="285750" y="4000500"/>
            <a:ext cx="1643063" cy="1225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2143125" y="5214938"/>
            <a:ext cx="6357938" cy="307975"/>
          </a:xfrm>
          <a:prstGeom prst="rect">
            <a:avLst/>
          </a:prstGeom>
          <a:noFill/>
          <a:ln w="9525">
            <a:noFill/>
            <a:miter lim="800000"/>
            <a:headEnd/>
            <a:tailEnd/>
          </a:ln>
        </p:spPr>
        <p:txBody>
          <a:bodyPr anchor="ctr">
            <a:spAutoFit/>
          </a:bodyPr>
          <a:lstStyle/>
          <a:p>
            <a:pPr eaLnBrk="0" hangingPunct="0">
              <a:tabLst>
                <a:tab pos="269875" algn="l"/>
              </a:tabLst>
            </a:pPr>
            <a:r>
              <a:rPr lang="ru-RU" sz="1400">
                <a:latin typeface="Calibri" pitchFamily="34" charset="0"/>
                <a:ea typeface="Calibri" pitchFamily="34" charset="0"/>
                <a:cs typeface="Times New Roman" pitchFamily="18" charset="0"/>
              </a:rPr>
              <a:t>В смешанной системе существуют различные варианты или модели экономики.</a:t>
            </a:r>
            <a:endParaRPr lang="ru-RU" sz="1400">
              <a:ea typeface="Calibri" pitchFamily="34" charset="0"/>
              <a:cs typeface="Times New Roman" pitchFamily="18" charset="0"/>
            </a:endParaRPr>
          </a:p>
        </p:txBody>
      </p:sp>
      <p:sp>
        <p:nvSpPr>
          <p:cNvPr id="28674" name="Прямоугольник 2"/>
          <p:cNvSpPr>
            <a:spLocks noChangeArrowheads="1"/>
          </p:cNvSpPr>
          <p:nvPr/>
        </p:nvSpPr>
        <p:spPr bwMode="auto">
          <a:xfrm>
            <a:off x="500063" y="142875"/>
            <a:ext cx="4572000" cy="369888"/>
          </a:xfrm>
          <a:prstGeom prst="rect">
            <a:avLst/>
          </a:prstGeom>
          <a:noFill/>
          <a:ln w="9525">
            <a:noFill/>
            <a:miter lim="800000"/>
            <a:headEnd/>
            <a:tailEnd/>
          </a:ln>
        </p:spPr>
        <p:txBody>
          <a:bodyPr>
            <a:spAutoFit/>
          </a:bodyPr>
          <a:lstStyle/>
          <a:p>
            <a:r>
              <a:rPr lang="ru-RU">
                <a:latin typeface="Arial Black" pitchFamily="34" charset="0"/>
                <a:ea typeface="Calibri" pitchFamily="34" charset="0"/>
                <a:cs typeface="Times New Roman" pitchFamily="18" charset="0"/>
              </a:rPr>
              <a:t>Общепринятая классификация: </a:t>
            </a:r>
            <a:endParaRPr lang="ru-RU">
              <a:latin typeface="Calibri" pitchFamily="34" charset="0"/>
              <a:ea typeface="Calibri" pitchFamily="34" charset="0"/>
              <a:cs typeface="Times New Roman" pitchFamily="18" charset="0"/>
            </a:endParaRPr>
          </a:p>
        </p:txBody>
      </p:sp>
      <p:pic>
        <p:nvPicPr>
          <p:cNvPr id="28675" name="Picture 2"/>
          <p:cNvPicPr>
            <a:picLocks noChangeAspect="1" noChangeArrowheads="1"/>
          </p:cNvPicPr>
          <p:nvPr/>
        </p:nvPicPr>
        <p:blipFill>
          <a:blip r:embed="rId2" cstate="print"/>
          <a:srcRect/>
          <a:stretch>
            <a:fillRect/>
          </a:stretch>
        </p:blipFill>
        <p:spPr bwMode="auto">
          <a:xfrm>
            <a:off x="285750" y="571500"/>
            <a:ext cx="1709738" cy="1281113"/>
          </a:xfrm>
          <a:prstGeom prst="rect">
            <a:avLst/>
          </a:prstGeom>
          <a:noFill/>
          <a:ln w="9525">
            <a:noFill/>
            <a:miter lim="800000"/>
            <a:headEnd/>
            <a:tailEnd/>
          </a:ln>
        </p:spPr>
      </p:pic>
      <p:pic>
        <p:nvPicPr>
          <p:cNvPr id="28676" name="Picture 3"/>
          <p:cNvPicPr>
            <a:picLocks noChangeAspect="1" noChangeArrowheads="1"/>
          </p:cNvPicPr>
          <p:nvPr/>
        </p:nvPicPr>
        <p:blipFill>
          <a:blip r:embed="rId3" cstate="print"/>
          <a:srcRect/>
          <a:stretch>
            <a:fillRect/>
          </a:stretch>
        </p:blipFill>
        <p:spPr bwMode="auto">
          <a:xfrm>
            <a:off x="285750" y="2071688"/>
            <a:ext cx="1730375" cy="1162050"/>
          </a:xfrm>
          <a:prstGeom prst="rect">
            <a:avLst/>
          </a:prstGeom>
          <a:noFill/>
          <a:ln w="9525">
            <a:noFill/>
            <a:miter lim="800000"/>
            <a:headEnd/>
            <a:tailEnd/>
          </a:ln>
        </p:spPr>
      </p:pic>
      <p:pic>
        <p:nvPicPr>
          <p:cNvPr id="28677" name="Picture 4"/>
          <p:cNvPicPr>
            <a:picLocks noChangeAspect="1" noChangeArrowheads="1"/>
          </p:cNvPicPr>
          <p:nvPr/>
        </p:nvPicPr>
        <p:blipFill>
          <a:blip r:embed="rId4" cstate="print"/>
          <a:srcRect/>
          <a:stretch>
            <a:fillRect/>
          </a:stretch>
        </p:blipFill>
        <p:spPr bwMode="auto">
          <a:xfrm>
            <a:off x="285750" y="3500438"/>
            <a:ext cx="1714500" cy="1279525"/>
          </a:xfrm>
          <a:prstGeom prst="rect">
            <a:avLst/>
          </a:prstGeom>
          <a:noFill/>
          <a:ln w="9525">
            <a:noFill/>
            <a:miter lim="800000"/>
            <a:headEnd/>
            <a:tailEnd/>
          </a:ln>
        </p:spPr>
      </p:pic>
      <p:pic>
        <p:nvPicPr>
          <p:cNvPr id="28678" name="Picture 5"/>
          <p:cNvPicPr>
            <a:picLocks noChangeAspect="1" noChangeArrowheads="1"/>
          </p:cNvPicPr>
          <p:nvPr/>
        </p:nvPicPr>
        <p:blipFill>
          <a:blip r:embed="rId5" cstate="print"/>
          <a:srcRect/>
          <a:stretch>
            <a:fillRect/>
          </a:stretch>
        </p:blipFill>
        <p:spPr bwMode="auto">
          <a:xfrm>
            <a:off x="285750" y="4929188"/>
            <a:ext cx="1714500" cy="1643062"/>
          </a:xfrm>
          <a:prstGeom prst="rect">
            <a:avLst/>
          </a:prstGeom>
          <a:noFill/>
          <a:ln w="9525">
            <a:noFill/>
            <a:miter lim="800000"/>
            <a:headEnd/>
            <a:tailEnd/>
          </a:ln>
        </p:spPr>
      </p:pic>
      <p:sp>
        <p:nvSpPr>
          <p:cNvPr id="28679" name="Прямоугольник 7"/>
          <p:cNvSpPr>
            <a:spLocks noChangeArrowheads="1"/>
          </p:cNvSpPr>
          <p:nvPr/>
        </p:nvSpPr>
        <p:spPr bwMode="auto">
          <a:xfrm>
            <a:off x="2143125" y="571500"/>
            <a:ext cx="6429375" cy="369888"/>
          </a:xfrm>
          <a:prstGeom prst="rect">
            <a:avLst/>
          </a:prstGeom>
          <a:noFill/>
          <a:ln w="9525">
            <a:noFill/>
            <a:miter lim="800000"/>
            <a:headEnd/>
            <a:tailEnd/>
          </a:ln>
        </p:spPr>
        <p:txBody>
          <a:bodyPr>
            <a:spAutoFit/>
          </a:bodyPr>
          <a:lstStyle/>
          <a:p>
            <a:pPr>
              <a:tabLst>
                <a:tab pos="269875" algn="l"/>
              </a:tabLst>
            </a:pPr>
            <a:r>
              <a:rPr lang="ru-RU" b="1">
                <a:latin typeface="Calibri" pitchFamily="34" charset="0"/>
                <a:ea typeface="Calibri" pitchFamily="34" charset="0"/>
                <a:cs typeface="Times New Roman" pitchFamily="18" charset="0"/>
              </a:rPr>
              <a:t>1. Традиционная система</a:t>
            </a:r>
            <a:r>
              <a:rPr lang="ru-RU">
                <a:latin typeface="Calibri" pitchFamily="34" charset="0"/>
                <a:ea typeface="Calibri" pitchFamily="34" charset="0"/>
                <a:cs typeface="Times New Roman" pitchFamily="18" charset="0"/>
              </a:rPr>
              <a:t> (натуральное хозяйство)</a:t>
            </a:r>
            <a:endParaRPr lang="ru-RU" sz="1100">
              <a:ea typeface="Calibri" pitchFamily="34" charset="0"/>
              <a:cs typeface="Times New Roman" pitchFamily="18" charset="0"/>
            </a:endParaRPr>
          </a:p>
        </p:txBody>
      </p:sp>
      <p:sp>
        <p:nvSpPr>
          <p:cNvPr id="28680" name="Прямоугольник 8"/>
          <p:cNvSpPr>
            <a:spLocks noChangeArrowheads="1"/>
          </p:cNvSpPr>
          <p:nvPr/>
        </p:nvSpPr>
        <p:spPr bwMode="auto">
          <a:xfrm>
            <a:off x="4714875" y="857250"/>
            <a:ext cx="4214813" cy="1052513"/>
          </a:xfrm>
          <a:prstGeom prst="rect">
            <a:avLst/>
          </a:prstGeom>
          <a:noFill/>
          <a:ln w="9525">
            <a:noFill/>
            <a:miter lim="800000"/>
            <a:headEnd/>
            <a:tailEnd/>
          </a:ln>
        </p:spPr>
        <p:txBody>
          <a:bodyPr>
            <a:spAutoFit/>
          </a:bodyPr>
          <a:lstStyle/>
          <a:p>
            <a:pPr>
              <a:lnSpc>
                <a:spcPct val="130000"/>
              </a:lnSpc>
              <a:buFontTx/>
              <a:buChar char="-"/>
              <a:tabLst>
                <a:tab pos="269875" algn="l"/>
              </a:tabLst>
            </a:pPr>
            <a:r>
              <a:rPr lang="ru-RU" sz="1200">
                <a:latin typeface="Calibri" pitchFamily="34" charset="0"/>
                <a:ea typeface="Calibri" pitchFamily="34" charset="0"/>
                <a:cs typeface="Times New Roman" pitchFamily="18" charset="0"/>
              </a:rPr>
              <a:t>производить то, что произвели мои предки,  т.е. традиции; </a:t>
            </a:r>
          </a:p>
          <a:p>
            <a:pPr>
              <a:lnSpc>
                <a:spcPct val="130000"/>
              </a:lnSpc>
              <a:buFontTx/>
              <a:buChar char="-"/>
              <a:tabLst>
                <a:tab pos="269875" algn="l"/>
              </a:tabLst>
            </a:pPr>
            <a:r>
              <a:rPr lang="ru-RU" sz="1200">
                <a:latin typeface="Calibri" pitchFamily="34" charset="0"/>
                <a:ea typeface="Calibri" pitchFamily="34" charset="0"/>
                <a:cs typeface="Times New Roman" pitchFamily="18" charset="0"/>
              </a:rPr>
              <a:t> столько чтобы хватало для жизни; </a:t>
            </a:r>
          </a:p>
          <a:p>
            <a:pPr>
              <a:lnSpc>
                <a:spcPct val="130000"/>
              </a:lnSpc>
              <a:buFontTx/>
              <a:buChar char="-"/>
              <a:tabLst>
                <a:tab pos="269875" algn="l"/>
              </a:tabLst>
            </a:pPr>
            <a:r>
              <a:rPr lang="ru-RU" sz="1200">
                <a:latin typeface="Calibri" pitchFamily="34" charset="0"/>
                <a:ea typeface="Calibri" pitchFamily="34" charset="0"/>
                <a:cs typeface="Times New Roman" pitchFamily="18" charset="0"/>
              </a:rPr>
              <a:t> также как и прадеды,  т.е. без усовершенствования; </a:t>
            </a:r>
          </a:p>
          <a:p>
            <a:pPr>
              <a:lnSpc>
                <a:spcPct val="130000"/>
              </a:lnSpc>
              <a:buFontTx/>
              <a:buChar char="-"/>
              <a:tabLst>
                <a:tab pos="269875" algn="l"/>
              </a:tabLst>
            </a:pPr>
            <a:r>
              <a:rPr lang="ru-RU" sz="1200">
                <a:latin typeface="Calibri" pitchFamily="34" charset="0"/>
                <a:ea typeface="Calibri" pitchFamily="34" charset="0"/>
                <a:cs typeface="Times New Roman" pitchFamily="18" charset="0"/>
              </a:rPr>
              <a:t> для себя, для своей семьи</a:t>
            </a:r>
          </a:p>
        </p:txBody>
      </p:sp>
      <p:sp>
        <p:nvSpPr>
          <p:cNvPr id="28681" name="Прямоугольник 9"/>
          <p:cNvSpPr>
            <a:spLocks noChangeArrowheads="1"/>
          </p:cNvSpPr>
          <p:nvPr/>
        </p:nvSpPr>
        <p:spPr bwMode="auto">
          <a:xfrm>
            <a:off x="2143125" y="928688"/>
            <a:ext cx="2714625" cy="1077912"/>
          </a:xfrm>
          <a:prstGeom prst="rect">
            <a:avLst/>
          </a:prstGeom>
          <a:noFill/>
          <a:ln w="9525">
            <a:noFill/>
            <a:miter lim="800000"/>
            <a:headEnd/>
            <a:tailEnd/>
          </a:ln>
        </p:spPr>
        <p:txBody>
          <a:bodyPr>
            <a:spAutoFit/>
          </a:bodyPr>
          <a:lstStyle/>
          <a:p>
            <a:pPr>
              <a:tabLst>
                <a:tab pos="269875" algn="l"/>
              </a:tabLst>
            </a:pPr>
            <a:r>
              <a:rPr lang="ru-RU" sz="1600">
                <a:latin typeface="Calibri" pitchFamily="34" charset="0"/>
                <a:ea typeface="Calibri" pitchFamily="34" charset="0"/>
                <a:cs typeface="Times New Roman" pitchFamily="18" charset="0"/>
              </a:rPr>
              <a:t>«Что производить?» </a:t>
            </a:r>
          </a:p>
          <a:p>
            <a:pPr>
              <a:tabLst>
                <a:tab pos="269875" algn="l"/>
              </a:tabLst>
            </a:pPr>
            <a:r>
              <a:rPr lang="ru-RU" sz="1600">
                <a:latin typeface="Calibri" pitchFamily="34" charset="0"/>
                <a:ea typeface="Calibri" pitchFamily="34" charset="0"/>
                <a:cs typeface="Times New Roman" pitchFamily="18" charset="0"/>
              </a:rPr>
              <a:t>«Сколько производить?» </a:t>
            </a:r>
          </a:p>
          <a:p>
            <a:pPr>
              <a:tabLst>
                <a:tab pos="269875" algn="l"/>
              </a:tabLst>
            </a:pPr>
            <a:r>
              <a:rPr lang="ru-RU" sz="1600">
                <a:latin typeface="Calibri" pitchFamily="34" charset="0"/>
                <a:ea typeface="Calibri" pitchFamily="34" charset="0"/>
                <a:cs typeface="Times New Roman" pitchFamily="18" charset="0"/>
              </a:rPr>
              <a:t>«Как производить?» </a:t>
            </a:r>
          </a:p>
          <a:p>
            <a:pPr>
              <a:tabLst>
                <a:tab pos="269875" algn="l"/>
              </a:tabLst>
            </a:pPr>
            <a:r>
              <a:rPr lang="ru-RU" sz="1600">
                <a:latin typeface="Calibri" pitchFamily="34" charset="0"/>
                <a:ea typeface="Calibri" pitchFamily="34" charset="0"/>
                <a:cs typeface="Times New Roman" pitchFamily="18" charset="0"/>
              </a:rPr>
              <a:t>«Для кого производить?»</a:t>
            </a:r>
            <a:endParaRPr lang="ru-RU" sz="1600">
              <a:ea typeface="Calibri" pitchFamily="34" charset="0"/>
              <a:cs typeface="Times New Roman" pitchFamily="18" charset="0"/>
            </a:endParaRPr>
          </a:p>
        </p:txBody>
      </p:sp>
      <p:sp>
        <p:nvSpPr>
          <p:cNvPr id="28682" name="Прямоугольник 10"/>
          <p:cNvSpPr>
            <a:spLocks noChangeArrowheads="1"/>
          </p:cNvSpPr>
          <p:nvPr/>
        </p:nvSpPr>
        <p:spPr bwMode="auto">
          <a:xfrm>
            <a:off x="2143125" y="2428875"/>
            <a:ext cx="2714625" cy="830263"/>
          </a:xfrm>
          <a:prstGeom prst="rect">
            <a:avLst/>
          </a:prstGeom>
          <a:noFill/>
          <a:ln w="9525">
            <a:noFill/>
            <a:miter lim="800000"/>
            <a:headEnd/>
            <a:tailEnd/>
          </a:ln>
        </p:spPr>
        <p:txBody>
          <a:bodyPr>
            <a:spAutoFit/>
          </a:bodyPr>
          <a:lstStyle/>
          <a:p>
            <a:pPr>
              <a:tabLst>
                <a:tab pos="269875" algn="l"/>
              </a:tabLst>
            </a:pPr>
            <a:r>
              <a:rPr lang="ru-RU" sz="1600">
                <a:latin typeface="Calibri" pitchFamily="34" charset="0"/>
                <a:ea typeface="Calibri" pitchFamily="34" charset="0"/>
                <a:cs typeface="Times New Roman" pitchFamily="18" charset="0"/>
              </a:rPr>
              <a:t>«Что производить?» </a:t>
            </a:r>
          </a:p>
          <a:p>
            <a:pPr>
              <a:tabLst>
                <a:tab pos="269875" algn="l"/>
              </a:tabLst>
            </a:pPr>
            <a:r>
              <a:rPr lang="ru-RU" sz="1600">
                <a:latin typeface="Calibri" pitchFamily="34" charset="0"/>
                <a:ea typeface="Calibri" pitchFamily="34" charset="0"/>
                <a:cs typeface="Times New Roman" pitchFamily="18" charset="0"/>
              </a:rPr>
              <a:t>«Как производить?» </a:t>
            </a:r>
          </a:p>
          <a:p>
            <a:pPr>
              <a:tabLst>
                <a:tab pos="269875" algn="l"/>
              </a:tabLst>
            </a:pPr>
            <a:r>
              <a:rPr lang="ru-RU" sz="1600">
                <a:latin typeface="Calibri" pitchFamily="34" charset="0"/>
                <a:ea typeface="Calibri" pitchFamily="34" charset="0"/>
                <a:cs typeface="Times New Roman" pitchFamily="18" charset="0"/>
              </a:rPr>
              <a:t>«Для кого производить?»</a:t>
            </a:r>
            <a:endParaRPr lang="ru-RU" sz="1600">
              <a:ea typeface="Calibri" pitchFamily="34" charset="0"/>
              <a:cs typeface="Times New Roman" pitchFamily="18" charset="0"/>
            </a:endParaRPr>
          </a:p>
        </p:txBody>
      </p:sp>
      <p:sp>
        <p:nvSpPr>
          <p:cNvPr id="28683" name="Прямоугольник 11"/>
          <p:cNvSpPr>
            <a:spLocks noChangeArrowheads="1"/>
          </p:cNvSpPr>
          <p:nvPr/>
        </p:nvSpPr>
        <p:spPr bwMode="auto">
          <a:xfrm>
            <a:off x="2143125" y="3857625"/>
            <a:ext cx="2714625" cy="830263"/>
          </a:xfrm>
          <a:prstGeom prst="rect">
            <a:avLst/>
          </a:prstGeom>
          <a:noFill/>
          <a:ln w="9525">
            <a:noFill/>
            <a:miter lim="800000"/>
            <a:headEnd/>
            <a:tailEnd/>
          </a:ln>
        </p:spPr>
        <p:txBody>
          <a:bodyPr>
            <a:spAutoFit/>
          </a:bodyPr>
          <a:lstStyle/>
          <a:p>
            <a:pPr>
              <a:tabLst>
                <a:tab pos="269875" algn="l"/>
              </a:tabLst>
            </a:pPr>
            <a:r>
              <a:rPr lang="ru-RU" sz="1600">
                <a:latin typeface="Calibri" pitchFamily="34" charset="0"/>
                <a:ea typeface="Calibri" pitchFamily="34" charset="0"/>
                <a:cs typeface="Times New Roman" pitchFamily="18" charset="0"/>
              </a:rPr>
              <a:t>«Что производить?» </a:t>
            </a:r>
          </a:p>
          <a:p>
            <a:pPr>
              <a:tabLst>
                <a:tab pos="269875" algn="l"/>
              </a:tabLst>
            </a:pPr>
            <a:r>
              <a:rPr lang="ru-RU" sz="1600">
                <a:latin typeface="Calibri" pitchFamily="34" charset="0"/>
                <a:ea typeface="Calibri" pitchFamily="34" charset="0"/>
                <a:cs typeface="Times New Roman" pitchFamily="18" charset="0"/>
              </a:rPr>
              <a:t>«Как производить?» </a:t>
            </a:r>
          </a:p>
          <a:p>
            <a:pPr>
              <a:tabLst>
                <a:tab pos="269875" algn="l"/>
              </a:tabLst>
            </a:pPr>
            <a:r>
              <a:rPr lang="ru-RU" sz="1600">
                <a:latin typeface="Calibri" pitchFamily="34" charset="0"/>
                <a:ea typeface="Calibri" pitchFamily="34" charset="0"/>
                <a:cs typeface="Times New Roman" pitchFamily="18" charset="0"/>
              </a:rPr>
              <a:t>«Для кого производить?»</a:t>
            </a:r>
            <a:endParaRPr lang="ru-RU" sz="1600">
              <a:ea typeface="Calibri" pitchFamily="34" charset="0"/>
              <a:cs typeface="Times New Roman" pitchFamily="18" charset="0"/>
            </a:endParaRPr>
          </a:p>
        </p:txBody>
      </p:sp>
      <p:sp>
        <p:nvSpPr>
          <p:cNvPr id="28684" name="Прямоугольник 13"/>
          <p:cNvSpPr>
            <a:spLocks noChangeArrowheads="1"/>
          </p:cNvSpPr>
          <p:nvPr/>
        </p:nvSpPr>
        <p:spPr bwMode="auto">
          <a:xfrm>
            <a:off x="2214563" y="2000250"/>
            <a:ext cx="4337050" cy="369888"/>
          </a:xfrm>
          <a:prstGeom prst="rect">
            <a:avLst/>
          </a:prstGeom>
          <a:noFill/>
          <a:ln w="9525">
            <a:noFill/>
            <a:miter lim="800000"/>
            <a:headEnd/>
            <a:tailEnd/>
          </a:ln>
        </p:spPr>
        <p:txBody>
          <a:bodyPr wrap="none">
            <a:spAutoFit/>
          </a:bodyPr>
          <a:lstStyle/>
          <a:p>
            <a:pPr eaLnBrk="0" hangingPunct="0">
              <a:tabLst>
                <a:tab pos="269875" algn="l"/>
              </a:tabLst>
            </a:pPr>
            <a:r>
              <a:rPr lang="ru-RU" b="1">
                <a:latin typeface="Calibri" pitchFamily="34" charset="0"/>
                <a:ea typeface="Calibri" pitchFamily="34" charset="0"/>
                <a:cs typeface="Times New Roman" pitchFamily="18" charset="0"/>
              </a:rPr>
              <a:t>2. Командно-административная система </a:t>
            </a:r>
          </a:p>
        </p:txBody>
      </p:sp>
      <p:sp>
        <p:nvSpPr>
          <p:cNvPr id="28685" name="Прямоугольник 14"/>
          <p:cNvSpPr>
            <a:spLocks noChangeArrowheads="1"/>
          </p:cNvSpPr>
          <p:nvPr/>
        </p:nvSpPr>
        <p:spPr bwMode="auto">
          <a:xfrm>
            <a:off x="4714875" y="2357438"/>
            <a:ext cx="3714750" cy="812800"/>
          </a:xfrm>
          <a:prstGeom prst="rect">
            <a:avLst/>
          </a:prstGeom>
          <a:noFill/>
          <a:ln w="9525">
            <a:noFill/>
            <a:miter lim="800000"/>
            <a:headEnd/>
            <a:tailEnd/>
          </a:ln>
        </p:spPr>
        <p:txBody>
          <a:bodyPr>
            <a:spAutoFit/>
          </a:bodyPr>
          <a:lstStyle/>
          <a:p>
            <a:pPr>
              <a:lnSpc>
                <a:spcPct val="130000"/>
              </a:lnSpc>
              <a:buFontTx/>
              <a:buChar char="-"/>
              <a:tabLst>
                <a:tab pos="269875" algn="l"/>
              </a:tabLst>
            </a:pPr>
            <a:r>
              <a:rPr lang="ru-RU" sz="1200">
                <a:latin typeface="Calibri" pitchFamily="34" charset="0"/>
                <a:ea typeface="Calibri" pitchFamily="34" charset="0"/>
                <a:cs typeface="Times New Roman" pitchFamily="18" charset="0"/>
              </a:rPr>
              <a:t>  решало государство</a:t>
            </a:r>
          </a:p>
          <a:p>
            <a:pPr>
              <a:lnSpc>
                <a:spcPct val="130000"/>
              </a:lnSpc>
              <a:buFontTx/>
              <a:buChar char="-"/>
              <a:tabLst>
                <a:tab pos="269875" algn="l"/>
              </a:tabLst>
            </a:pPr>
            <a:r>
              <a:rPr lang="ru-RU" sz="1200">
                <a:latin typeface="Calibri" pitchFamily="34" charset="0"/>
                <a:ea typeface="Calibri" pitchFamily="34" charset="0"/>
                <a:cs typeface="Times New Roman" pitchFamily="18" charset="0"/>
              </a:rPr>
              <a:t>  все регламентировалось планами, директивами.</a:t>
            </a:r>
          </a:p>
          <a:p>
            <a:pPr>
              <a:lnSpc>
                <a:spcPct val="130000"/>
              </a:lnSpc>
              <a:buFontTx/>
              <a:buChar char="-"/>
              <a:tabLst>
                <a:tab pos="269875" algn="l"/>
              </a:tabLst>
            </a:pPr>
            <a:r>
              <a:rPr lang="ru-RU" sz="1200">
                <a:latin typeface="Calibri" pitchFamily="34" charset="0"/>
                <a:ea typeface="Calibri" pitchFamily="34" charset="0"/>
                <a:cs typeface="Times New Roman" pitchFamily="18" charset="0"/>
              </a:rPr>
              <a:t> для народа</a:t>
            </a:r>
          </a:p>
        </p:txBody>
      </p:sp>
      <p:sp>
        <p:nvSpPr>
          <p:cNvPr id="28686" name="Прямоугольник 15"/>
          <p:cNvSpPr>
            <a:spLocks noChangeArrowheads="1"/>
          </p:cNvSpPr>
          <p:nvPr/>
        </p:nvSpPr>
        <p:spPr bwMode="auto">
          <a:xfrm>
            <a:off x="2357438" y="3429000"/>
            <a:ext cx="2220912" cy="369888"/>
          </a:xfrm>
          <a:prstGeom prst="rect">
            <a:avLst/>
          </a:prstGeom>
          <a:noFill/>
          <a:ln w="9525">
            <a:noFill/>
            <a:miter lim="800000"/>
            <a:headEnd/>
            <a:tailEnd/>
          </a:ln>
        </p:spPr>
        <p:txBody>
          <a:bodyPr wrap="none">
            <a:spAutoFit/>
          </a:bodyPr>
          <a:lstStyle/>
          <a:p>
            <a:pPr eaLnBrk="0" hangingPunct="0">
              <a:tabLst>
                <a:tab pos="269875" algn="l"/>
              </a:tabLst>
            </a:pPr>
            <a:r>
              <a:rPr lang="ru-RU" b="1">
                <a:latin typeface="Calibri" pitchFamily="34" charset="0"/>
                <a:ea typeface="Calibri" pitchFamily="34" charset="0"/>
                <a:cs typeface="Times New Roman" pitchFamily="18" charset="0"/>
              </a:rPr>
              <a:t>3.Рыночная система</a:t>
            </a:r>
          </a:p>
        </p:txBody>
      </p:sp>
      <p:sp>
        <p:nvSpPr>
          <p:cNvPr id="28687" name="Прямоугольник 16"/>
          <p:cNvSpPr>
            <a:spLocks noChangeArrowheads="1"/>
          </p:cNvSpPr>
          <p:nvPr/>
        </p:nvSpPr>
        <p:spPr bwMode="auto">
          <a:xfrm>
            <a:off x="4429125" y="3786188"/>
            <a:ext cx="4714875" cy="812800"/>
          </a:xfrm>
          <a:prstGeom prst="rect">
            <a:avLst/>
          </a:prstGeom>
          <a:noFill/>
          <a:ln w="9525">
            <a:noFill/>
            <a:miter lim="800000"/>
            <a:headEnd/>
            <a:tailEnd/>
          </a:ln>
        </p:spPr>
        <p:txBody>
          <a:bodyPr>
            <a:spAutoFit/>
          </a:bodyPr>
          <a:lstStyle/>
          <a:p>
            <a:pPr>
              <a:lnSpc>
                <a:spcPct val="130000"/>
              </a:lnSpc>
              <a:buFontTx/>
              <a:buChar char="-"/>
              <a:tabLst>
                <a:tab pos="269875" algn="l"/>
              </a:tabLst>
            </a:pPr>
            <a:r>
              <a:rPr lang="ru-RU" sz="1200">
                <a:latin typeface="Calibri" pitchFamily="34" charset="0"/>
                <a:ea typeface="Calibri" pitchFamily="34" charset="0"/>
                <a:cs typeface="Times New Roman" pitchFamily="18" charset="0"/>
              </a:rPr>
              <a:t> производить то и столько, чтобы эта продукция приносила прибыль </a:t>
            </a:r>
          </a:p>
          <a:p>
            <a:pPr>
              <a:lnSpc>
                <a:spcPct val="130000"/>
              </a:lnSpc>
              <a:buFontTx/>
              <a:buChar char="-"/>
              <a:tabLst>
                <a:tab pos="269875" algn="l"/>
              </a:tabLst>
            </a:pPr>
            <a:r>
              <a:rPr lang="ru-RU" sz="1200">
                <a:latin typeface="Calibri" pitchFamily="34" charset="0"/>
                <a:ea typeface="Calibri" pitchFamily="34" charset="0"/>
                <a:cs typeface="Times New Roman" pitchFamily="18" charset="0"/>
              </a:rPr>
              <a:t> рациональный подход - производить с </a:t>
            </a:r>
            <a:r>
              <a:rPr lang="en-US" sz="1200">
                <a:latin typeface="Calibri" pitchFamily="34" charset="0"/>
                <a:ea typeface="Calibri" pitchFamily="34" charset="0"/>
                <a:cs typeface="Times New Roman" pitchFamily="18" charset="0"/>
              </a:rPr>
              <a:t>min </a:t>
            </a:r>
            <a:r>
              <a:rPr lang="ru-RU" sz="1200">
                <a:latin typeface="Calibri" pitchFamily="34" charset="0"/>
                <a:ea typeface="Calibri" pitchFamily="34" charset="0"/>
                <a:cs typeface="Times New Roman" pitchFamily="18" charset="0"/>
              </a:rPr>
              <a:t>издержками</a:t>
            </a:r>
          </a:p>
          <a:p>
            <a:pPr>
              <a:lnSpc>
                <a:spcPct val="130000"/>
              </a:lnSpc>
              <a:buFontTx/>
              <a:buChar char="-"/>
              <a:tabLst>
                <a:tab pos="269875" algn="l"/>
              </a:tabLst>
            </a:pPr>
            <a:r>
              <a:rPr lang="ru-RU" sz="1200">
                <a:latin typeface="Calibri" pitchFamily="34" charset="0"/>
                <a:ea typeface="Calibri" pitchFamily="34" charset="0"/>
                <a:cs typeface="Times New Roman" pitchFamily="18" charset="0"/>
              </a:rPr>
              <a:t> для того кто купит</a:t>
            </a:r>
          </a:p>
        </p:txBody>
      </p:sp>
      <p:sp>
        <p:nvSpPr>
          <p:cNvPr id="28688" name="Прямоугольник 17"/>
          <p:cNvSpPr>
            <a:spLocks noChangeArrowheads="1"/>
          </p:cNvSpPr>
          <p:nvPr/>
        </p:nvSpPr>
        <p:spPr bwMode="auto">
          <a:xfrm>
            <a:off x="2214563" y="4929188"/>
            <a:ext cx="2389187" cy="369887"/>
          </a:xfrm>
          <a:prstGeom prst="rect">
            <a:avLst/>
          </a:prstGeom>
          <a:noFill/>
          <a:ln w="9525">
            <a:noFill/>
            <a:miter lim="800000"/>
            <a:headEnd/>
            <a:tailEnd/>
          </a:ln>
        </p:spPr>
        <p:txBody>
          <a:bodyPr wrap="none">
            <a:spAutoFit/>
          </a:bodyPr>
          <a:lstStyle/>
          <a:p>
            <a:pPr eaLnBrk="0" hangingPunct="0">
              <a:tabLst>
                <a:tab pos="269875" algn="l"/>
              </a:tabLst>
            </a:pPr>
            <a:r>
              <a:rPr lang="ru-RU" b="1">
                <a:latin typeface="Calibri" pitchFamily="34" charset="0"/>
                <a:ea typeface="Calibri" pitchFamily="34" charset="0"/>
                <a:cs typeface="Times New Roman" pitchFamily="18" charset="0"/>
              </a:rPr>
              <a:t>4.Смешанная система</a:t>
            </a:r>
          </a:p>
        </p:txBody>
      </p:sp>
      <p:sp>
        <p:nvSpPr>
          <p:cNvPr id="28689" name="Rectangle 6"/>
          <p:cNvSpPr>
            <a:spLocks noChangeArrowheads="1"/>
          </p:cNvSpPr>
          <p:nvPr/>
        </p:nvSpPr>
        <p:spPr bwMode="auto">
          <a:xfrm>
            <a:off x="2143125" y="5572125"/>
            <a:ext cx="6786563" cy="1016000"/>
          </a:xfrm>
          <a:prstGeom prst="rect">
            <a:avLst/>
          </a:prstGeom>
          <a:noFill/>
          <a:ln w="9525">
            <a:noFill/>
            <a:miter lim="800000"/>
            <a:headEnd/>
            <a:tailEnd/>
          </a:ln>
        </p:spPr>
        <p:txBody>
          <a:bodyPr anchor="ctr">
            <a:spAutoFit/>
          </a:bodyPr>
          <a:lstStyle/>
          <a:p>
            <a:pPr>
              <a:tabLst>
                <a:tab pos="269875" algn="l"/>
              </a:tabLst>
            </a:pPr>
            <a:r>
              <a:rPr lang="ru-RU" sz="1200">
                <a:latin typeface="Calibri" pitchFamily="34" charset="0"/>
                <a:ea typeface="Calibri" pitchFamily="34" charset="0"/>
                <a:cs typeface="Times New Roman" pitchFamily="18" charset="0"/>
              </a:rPr>
              <a:t>Китай - существует коммунистическая партия + рыночные отношения.</a:t>
            </a:r>
            <a:endParaRPr lang="ru-RU" sz="900">
              <a:ea typeface="Calibri" pitchFamily="34" charset="0"/>
              <a:cs typeface="Times New Roman" pitchFamily="18" charset="0"/>
            </a:endParaRPr>
          </a:p>
          <a:p>
            <a:pPr eaLnBrk="0" hangingPunct="0">
              <a:tabLst>
                <a:tab pos="269875" algn="l"/>
              </a:tabLst>
            </a:pPr>
            <a:r>
              <a:rPr lang="ru-RU" sz="1200">
                <a:latin typeface="Calibri" pitchFamily="34" charset="0"/>
                <a:ea typeface="Calibri" pitchFamily="34" charset="0"/>
                <a:cs typeface="Times New Roman" pitchFamily="18" charset="0"/>
              </a:rPr>
              <a:t>Американская – рыночная экономика большая доля + руководство государства.</a:t>
            </a:r>
            <a:endParaRPr lang="ru-RU" sz="900"/>
          </a:p>
          <a:p>
            <a:pPr eaLnBrk="0" hangingPunct="0">
              <a:tabLst>
                <a:tab pos="269875" algn="l"/>
              </a:tabLst>
            </a:pPr>
            <a:r>
              <a:rPr lang="ru-RU" sz="1200">
                <a:latin typeface="Calibri" pitchFamily="34" charset="0"/>
                <a:cs typeface="Calibri" pitchFamily="34" charset="0"/>
              </a:rPr>
              <a:t>Японская модель – рыночная система + государственное регулирование</a:t>
            </a:r>
            <a:endParaRPr lang="ru-RU" sz="900"/>
          </a:p>
          <a:p>
            <a:pPr eaLnBrk="0" hangingPunct="0">
              <a:tabLst>
                <a:tab pos="269875" algn="l"/>
              </a:tabLst>
            </a:pPr>
            <a:r>
              <a:rPr lang="ru-RU" sz="1200">
                <a:latin typeface="Calibri" pitchFamily="34" charset="0"/>
                <a:cs typeface="Calibri" pitchFamily="34" charset="0"/>
              </a:rPr>
              <a:t>Европейская модель – рыночная экономика + определенные директивы.</a:t>
            </a:r>
            <a:endParaRPr lang="en-US" sz="1200">
              <a:latin typeface="Calibri" pitchFamily="34" charset="0"/>
              <a:cs typeface="Calibri" pitchFamily="34" charset="0"/>
            </a:endParaRPr>
          </a:p>
          <a:p>
            <a:pPr eaLnBrk="0" hangingPunct="0">
              <a:tabLst>
                <a:tab pos="269875" algn="l"/>
              </a:tabLst>
            </a:pPr>
            <a:r>
              <a:rPr lang="ru-RU" sz="1200">
                <a:latin typeface="Calibri" pitchFamily="34" charset="0"/>
                <a:cs typeface="Times New Roman" pitchFamily="18" charset="0"/>
              </a:rPr>
              <a:t>Россия  - рыночная экономика + государственное регулирование</a:t>
            </a:r>
            <a:endParaRPr lang="ru-RU"/>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2071688" y="504825"/>
            <a:ext cx="6215062" cy="1200150"/>
          </a:xfrm>
          <a:prstGeom prst="rect">
            <a:avLst/>
          </a:prstGeom>
          <a:noFill/>
          <a:ln w="9525">
            <a:noFill/>
            <a:miter lim="800000"/>
            <a:headEnd/>
            <a:tailEnd/>
          </a:ln>
        </p:spPr>
        <p:txBody>
          <a:bodyPr anchor="ctr">
            <a:spAutoFit/>
          </a:bodyPr>
          <a:lstStyle/>
          <a:p>
            <a:pPr indent="450850" algn="just"/>
            <a:r>
              <a:rPr lang="ru-RU" b="1">
                <a:latin typeface="Monotype Corsiva" pitchFamily="66" charset="0"/>
                <a:ea typeface="Calibri" pitchFamily="34" charset="0"/>
                <a:cs typeface="Times New Roman" pitchFamily="18" charset="0"/>
              </a:rPr>
              <a:t>«Институты </a:t>
            </a:r>
            <a:r>
              <a:rPr lang="ru-RU">
                <a:latin typeface="Monotype Corsiva" pitchFamily="66" charset="0"/>
                <a:ea typeface="Calibri" pitchFamily="34" charset="0"/>
                <a:cs typeface="Times New Roman" pitchFamily="18" charset="0"/>
              </a:rPr>
              <a:t>— это правила игры в обществе или, выражаясь более формально, созданные человеком ограничительные рамки, которые организуют взаимоотношения между людьми» </a:t>
            </a:r>
          </a:p>
          <a:p>
            <a:pPr indent="450850" algn="r"/>
            <a:r>
              <a:rPr lang="ru-RU">
                <a:latin typeface="Monotype Corsiva" pitchFamily="66" charset="0"/>
                <a:ea typeface="Calibri" pitchFamily="34" charset="0"/>
                <a:cs typeface="Times New Roman" pitchFamily="18" charset="0"/>
              </a:rPr>
              <a:t>Дуглас Норт</a:t>
            </a:r>
          </a:p>
        </p:txBody>
      </p:sp>
      <p:pic>
        <p:nvPicPr>
          <p:cNvPr id="29698" name="Picture 3"/>
          <p:cNvPicPr>
            <a:picLocks noChangeAspect="1" noChangeArrowheads="1"/>
          </p:cNvPicPr>
          <p:nvPr/>
        </p:nvPicPr>
        <p:blipFill>
          <a:blip r:embed="rId2" cstate="print"/>
          <a:srcRect/>
          <a:stretch>
            <a:fillRect/>
          </a:stretch>
        </p:blipFill>
        <p:spPr bwMode="auto">
          <a:xfrm>
            <a:off x="571500" y="357188"/>
            <a:ext cx="1143000" cy="1593850"/>
          </a:xfrm>
          <a:prstGeom prst="rect">
            <a:avLst/>
          </a:prstGeom>
          <a:noFill/>
          <a:ln w="9525">
            <a:noFill/>
            <a:miter lim="800000"/>
            <a:headEnd/>
            <a:tailEnd/>
          </a:ln>
        </p:spPr>
      </p:pic>
      <p:sp>
        <p:nvSpPr>
          <p:cNvPr id="29700" name="Прямоугольник 5"/>
          <p:cNvSpPr>
            <a:spLocks noChangeArrowheads="1"/>
          </p:cNvSpPr>
          <p:nvPr/>
        </p:nvSpPr>
        <p:spPr bwMode="auto">
          <a:xfrm>
            <a:off x="539750" y="5949950"/>
            <a:ext cx="8215313" cy="641350"/>
          </a:xfrm>
          <a:prstGeom prst="rect">
            <a:avLst/>
          </a:prstGeom>
          <a:noFill/>
          <a:ln w="9525">
            <a:noFill/>
            <a:miter lim="800000"/>
            <a:headEnd/>
            <a:tailEnd/>
          </a:ln>
        </p:spPr>
        <p:txBody>
          <a:bodyPr>
            <a:spAutoFit/>
          </a:bodyPr>
          <a:lstStyle/>
          <a:p>
            <a:pPr algn="ctr"/>
            <a:r>
              <a:rPr lang="ru-RU">
                <a:latin typeface="Calibri" pitchFamily="34" charset="0"/>
              </a:rPr>
              <a:t>Изучение этих институтов и их взаимодействия составляет основное содержание </a:t>
            </a:r>
            <a:r>
              <a:rPr lang="ru-RU" u="sng">
                <a:latin typeface="Calibri" pitchFamily="34" charset="0"/>
              </a:rPr>
              <a:t>курса микроэкономики</a:t>
            </a:r>
          </a:p>
        </p:txBody>
      </p:sp>
      <p:graphicFrame>
        <p:nvGraphicFramePr>
          <p:cNvPr id="29811" name="Group 115"/>
          <p:cNvGraphicFramePr>
            <a:graphicFrameLocks noGrp="1"/>
          </p:cNvGraphicFramePr>
          <p:nvPr/>
        </p:nvGraphicFramePr>
        <p:xfrm>
          <a:off x="611188" y="2060575"/>
          <a:ext cx="7991475" cy="3901440"/>
        </p:xfrm>
        <a:graphic>
          <a:graphicData uri="http://schemas.openxmlformats.org/drawingml/2006/table">
            <a:tbl>
              <a:tblPr/>
              <a:tblGrid>
                <a:gridCol w="4391025"/>
                <a:gridCol w="3600450"/>
              </a:tblGrid>
              <a:tr h="2746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Институты</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Сфера действия</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1. Преобладание частной собственности</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Собственность, ее субъекты и объекты, способы перехода собственности</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2. Взаимодействие субъектов экономики через систему рынков</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ru-RU"/>
                    </a:p>
                  </a:txBody>
                  <a:tcPr/>
                </a:tc>
              </a:tr>
              <a:tr h="274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3. Свобода предпринимательства и свобода потребительского выбора</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4">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Механизмы саморегуляции рынка</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4. Приоритет личного (корыстного) интереса, индивидуализм</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ru-RU"/>
                    </a:p>
                  </a:txBody>
                  <a:tcPr/>
                </a:tc>
              </a:tr>
              <a:tr h="274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5. Конкуренция</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ru-RU"/>
                    </a:p>
                  </a:txBody>
                  <a:tcPr/>
                </a:tc>
              </a:tr>
              <a:tr h="274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6. Рынок и цены как механизм саморегуляции</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ru-RU"/>
                    </a:p>
                  </a:txBody>
                  <a:tcPr/>
                </a:tc>
              </a:tr>
              <a:tr h="274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7. Денежное хозяйство</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Механизмы обмена</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8. Социальное неравенство</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Социальные проблемы, регулирование стихийных рыночных процессов</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746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cs typeface="Times New Roman" pitchFamily="18" charset="0"/>
                        </a:rPr>
                        <a:t>9. Социально-рыночная направленность деятельности государства</a:t>
                      </a:r>
                      <a:endParaRPr kumimoji="0" lang="ru-RU" sz="14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ru-RU"/>
                    </a:p>
                  </a:txBody>
                  <a:tcPr/>
                </a:tc>
              </a:tr>
            </a:tbl>
          </a:graphicData>
        </a:graphic>
      </p:graphicFrame>
      <p:sp>
        <p:nvSpPr>
          <p:cNvPr id="29812" name="Rectangle 116"/>
          <p:cNvSpPr>
            <a:spLocks noChangeArrowheads="1"/>
          </p:cNvSpPr>
          <p:nvPr/>
        </p:nvSpPr>
        <p:spPr bwMode="auto">
          <a:xfrm>
            <a:off x="2195513" y="1700213"/>
            <a:ext cx="5157787" cy="366712"/>
          </a:xfrm>
          <a:prstGeom prst="rect">
            <a:avLst/>
          </a:prstGeom>
          <a:noFill/>
          <a:ln w="9525">
            <a:noFill/>
            <a:miter lim="800000"/>
            <a:headEnd/>
            <a:tailEnd/>
          </a:ln>
          <a:effectLst/>
        </p:spPr>
        <p:txBody>
          <a:bodyPr wrap="none">
            <a:spAutoFit/>
          </a:bodyPr>
          <a:lstStyle/>
          <a:p>
            <a:r>
              <a:rPr lang="ru-RU" b="1"/>
              <a:t>Основные институты рыночной экономики</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285728"/>
            <a:ext cx="7083654" cy="2585323"/>
          </a:xfrm>
          <a:prstGeom prst="rect">
            <a:avLst/>
          </a:prstGeom>
          <a:noFill/>
        </p:spPr>
        <p:txBody>
          <a:bodyPr>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ОСНОВЫ ОБЩЕСТВЕННОГО ПРОИЗВОДСТВА</a:t>
            </a:r>
          </a:p>
        </p:txBody>
      </p:sp>
      <p:sp>
        <p:nvSpPr>
          <p:cNvPr id="30722" name="Rectangle 1"/>
          <p:cNvSpPr>
            <a:spLocks noChangeArrowheads="1"/>
          </p:cNvSpPr>
          <p:nvPr/>
        </p:nvSpPr>
        <p:spPr bwMode="auto">
          <a:xfrm>
            <a:off x="785813" y="3214688"/>
            <a:ext cx="7858125" cy="2554287"/>
          </a:xfrm>
          <a:prstGeom prst="rect">
            <a:avLst/>
          </a:prstGeom>
          <a:noFill/>
          <a:ln w="9525">
            <a:noFill/>
            <a:miter lim="800000"/>
            <a:headEnd/>
            <a:tailEnd/>
          </a:ln>
        </p:spPr>
        <p:txBody>
          <a:bodyPr anchor="ctr">
            <a:spAutoFit/>
          </a:bodyPr>
          <a:lstStyle/>
          <a:p>
            <a:pPr marL="342900" indent="-342900">
              <a:buFont typeface="Calibri" pitchFamily="34" charset="0"/>
              <a:buAutoNum type="arabicPeriod"/>
            </a:pPr>
            <a:r>
              <a:rPr lang="ru-RU" sz="3200">
                <a:latin typeface="Times New Roman" pitchFamily="18" charset="0"/>
                <a:ea typeface="Calibri" pitchFamily="34" charset="0"/>
                <a:cs typeface="Times New Roman" pitchFamily="18" charset="0"/>
              </a:rPr>
              <a:t>Место производства в экономической системе</a:t>
            </a:r>
          </a:p>
          <a:p>
            <a:pPr marL="342900" indent="-34290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Основные факторы производства</a:t>
            </a:r>
          </a:p>
          <a:p>
            <a:pPr marL="342900" indent="-34290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Эффективность производства</a:t>
            </a:r>
          </a:p>
          <a:p>
            <a:pPr marL="342900" indent="-34290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Кривая производственных возможностей.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214313" y="0"/>
            <a:ext cx="8643937" cy="738188"/>
          </a:xfrm>
          <a:prstGeom prst="rect">
            <a:avLst/>
          </a:prstGeom>
          <a:noFill/>
          <a:ln w="9525">
            <a:noFill/>
            <a:miter lim="800000"/>
            <a:headEnd/>
            <a:tailEnd/>
          </a:ln>
        </p:spPr>
        <p:txBody>
          <a:bodyPr lIns="457056" tIns="304704" bIns="0" anchor="ctr">
            <a:spAutoFit/>
          </a:bodyPr>
          <a:lstStyle/>
          <a:p>
            <a:r>
              <a:rPr lang="ru-RU" sz="2800" b="1">
                <a:solidFill>
                  <a:srgbClr val="0000CC"/>
                </a:solidFill>
                <a:latin typeface="Cambria" pitchFamily="18" charset="0"/>
                <a:cs typeface="Times New Roman" pitchFamily="18" charset="0"/>
              </a:rPr>
              <a:t>Место производства в экономической системе</a:t>
            </a:r>
            <a:endParaRPr lang="ru-RU" sz="2800"/>
          </a:p>
        </p:txBody>
      </p:sp>
      <p:sp>
        <p:nvSpPr>
          <p:cNvPr id="31746" name="Rectangle 1"/>
          <p:cNvSpPr>
            <a:spLocks noChangeArrowheads="1"/>
          </p:cNvSpPr>
          <p:nvPr/>
        </p:nvSpPr>
        <p:spPr bwMode="auto">
          <a:xfrm>
            <a:off x="500063" y="774700"/>
            <a:ext cx="8429625" cy="1181100"/>
          </a:xfrm>
          <a:prstGeom prst="rect">
            <a:avLst/>
          </a:prstGeom>
          <a:noFill/>
          <a:ln w="9525">
            <a:noFill/>
            <a:miter lim="800000"/>
            <a:headEnd/>
            <a:tailEnd/>
          </a:ln>
        </p:spPr>
        <p:txBody>
          <a:bodyPr anchor="ctr">
            <a:spAutoFit/>
          </a:bodyPr>
          <a:lstStyle/>
          <a:p>
            <a:pPr indent="450850" algn="just">
              <a:lnSpc>
                <a:spcPct val="120000"/>
              </a:lnSpc>
            </a:pPr>
            <a:r>
              <a:rPr lang="ru-RU" sz="1200">
                <a:latin typeface="Franklin Gothic Medium" pitchFamily="34" charset="0"/>
                <a:ea typeface="Calibri" pitchFamily="34" charset="0"/>
                <a:cs typeface="Times New Roman" pitchFamily="18" charset="0"/>
              </a:rPr>
              <a:t>Человеку,  чтобы сохранить себя, нужна совокупность материальных условий и благ. Блага делят на экономические и неэкономические.</a:t>
            </a:r>
            <a:endParaRPr lang="ru-RU" sz="900">
              <a:latin typeface="Franklin Gothic Medium" pitchFamily="34" charset="0"/>
              <a:ea typeface="Calibri" pitchFamily="34" charset="0"/>
              <a:cs typeface="Times New Roman" pitchFamily="18" charset="0"/>
            </a:endParaRPr>
          </a:p>
          <a:p>
            <a:pPr indent="450850" algn="just" eaLnBrk="0" hangingPunct="0">
              <a:lnSpc>
                <a:spcPct val="120000"/>
              </a:lnSpc>
            </a:pPr>
            <a:r>
              <a:rPr lang="ru-RU" sz="1200" u="sng">
                <a:latin typeface="Franklin Gothic Medium" pitchFamily="34" charset="0"/>
                <a:ea typeface="Calibri" pitchFamily="34" charset="0"/>
                <a:cs typeface="Times New Roman" pitchFamily="18" charset="0"/>
              </a:rPr>
              <a:t>Неэкономические блага </a:t>
            </a:r>
            <a:r>
              <a:rPr lang="ru-RU" sz="1200">
                <a:latin typeface="Franklin Gothic Medium" pitchFamily="34" charset="0"/>
                <a:ea typeface="Calibri" pitchFamily="34" charset="0"/>
                <a:cs typeface="Times New Roman" pitchFamily="18" charset="0"/>
              </a:rPr>
              <a:t>могут быть усвоены без каких-либо усилий. Они находятся в среде человеческого обитания и пригодны к употреблению без переработки (ягоды, грибы, воздух). </a:t>
            </a:r>
            <a:endParaRPr lang="ru-RU" sz="900">
              <a:latin typeface="Franklin Gothic Medium" pitchFamily="34" charset="0"/>
            </a:endParaRPr>
          </a:p>
          <a:p>
            <a:pPr indent="450850" algn="just" eaLnBrk="0" hangingPunct="0">
              <a:lnSpc>
                <a:spcPct val="120000"/>
              </a:lnSpc>
            </a:pPr>
            <a:r>
              <a:rPr lang="ru-RU" sz="1200" u="sng">
                <a:latin typeface="Franklin Gothic Medium" pitchFamily="34" charset="0"/>
                <a:cs typeface="Calibri" pitchFamily="34" charset="0"/>
              </a:rPr>
              <a:t>Экономические блага</a:t>
            </a:r>
            <a:r>
              <a:rPr lang="ru-RU" sz="1200">
                <a:latin typeface="Franklin Gothic Medium" pitchFamily="34" charset="0"/>
                <a:cs typeface="Calibri" pitchFamily="34" charset="0"/>
              </a:rPr>
              <a:t> – продукт. Изготовление экономических благ совершается в процессе производства.</a:t>
            </a:r>
            <a:endParaRPr lang="ru-RU">
              <a:latin typeface="Franklin Gothic Medium" pitchFamily="34" charset="0"/>
            </a:endParaRPr>
          </a:p>
        </p:txBody>
      </p:sp>
      <p:sp>
        <p:nvSpPr>
          <p:cNvPr id="31747" name="Rectangle 2"/>
          <p:cNvSpPr>
            <a:spLocks noChangeArrowheads="1"/>
          </p:cNvSpPr>
          <p:nvPr/>
        </p:nvSpPr>
        <p:spPr bwMode="auto">
          <a:xfrm>
            <a:off x="357188" y="2143125"/>
            <a:ext cx="8501062" cy="955675"/>
          </a:xfrm>
          <a:prstGeom prst="rect">
            <a:avLst/>
          </a:prstGeom>
          <a:noFill/>
          <a:ln w="9525">
            <a:noFill/>
            <a:miter lim="800000"/>
            <a:headEnd/>
            <a:tailEnd/>
          </a:ln>
        </p:spPr>
        <p:txBody>
          <a:bodyPr anchor="ctr">
            <a:spAutoFit/>
          </a:bodyPr>
          <a:lstStyle/>
          <a:p>
            <a:pPr indent="450850" algn="just">
              <a:lnSpc>
                <a:spcPct val="120000"/>
              </a:lnSpc>
              <a:tabLst>
                <a:tab pos="269875" algn="l"/>
              </a:tabLst>
            </a:pPr>
            <a:r>
              <a:rPr lang="ru-RU" sz="1200">
                <a:latin typeface="Verdana" pitchFamily="34" charset="0"/>
                <a:ea typeface="Calibri" pitchFamily="34" charset="0"/>
                <a:cs typeface="Times New Roman" pitchFamily="18" charset="0"/>
              </a:rPr>
              <a:t>Процесс производства осуществляется неизолированными субъектами, а в обществе, в системе общественного разделения труда. Поэтому – это производство общественное. </a:t>
            </a:r>
            <a:r>
              <a:rPr lang="ru-RU" sz="1200" b="1">
                <a:latin typeface="Verdana" pitchFamily="34" charset="0"/>
                <a:ea typeface="Calibri" pitchFamily="34" charset="0"/>
                <a:cs typeface="Times New Roman" pitchFamily="18" charset="0"/>
              </a:rPr>
              <a:t>В результате общественного производства создается общественный продукт.</a:t>
            </a:r>
            <a:r>
              <a:rPr lang="ru-RU" sz="1200">
                <a:latin typeface="Verdana" pitchFamily="34" charset="0"/>
                <a:ea typeface="Calibri" pitchFamily="34" charset="0"/>
                <a:cs typeface="Times New Roman" pitchFamily="18" charset="0"/>
              </a:rPr>
              <a:t> В своем движении общественный продукт проходит ряд взаимосвязанных стадий:</a:t>
            </a:r>
            <a:endParaRPr lang="ru-RU" sz="900">
              <a:latin typeface="Verdana" pitchFamily="34" charset="0"/>
              <a:ea typeface="Calibri" pitchFamily="34" charset="0"/>
              <a:cs typeface="Times New Roman" pitchFamily="18" charset="0"/>
            </a:endParaRPr>
          </a:p>
        </p:txBody>
      </p:sp>
      <p:sp>
        <p:nvSpPr>
          <p:cNvPr id="2" name="Rectangle 3"/>
          <p:cNvSpPr>
            <a:spLocks noChangeArrowheads="1"/>
          </p:cNvSpPr>
          <p:nvPr/>
        </p:nvSpPr>
        <p:spPr bwMode="auto">
          <a:xfrm>
            <a:off x="428625" y="3286125"/>
            <a:ext cx="8572500" cy="954088"/>
          </a:xfrm>
          <a:prstGeom prst="rect">
            <a:avLst/>
          </a:prstGeom>
          <a:solidFill>
            <a:schemeClr val="accent6">
              <a:lumMod val="90000"/>
              <a:alpha val="19000"/>
            </a:schemeClr>
          </a:solidFill>
          <a:ln w="31750">
            <a:solidFill>
              <a:schemeClr val="bg1"/>
            </a:solidFill>
            <a:miter lim="800000"/>
            <a:headEnd/>
            <a:tailEnd/>
          </a:ln>
          <a:effectLst/>
        </p:spPr>
        <p:txBody>
          <a:bodyPr anchor="ctr">
            <a:spAutoFit/>
          </a:bodyPr>
          <a:lstStyle/>
          <a:p>
            <a:r>
              <a:rPr lang="ru-RU" sz="1400" b="1">
                <a:latin typeface="Times New Roman" pitchFamily="18" charset="0"/>
                <a:ea typeface="Calibri" pitchFamily="34" charset="0"/>
                <a:cs typeface="Times New Roman" pitchFamily="18" charset="0"/>
              </a:rPr>
              <a:t>1. Производство</a:t>
            </a:r>
            <a:r>
              <a:rPr lang="ru-RU" sz="1400">
                <a:latin typeface="Times New Roman" pitchFamily="18" charset="0"/>
                <a:ea typeface="Calibri" pitchFamily="34" charset="0"/>
                <a:cs typeface="Times New Roman" pitchFamily="18" charset="0"/>
              </a:rPr>
              <a:t> - это создание продукт а (материальные блага и услуги). </a:t>
            </a:r>
          </a:p>
          <a:p>
            <a:r>
              <a:rPr lang="ru-RU" sz="1400">
                <a:latin typeface="Times New Roman" pitchFamily="18" charset="0"/>
                <a:ea typeface="Calibri" pitchFamily="34" charset="0"/>
                <a:cs typeface="Times New Roman" pitchFamily="18" charset="0"/>
              </a:rPr>
              <a:t>Если производство рассматривать как непрерывно возобновляющийся процесс – то это </a:t>
            </a:r>
            <a:r>
              <a:rPr lang="ru-RU" sz="1400" u="sng">
                <a:latin typeface="Times New Roman" pitchFamily="18" charset="0"/>
                <a:ea typeface="Calibri" pitchFamily="34" charset="0"/>
                <a:cs typeface="Times New Roman" pitchFamily="18" charset="0"/>
              </a:rPr>
              <a:t>воспроизводство:</a:t>
            </a:r>
          </a:p>
          <a:p>
            <a:r>
              <a:rPr lang="ru-RU" sz="1400">
                <a:latin typeface="Times New Roman" pitchFamily="18" charset="0"/>
                <a:ea typeface="Calibri" pitchFamily="34" charset="0"/>
                <a:cs typeface="Times New Roman" pitchFamily="18" charset="0"/>
              </a:rPr>
              <a:t>а) простое  – повторение одних и тех же объемов</a:t>
            </a:r>
          </a:p>
          <a:p>
            <a:r>
              <a:rPr lang="ru-RU" sz="1400">
                <a:latin typeface="Times New Roman" pitchFamily="18" charset="0"/>
                <a:ea typeface="Calibri" pitchFamily="34" charset="0"/>
                <a:cs typeface="Times New Roman" pitchFamily="18" charset="0"/>
              </a:rPr>
              <a:t>б) расширенное – увеличение объемов производства.</a:t>
            </a:r>
          </a:p>
        </p:txBody>
      </p:sp>
      <p:sp>
        <p:nvSpPr>
          <p:cNvPr id="6" name="Rectangle 3"/>
          <p:cNvSpPr>
            <a:spLocks noChangeArrowheads="1"/>
          </p:cNvSpPr>
          <p:nvPr/>
        </p:nvSpPr>
        <p:spPr bwMode="auto">
          <a:xfrm>
            <a:off x="428625" y="5857875"/>
            <a:ext cx="8572500" cy="738188"/>
          </a:xfrm>
          <a:prstGeom prst="rect">
            <a:avLst/>
          </a:prstGeom>
          <a:solidFill>
            <a:schemeClr val="accent6">
              <a:lumMod val="90000"/>
              <a:alpha val="19000"/>
            </a:schemeClr>
          </a:solidFill>
          <a:ln w="31750">
            <a:solidFill>
              <a:schemeClr val="bg1"/>
            </a:solidFill>
            <a:miter lim="800000"/>
            <a:headEnd/>
            <a:tailEnd/>
          </a:ln>
          <a:effectLst/>
        </p:spPr>
        <p:txBody>
          <a:bodyPr anchor="ctr">
            <a:spAutoFit/>
          </a:bodyPr>
          <a:lstStyle/>
          <a:p>
            <a:pPr eaLnBrk="0" hangingPunct="0"/>
            <a:r>
              <a:rPr lang="ru-RU" sz="1400" b="1" u="sng">
                <a:latin typeface="Times New Roman" pitchFamily="18" charset="0"/>
                <a:ea typeface="Calibri" pitchFamily="34" charset="0"/>
                <a:cs typeface="Times New Roman" pitchFamily="18" charset="0"/>
              </a:rPr>
              <a:t>4. Потребление</a:t>
            </a:r>
            <a:r>
              <a:rPr lang="ru-RU" sz="1400" b="1">
                <a:latin typeface="Times New Roman" pitchFamily="18" charset="0"/>
                <a:ea typeface="Calibri" pitchFamily="34" charset="0"/>
                <a:cs typeface="Times New Roman" pitchFamily="18" charset="0"/>
              </a:rPr>
              <a:t>:</a:t>
            </a:r>
          </a:p>
          <a:p>
            <a:pPr eaLnBrk="0" hangingPunct="0"/>
            <a:r>
              <a:rPr lang="ru-RU" sz="1400">
                <a:latin typeface="Times New Roman" pitchFamily="18" charset="0"/>
                <a:ea typeface="Calibri" pitchFamily="34" charset="0"/>
                <a:cs typeface="Times New Roman" pitchFamily="18" charset="0"/>
              </a:rPr>
              <a:t>а) личное (человек потребляет на свои нужды)</a:t>
            </a:r>
          </a:p>
          <a:p>
            <a:pPr eaLnBrk="0" hangingPunct="0"/>
            <a:r>
              <a:rPr lang="ru-RU" sz="1400">
                <a:latin typeface="Times New Roman" pitchFamily="18" charset="0"/>
                <a:ea typeface="Calibri" pitchFamily="34" charset="0"/>
                <a:cs typeface="Times New Roman" pitchFamily="18" charset="0"/>
              </a:rPr>
              <a:t>б) производственное (потребление в процессе производства ресурсов)</a:t>
            </a:r>
            <a:endParaRPr lang="ru-RU">
              <a:ea typeface="Calibri" pitchFamily="34" charset="0"/>
            </a:endParaRPr>
          </a:p>
        </p:txBody>
      </p:sp>
      <p:sp>
        <p:nvSpPr>
          <p:cNvPr id="7" name="Rectangle 3"/>
          <p:cNvSpPr>
            <a:spLocks noChangeArrowheads="1"/>
          </p:cNvSpPr>
          <p:nvPr/>
        </p:nvSpPr>
        <p:spPr bwMode="auto">
          <a:xfrm>
            <a:off x="428625" y="5357813"/>
            <a:ext cx="8572500" cy="307975"/>
          </a:xfrm>
          <a:prstGeom prst="rect">
            <a:avLst/>
          </a:prstGeom>
          <a:solidFill>
            <a:schemeClr val="accent6">
              <a:lumMod val="90000"/>
              <a:alpha val="19000"/>
            </a:schemeClr>
          </a:solidFill>
          <a:ln w="31750">
            <a:solidFill>
              <a:schemeClr val="bg1"/>
            </a:solidFill>
            <a:miter lim="800000"/>
            <a:headEnd/>
            <a:tailEnd/>
          </a:ln>
          <a:effectLst/>
        </p:spPr>
        <p:txBody>
          <a:bodyPr anchor="ctr">
            <a:spAutoFit/>
          </a:bodyPr>
          <a:lstStyle/>
          <a:p>
            <a:pPr eaLnBrk="0" hangingPunct="0"/>
            <a:r>
              <a:rPr lang="ru-RU" sz="1400" b="1">
                <a:latin typeface="Times New Roman" pitchFamily="18" charset="0"/>
                <a:ea typeface="Calibri" pitchFamily="34" charset="0"/>
                <a:cs typeface="Times New Roman" pitchFamily="18" charset="0"/>
              </a:rPr>
              <a:t>3. Обмен </a:t>
            </a:r>
            <a:r>
              <a:rPr lang="ru-RU" sz="1400">
                <a:latin typeface="Times New Roman" pitchFamily="18" charset="0"/>
                <a:ea typeface="Calibri" pitchFamily="34" charset="0"/>
                <a:cs typeface="Times New Roman" pitchFamily="18" charset="0"/>
              </a:rPr>
              <a:t> (происходит при помощи денег)</a:t>
            </a:r>
          </a:p>
        </p:txBody>
      </p:sp>
      <p:sp>
        <p:nvSpPr>
          <p:cNvPr id="8" name="Rectangle 3"/>
          <p:cNvSpPr>
            <a:spLocks noChangeArrowheads="1"/>
          </p:cNvSpPr>
          <p:nvPr/>
        </p:nvSpPr>
        <p:spPr bwMode="auto">
          <a:xfrm>
            <a:off x="428625" y="4429125"/>
            <a:ext cx="8572500" cy="738188"/>
          </a:xfrm>
          <a:prstGeom prst="rect">
            <a:avLst/>
          </a:prstGeom>
          <a:solidFill>
            <a:schemeClr val="accent6">
              <a:lumMod val="90000"/>
              <a:alpha val="19000"/>
            </a:schemeClr>
          </a:solidFill>
          <a:ln w="31750">
            <a:solidFill>
              <a:schemeClr val="bg1"/>
            </a:solidFill>
            <a:miter lim="800000"/>
            <a:headEnd/>
            <a:tailEnd/>
          </a:ln>
          <a:effectLst/>
        </p:spPr>
        <p:txBody>
          <a:bodyPr anchor="ctr">
            <a:spAutoFit/>
          </a:bodyPr>
          <a:lstStyle/>
          <a:p>
            <a:pPr eaLnBrk="0" hangingPunct="0">
              <a:defRPr/>
            </a:pPr>
            <a:r>
              <a:rPr lang="ru-RU" sz="1400" b="1" dirty="0">
                <a:latin typeface="Times New Roman" pitchFamily="18" charset="0"/>
                <a:ea typeface="Calibri" pitchFamily="34" charset="0"/>
                <a:cs typeface="Times New Roman" pitchFamily="18" charset="0"/>
              </a:rPr>
              <a:t>2. Распределение</a:t>
            </a:r>
            <a:r>
              <a:rPr lang="ru-RU" sz="1400" dirty="0">
                <a:latin typeface="Times New Roman" pitchFamily="18" charset="0"/>
                <a:ea typeface="Calibri" pitchFamily="34" charset="0"/>
                <a:cs typeface="Times New Roman" pitchFamily="18" charset="0"/>
              </a:rPr>
              <a:t>.  Под распределением понимается: </a:t>
            </a:r>
          </a:p>
          <a:p>
            <a:pPr indent="450850" eaLnBrk="0" hangingPunct="0">
              <a:defRPr/>
            </a:pPr>
            <a:r>
              <a:rPr lang="ru-RU" sz="1400" dirty="0">
                <a:latin typeface="Times New Roman" pitchFamily="18" charset="0"/>
                <a:ea typeface="Calibri" pitchFamily="34" charset="0"/>
                <a:cs typeface="Times New Roman" pitchFamily="18" charset="0"/>
              </a:rPr>
              <a:t>а) распределение результатов общественного производства </a:t>
            </a:r>
          </a:p>
          <a:p>
            <a:pPr indent="450850" eaLnBrk="0" hangingPunct="0">
              <a:defRPr/>
            </a:pPr>
            <a:r>
              <a:rPr lang="ru-RU" sz="1400" dirty="0">
                <a:latin typeface="Times New Roman" pitchFamily="18" charset="0"/>
                <a:ea typeface="Calibri" pitchFamily="34" charset="0"/>
                <a:cs typeface="Times New Roman" pitchFamily="18" charset="0"/>
              </a:rPr>
              <a:t>б) распределение ресурсов (фактор производства)</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625" y="571500"/>
            <a:ext cx="8358188" cy="5140325"/>
          </a:xfrm>
          <a:prstGeom prst="rect">
            <a:avLst/>
          </a:prstGeom>
        </p:spPr>
        <p:txBody>
          <a:bodyPr>
            <a:spAutoFit/>
          </a:bodyPr>
          <a:lstStyle/>
          <a:p>
            <a:pPr fontAlgn="auto">
              <a:spcBef>
                <a:spcPts val="0"/>
              </a:spcBef>
              <a:spcAft>
                <a:spcPts val="0"/>
              </a:spcAft>
              <a:defRPr/>
            </a:pPr>
            <a:r>
              <a:rPr lang="ru-RU" sz="2400" b="1" i="1" u="sng" dirty="0">
                <a:latin typeface="+mn-lt"/>
                <a:cs typeface="+mn-cs"/>
              </a:rPr>
              <a:t>Основная литература:</a:t>
            </a:r>
          </a:p>
          <a:p>
            <a:pPr fontAlgn="auto">
              <a:spcBef>
                <a:spcPts val="0"/>
              </a:spcBef>
              <a:spcAft>
                <a:spcPts val="0"/>
              </a:spcAft>
              <a:defRPr/>
            </a:pPr>
            <a:endParaRPr lang="ru-RU" sz="2400" i="1" dirty="0">
              <a:latin typeface="+mn-lt"/>
              <a:cs typeface="+mn-cs"/>
            </a:endParaRPr>
          </a:p>
          <a:p>
            <a:pPr marL="457200" indent="-457200" fontAlgn="auto">
              <a:spcBef>
                <a:spcPts val="0"/>
              </a:spcBef>
              <a:spcAft>
                <a:spcPts val="0"/>
              </a:spcAft>
              <a:buFontTx/>
              <a:buAutoNum type="arabicPeriod"/>
              <a:defRPr/>
            </a:pPr>
            <a:r>
              <a:rPr lang="ru-RU" sz="2400" dirty="0">
                <a:latin typeface="+mn-lt"/>
                <a:cs typeface="+mn-cs"/>
              </a:rPr>
              <a:t>Микроэкономика: практический подход: Учебник/коллектив авторов: под ред. А.Г.Грязновой и А.Ю.Юданова.  – М.: КНОРУС, 2009 </a:t>
            </a:r>
          </a:p>
          <a:p>
            <a:pPr marL="457200" indent="-457200" fontAlgn="auto">
              <a:spcBef>
                <a:spcPts val="0"/>
              </a:spcBef>
              <a:spcAft>
                <a:spcPts val="0"/>
              </a:spcAft>
              <a:buFontTx/>
              <a:buAutoNum type="arabicPeriod"/>
              <a:defRPr/>
            </a:pPr>
            <a:endParaRPr lang="ru-RU" sz="1000" dirty="0">
              <a:latin typeface="+mn-lt"/>
              <a:cs typeface="+mn-cs"/>
            </a:endParaRPr>
          </a:p>
          <a:p>
            <a:pPr marL="457200" indent="-457200" fontAlgn="auto">
              <a:spcBef>
                <a:spcPts val="0"/>
              </a:spcBef>
              <a:spcAft>
                <a:spcPts val="0"/>
              </a:spcAft>
              <a:buFontTx/>
              <a:buAutoNum type="arabicPeriod"/>
              <a:defRPr/>
            </a:pPr>
            <a:r>
              <a:rPr lang="ru-RU" sz="2400" dirty="0">
                <a:latin typeface="+mn-lt"/>
                <a:cs typeface="+mn-cs"/>
              </a:rPr>
              <a:t>А. С. Селищев:</a:t>
            </a:r>
            <a:r>
              <a:rPr lang="en-US" sz="2400" dirty="0">
                <a:latin typeface="+mn-lt"/>
                <a:cs typeface="+mn-cs"/>
              </a:rPr>
              <a:t> </a:t>
            </a:r>
            <a:r>
              <a:rPr lang="ru-RU" sz="2400" dirty="0">
                <a:latin typeface="+mn-lt"/>
                <a:cs typeface="+mn-cs"/>
              </a:rPr>
              <a:t>Микроэкономика. — СПб:. Питер, 2002</a:t>
            </a:r>
          </a:p>
          <a:p>
            <a:pPr marL="457200" indent="-457200" fontAlgn="auto">
              <a:spcBef>
                <a:spcPts val="0"/>
              </a:spcBef>
              <a:spcAft>
                <a:spcPts val="0"/>
              </a:spcAft>
              <a:buFontTx/>
              <a:buAutoNum type="arabicPeriod"/>
              <a:defRPr/>
            </a:pPr>
            <a:endParaRPr lang="ru-RU" sz="1000" dirty="0">
              <a:latin typeface="+mn-lt"/>
              <a:cs typeface="+mn-cs"/>
            </a:endParaRPr>
          </a:p>
          <a:p>
            <a:pPr marL="457200" indent="-457200" fontAlgn="auto">
              <a:spcBef>
                <a:spcPts val="0"/>
              </a:spcBef>
              <a:spcAft>
                <a:spcPts val="0"/>
              </a:spcAft>
              <a:buFontTx/>
              <a:buAutoNum type="arabicPeriod"/>
              <a:defRPr/>
            </a:pPr>
            <a:r>
              <a:rPr lang="ru-RU" sz="2200" dirty="0">
                <a:latin typeface="+mn-lt"/>
                <a:cs typeface="+mn-cs"/>
              </a:rPr>
              <a:t>Максимова  В.Ф.  МИКРОЭКОНОМИКА:  Учебное  пособие /Московский  международный  институт  эконометрики,  информатики, финансов и права. – М.: 2003</a:t>
            </a:r>
          </a:p>
          <a:p>
            <a:pPr marL="457200" indent="-457200" fontAlgn="auto">
              <a:spcBef>
                <a:spcPts val="0"/>
              </a:spcBef>
              <a:spcAft>
                <a:spcPts val="0"/>
              </a:spcAft>
              <a:buFontTx/>
              <a:buAutoNum type="arabicPeriod"/>
              <a:defRPr/>
            </a:pPr>
            <a:endParaRPr lang="ru-RU" sz="1000" dirty="0">
              <a:latin typeface="+mn-lt"/>
              <a:cs typeface="+mn-cs"/>
            </a:endParaRPr>
          </a:p>
          <a:p>
            <a:pPr marL="457200" indent="-457200" fontAlgn="auto">
              <a:spcBef>
                <a:spcPts val="0"/>
              </a:spcBef>
              <a:spcAft>
                <a:spcPts val="0"/>
              </a:spcAft>
              <a:buFontTx/>
              <a:buAutoNum type="arabicPeriod"/>
              <a:defRPr/>
            </a:pPr>
            <a:r>
              <a:rPr lang="ru-RU" sz="2200" dirty="0" err="1">
                <a:latin typeface="+mn-lt"/>
                <a:cs typeface="+mn-cs"/>
              </a:rPr>
              <a:t>Тарасевич</a:t>
            </a:r>
            <a:r>
              <a:rPr lang="ru-RU" sz="2200" dirty="0">
                <a:latin typeface="+mn-lt"/>
                <a:cs typeface="+mn-cs"/>
              </a:rPr>
              <a:t> Л.С., Гребенников П.И., </a:t>
            </a:r>
            <a:r>
              <a:rPr lang="ru-RU" sz="2200" dirty="0" err="1">
                <a:latin typeface="+mn-lt"/>
                <a:cs typeface="+mn-cs"/>
              </a:rPr>
              <a:t>Леусский</a:t>
            </a:r>
            <a:r>
              <a:rPr lang="ru-RU" sz="2200" dirty="0">
                <a:latin typeface="+mn-lt"/>
                <a:cs typeface="+mn-cs"/>
              </a:rPr>
              <a:t> А.И. Микроэкономика: Учебник. — 4е изд. — М.: </a:t>
            </a:r>
            <a:r>
              <a:rPr lang="ru-RU" sz="2200" dirty="0" err="1">
                <a:latin typeface="+mn-lt"/>
                <a:cs typeface="+mn-cs"/>
              </a:rPr>
              <a:t>Юрайт</a:t>
            </a:r>
            <a:r>
              <a:rPr lang="ru-RU" sz="2200" dirty="0">
                <a:latin typeface="+mn-lt"/>
                <a:cs typeface="+mn-cs"/>
              </a:rPr>
              <a:t> </a:t>
            </a:r>
            <a:r>
              <a:rPr lang="ru-RU" sz="2200" dirty="0" err="1">
                <a:latin typeface="+mn-lt"/>
                <a:cs typeface="+mn-cs"/>
              </a:rPr>
              <a:t>Издат</a:t>
            </a:r>
            <a:r>
              <a:rPr lang="ru-RU" sz="2200" dirty="0">
                <a:latin typeface="+mn-lt"/>
                <a:cs typeface="+mn-cs"/>
              </a:rPr>
              <a:t>, 2006</a:t>
            </a:r>
          </a:p>
          <a:p>
            <a:pPr marL="457200" indent="-457200" fontAlgn="auto">
              <a:spcBef>
                <a:spcPts val="0"/>
              </a:spcBef>
              <a:spcAft>
                <a:spcPts val="0"/>
              </a:spcAft>
              <a:buFontTx/>
              <a:buAutoNum type="arabicPeriod"/>
              <a:defRPr/>
            </a:pPr>
            <a:endParaRPr lang="ru-RU" sz="1000" dirty="0">
              <a:latin typeface="+mn-lt"/>
              <a:cs typeface="+mn-cs"/>
            </a:endParaRPr>
          </a:p>
          <a:p>
            <a:pPr marL="457200" indent="-457200" fontAlgn="auto">
              <a:spcBef>
                <a:spcPts val="0"/>
              </a:spcBef>
              <a:spcAft>
                <a:spcPts val="0"/>
              </a:spcAft>
              <a:buFontTx/>
              <a:buAutoNum type="arabicPeriod"/>
              <a:defRPr/>
            </a:pPr>
            <a:r>
              <a:rPr lang="ru-RU" sz="2200" dirty="0">
                <a:latin typeface="+mn-lt"/>
                <a:cs typeface="+mn-cs"/>
              </a:rPr>
              <a:t>Е.В. Савицкая: Курс лекций по микроэкономике. – М.:— 2002</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14313" y="-61913"/>
            <a:ext cx="8643937" cy="862013"/>
          </a:xfrm>
          <a:prstGeom prst="rect">
            <a:avLst/>
          </a:prstGeom>
          <a:noFill/>
          <a:ln w="9525">
            <a:noFill/>
            <a:miter lim="800000"/>
            <a:headEnd/>
            <a:tailEnd/>
          </a:ln>
        </p:spPr>
        <p:txBody>
          <a:bodyPr lIns="457056" tIns="304704" bIns="0" anchor="ctr">
            <a:spAutoFit/>
          </a:bodyPr>
          <a:lstStyle/>
          <a:p>
            <a:r>
              <a:rPr lang="ru-RU" sz="3600" b="1">
                <a:solidFill>
                  <a:srgbClr val="0000CC"/>
                </a:solidFill>
                <a:latin typeface="Cambria" pitchFamily="18" charset="0"/>
                <a:cs typeface="Times New Roman" pitchFamily="18" charset="0"/>
              </a:rPr>
              <a:t>Основные факторы производства</a:t>
            </a:r>
            <a:endParaRPr lang="ru-RU" sz="3600"/>
          </a:p>
        </p:txBody>
      </p:sp>
      <p:sp>
        <p:nvSpPr>
          <p:cNvPr id="32770" name="Rectangle 1"/>
          <p:cNvSpPr>
            <a:spLocks noChangeArrowheads="1"/>
          </p:cNvSpPr>
          <p:nvPr/>
        </p:nvSpPr>
        <p:spPr bwMode="auto">
          <a:xfrm>
            <a:off x="2786063" y="1076325"/>
            <a:ext cx="5357812" cy="646113"/>
          </a:xfrm>
          <a:prstGeom prst="rect">
            <a:avLst/>
          </a:prstGeom>
          <a:noFill/>
          <a:ln w="9525">
            <a:noFill/>
            <a:miter lim="800000"/>
            <a:headEnd/>
            <a:tailEnd/>
          </a:ln>
        </p:spPr>
        <p:txBody>
          <a:bodyPr anchor="ctr">
            <a:spAutoFit/>
          </a:bodyPr>
          <a:lstStyle/>
          <a:p>
            <a:pPr indent="450850"/>
            <a:r>
              <a:rPr lang="ru-RU" i="1">
                <a:latin typeface="Monotype Corsiva" pitchFamily="66" charset="0"/>
                <a:ea typeface="Calibri" pitchFamily="34" charset="0"/>
                <a:cs typeface="Times New Roman" pitchFamily="18" charset="0"/>
              </a:rPr>
              <a:t>Ресурсы – это производительными силами.</a:t>
            </a:r>
          </a:p>
          <a:p>
            <a:pPr indent="450850" algn="r"/>
            <a:r>
              <a:rPr lang="ru-RU" i="1">
                <a:latin typeface="Monotype Corsiva" pitchFamily="66" charset="0"/>
                <a:ea typeface="Calibri" pitchFamily="34" charset="0"/>
                <a:cs typeface="Times New Roman" pitchFamily="18" charset="0"/>
              </a:rPr>
              <a:t>Карл Маркс</a:t>
            </a:r>
          </a:p>
        </p:txBody>
      </p:sp>
      <p:pic>
        <p:nvPicPr>
          <p:cNvPr id="32771" name="Picture 2"/>
          <p:cNvPicPr>
            <a:picLocks noChangeAspect="1" noChangeArrowheads="1"/>
          </p:cNvPicPr>
          <p:nvPr/>
        </p:nvPicPr>
        <p:blipFill>
          <a:blip r:embed="rId2" cstate="print"/>
          <a:srcRect/>
          <a:stretch>
            <a:fillRect/>
          </a:stretch>
        </p:blipFill>
        <p:spPr bwMode="auto">
          <a:xfrm>
            <a:off x="642938" y="1000125"/>
            <a:ext cx="1643062" cy="2051050"/>
          </a:xfrm>
          <a:prstGeom prst="rect">
            <a:avLst/>
          </a:prstGeom>
          <a:noFill/>
          <a:ln w="9525">
            <a:noFill/>
            <a:miter lim="800000"/>
            <a:headEnd/>
            <a:tailEnd/>
          </a:ln>
        </p:spPr>
      </p:pic>
      <p:sp>
        <p:nvSpPr>
          <p:cNvPr id="5" name="Скругленный прямоугольник 4"/>
          <p:cNvSpPr/>
          <p:nvPr/>
        </p:nvSpPr>
        <p:spPr>
          <a:xfrm>
            <a:off x="4071938" y="2428875"/>
            <a:ext cx="3786187" cy="5000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Производительные силы человека</a:t>
            </a:r>
          </a:p>
        </p:txBody>
      </p:sp>
      <p:sp>
        <p:nvSpPr>
          <p:cNvPr id="6" name="Скругленный прямоугольник 5"/>
          <p:cNvSpPr/>
          <p:nvPr/>
        </p:nvSpPr>
        <p:spPr>
          <a:xfrm>
            <a:off x="2928938" y="3429000"/>
            <a:ext cx="2786062" cy="500063"/>
          </a:xfrm>
          <a:prstGeom prst="roundRect">
            <a:avLst/>
          </a:prstGeom>
          <a:solidFill>
            <a:schemeClr val="accent6">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Средства производства</a:t>
            </a:r>
          </a:p>
        </p:txBody>
      </p:sp>
      <p:sp>
        <p:nvSpPr>
          <p:cNvPr id="7" name="Скругленный прямоугольник 6"/>
          <p:cNvSpPr/>
          <p:nvPr/>
        </p:nvSpPr>
        <p:spPr>
          <a:xfrm>
            <a:off x="6143625" y="3429000"/>
            <a:ext cx="2428875" cy="500063"/>
          </a:xfrm>
          <a:prstGeom prst="roundRect">
            <a:avLst/>
          </a:prstGeom>
          <a:solidFill>
            <a:schemeClr val="accent6">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Рабочая сила</a:t>
            </a:r>
          </a:p>
        </p:txBody>
      </p:sp>
      <p:sp>
        <p:nvSpPr>
          <p:cNvPr id="8" name="Скругленный прямоугольник 7"/>
          <p:cNvSpPr/>
          <p:nvPr/>
        </p:nvSpPr>
        <p:spPr>
          <a:xfrm>
            <a:off x="1500188" y="4286250"/>
            <a:ext cx="2286000" cy="500063"/>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Средства труда</a:t>
            </a:r>
          </a:p>
        </p:txBody>
      </p:sp>
      <p:sp>
        <p:nvSpPr>
          <p:cNvPr id="9" name="Скругленный прямоугольник 8"/>
          <p:cNvSpPr/>
          <p:nvPr/>
        </p:nvSpPr>
        <p:spPr>
          <a:xfrm>
            <a:off x="4500563" y="4286250"/>
            <a:ext cx="2286000" cy="500063"/>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Предметы труда</a:t>
            </a:r>
          </a:p>
        </p:txBody>
      </p:sp>
      <p:sp>
        <p:nvSpPr>
          <p:cNvPr id="10" name="Скругленный прямоугольник 9"/>
          <p:cNvSpPr/>
          <p:nvPr/>
        </p:nvSpPr>
        <p:spPr>
          <a:xfrm>
            <a:off x="1500188" y="5500688"/>
            <a:ext cx="2286000" cy="500062"/>
          </a:xfrm>
          <a:prstGeom prst="roundRect">
            <a:avLst/>
          </a:prstGeom>
          <a:solidFill>
            <a:srgbClr val="DB819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Орудия труда</a:t>
            </a:r>
          </a:p>
        </p:txBody>
      </p:sp>
      <p:sp>
        <p:nvSpPr>
          <p:cNvPr id="11" name="Скругленный прямоугольник 10"/>
          <p:cNvSpPr/>
          <p:nvPr/>
        </p:nvSpPr>
        <p:spPr>
          <a:xfrm>
            <a:off x="4500563" y="5500688"/>
            <a:ext cx="2286000" cy="500062"/>
          </a:xfrm>
          <a:prstGeom prst="roundRect">
            <a:avLst/>
          </a:prstGeom>
          <a:solidFill>
            <a:srgbClr val="DB819D"/>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Земля</a:t>
            </a:r>
          </a:p>
        </p:txBody>
      </p:sp>
      <p:cxnSp>
        <p:nvCxnSpPr>
          <p:cNvPr id="13" name="Прямая со стрелкой 12"/>
          <p:cNvCxnSpPr>
            <a:stCxn id="5" idx="2"/>
            <a:endCxn id="6" idx="0"/>
          </p:cNvCxnSpPr>
          <p:nvPr/>
        </p:nvCxnSpPr>
        <p:spPr>
          <a:xfrm rot="5400000">
            <a:off x="4893469" y="2356644"/>
            <a:ext cx="500062" cy="164465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a:stCxn id="6" idx="2"/>
            <a:endCxn id="8" idx="0"/>
          </p:cNvCxnSpPr>
          <p:nvPr/>
        </p:nvCxnSpPr>
        <p:spPr>
          <a:xfrm rot="5400000">
            <a:off x="3303588" y="3268663"/>
            <a:ext cx="357187" cy="1677987"/>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stCxn id="6" idx="2"/>
            <a:endCxn id="9" idx="0"/>
          </p:cNvCxnSpPr>
          <p:nvPr/>
        </p:nvCxnSpPr>
        <p:spPr>
          <a:xfrm rot="16200000" flipH="1">
            <a:off x="4803775" y="3446463"/>
            <a:ext cx="357187" cy="13223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stCxn id="8" idx="2"/>
            <a:endCxn id="10" idx="0"/>
          </p:cNvCxnSpPr>
          <p:nvPr/>
        </p:nvCxnSpPr>
        <p:spPr>
          <a:xfrm rot="5400000">
            <a:off x="2285206" y="5144294"/>
            <a:ext cx="714375"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a:stCxn id="8" idx="2"/>
            <a:endCxn id="11" idx="0"/>
          </p:cNvCxnSpPr>
          <p:nvPr/>
        </p:nvCxnSpPr>
        <p:spPr>
          <a:xfrm rot="16200000" flipH="1">
            <a:off x="3786188" y="3643313"/>
            <a:ext cx="714375" cy="3000375"/>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a:stCxn id="9" idx="2"/>
            <a:endCxn id="11" idx="0"/>
          </p:cNvCxnSpPr>
          <p:nvPr/>
        </p:nvCxnSpPr>
        <p:spPr>
          <a:xfrm rot="5400000">
            <a:off x="5287169" y="5144294"/>
            <a:ext cx="714375" cy="1587"/>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a:stCxn id="5" idx="2"/>
            <a:endCxn id="7" idx="0"/>
          </p:cNvCxnSpPr>
          <p:nvPr/>
        </p:nvCxnSpPr>
        <p:spPr>
          <a:xfrm rot="16200000" flipH="1">
            <a:off x="6411913" y="2482850"/>
            <a:ext cx="500062" cy="139223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214438" y="6286500"/>
            <a:ext cx="2857500" cy="369888"/>
          </a:xfrm>
          <a:prstGeom prst="rect">
            <a:avLst/>
          </a:prstGeom>
          <a:noFill/>
          <a:ln w="9525">
            <a:noFill/>
            <a:miter lim="800000"/>
            <a:headEnd/>
            <a:tailEnd/>
          </a:ln>
        </p:spPr>
        <p:txBody>
          <a:bodyPr anchor="ctr">
            <a:spAutoFit/>
          </a:bodyPr>
          <a:lstStyle/>
          <a:p>
            <a:pPr indent="450850" algn="just" eaLnBrk="0" hangingPunct="0">
              <a:tabLst>
                <a:tab pos="539750" algn="l"/>
              </a:tabLst>
            </a:pPr>
            <a:r>
              <a:rPr lang="ru-RU" b="1">
                <a:solidFill>
                  <a:srgbClr val="000000"/>
                </a:solidFill>
                <a:latin typeface="Calibri" pitchFamily="34" charset="0"/>
                <a:ea typeface="Calibri" pitchFamily="34" charset="0"/>
                <a:cs typeface="Times New Roman" pitchFamily="18" charset="0"/>
              </a:rPr>
              <a:t>Технический прогресс</a:t>
            </a:r>
          </a:p>
        </p:txBody>
      </p:sp>
      <p:pic>
        <p:nvPicPr>
          <p:cNvPr id="33794" name="Picture 2"/>
          <p:cNvPicPr>
            <a:picLocks noChangeAspect="1" noChangeArrowheads="1"/>
          </p:cNvPicPr>
          <p:nvPr/>
        </p:nvPicPr>
        <p:blipFill>
          <a:blip r:embed="rId2" cstate="print"/>
          <a:srcRect/>
          <a:stretch>
            <a:fillRect/>
          </a:stretch>
        </p:blipFill>
        <p:spPr bwMode="auto">
          <a:xfrm>
            <a:off x="714375" y="2714625"/>
            <a:ext cx="1555750" cy="1000125"/>
          </a:xfrm>
          <a:prstGeom prst="rect">
            <a:avLst/>
          </a:prstGeom>
          <a:noFill/>
          <a:ln w="9525">
            <a:noFill/>
            <a:miter lim="800000"/>
            <a:headEnd/>
            <a:tailEnd/>
          </a:ln>
        </p:spPr>
      </p:pic>
      <p:pic>
        <p:nvPicPr>
          <p:cNvPr id="33795" name="Picture 3"/>
          <p:cNvPicPr>
            <a:picLocks noChangeAspect="1" noChangeArrowheads="1"/>
          </p:cNvPicPr>
          <p:nvPr/>
        </p:nvPicPr>
        <p:blipFill>
          <a:blip r:embed="rId3" cstate="print"/>
          <a:srcRect/>
          <a:stretch>
            <a:fillRect/>
          </a:stretch>
        </p:blipFill>
        <p:spPr bwMode="auto">
          <a:xfrm>
            <a:off x="214313" y="857250"/>
            <a:ext cx="928687" cy="800100"/>
          </a:xfrm>
          <a:prstGeom prst="rect">
            <a:avLst/>
          </a:prstGeom>
          <a:noFill/>
          <a:ln w="9525">
            <a:noFill/>
            <a:miter lim="800000"/>
            <a:headEnd/>
            <a:tailEnd/>
          </a:ln>
        </p:spPr>
      </p:pic>
      <p:pic>
        <p:nvPicPr>
          <p:cNvPr id="33796" name="Picture 4"/>
          <p:cNvPicPr>
            <a:picLocks noChangeAspect="1" noChangeArrowheads="1"/>
          </p:cNvPicPr>
          <p:nvPr/>
        </p:nvPicPr>
        <p:blipFill>
          <a:blip r:embed="rId4" cstate="print"/>
          <a:srcRect/>
          <a:stretch>
            <a:fillRect/>
          </a:stretch>
        </p:blipFill>
        <p:spPr bwMode="auto">
          <a:xfrm>
            <a:off x="428625" y="1643063"/>
            <a:ext cx="1000125" cy="1120775"/>
          </a:xfrm>
          <a:prstGeom prst="rect">
            <a:avLst/>
          </a:prstGeom>
          <a:noFill/>
          <a:ln w="9525">
            <a:noFill/>
            <a:miter lim="800000"/>
            <a:headEnd/>
            <a:tailEnd/>
          </a:ln>
        </p:spPr>
      </p:pic>
      <p:pic>
        <p:nvPicPr>
          <p:cNvPr id="33797" name="Picture 7"/>
          <p:cNvPicPr>
            <a:picLocks noChangeAspect="1" noChangeArrowheads="1"/>
          </p:cNvPicPr>
          <p:nvPr/>
        </p:nvPicPr>
        <p:blipFill>
          <a:blip r:embed="rId5" cstate="print"/>
          <a:srcRect/>
          <a:stretch>
            <a:fillRect/>
          </a:stretch>
        </p:blipFill>
        <p:spPr bwMode="auto">
          <a:xfrm>
            <a:off x="500063" y="4429125"/>
            <a:ext cx="1071562" cy="1423988"/>
          </a:xfrm>
          <a:prstGeom prst="rect">
            <a:avLst/>
          </a:prstGeom>
          <a:noFill/>
          <a:ln w="9525">
            <a:noFill/>
            <a:miter lim="800000"/>
            <a:headEnd/>
            <a:tailEnd/>
          </a:ln>
        </p:spPr>
      </p:pic>
      <p:sp>
        <p:nvSpPr>
          <p:cNvPr id="33798" name="Прямоугольник 8"/>
          <p:cNvSpPr>
            <a:spLocks noChangeArrowheads="1"/>
          </p:cNvSpPr>
          <p:nvPr/>
        </p:nvSpPr>
        <p:spPr bwMode="auto">
          <a:xfrm>
            <a:off x="142875" y="142875"/>
            <a:ext cx="8572500" cy="646113"/>
          </a:xfrm>
          <a:prstGeom prst="rect">
            <a:avLst/>
          </a:prstGeom>
          <a:noFill/>
          <a:ln w="9525">
            <a:noFill/>
            <a:miter lim="800000"/>
            <a:headEnd/>
            <a:tailEnd/>
          </a:ln>
        </p:spPr>
        <p:txBody>
          <a:bodyPr>
            <a:spAutoFit/>
          </a:bodyPr>
          <a:lstStyle/>
          <a:p>
            <a:pPr indent="450850" algn="just">
              <a:tabLst>
                <a:tab pos="539750" algn="l"/>
              </a:tabLst>
            </a:pPr>
            <a:r>
              <a:rPr lang="ru-RU">
                <a:solidFill>
                  <a:srgbClr val="000000"/>
                </a:solidFill>
                <a:latin typeface="Calibri" pitchFamily="34" charset="0"/>
                <a:ea typeface="Calibri" pitchFamily="34" charset="0"/>
                <a:cs typeface="Times New Roman" pitchFamily="18" charset="0"/>
              </a:rPr>
              <a:t>В современной экономической теории в качестве </a:t>
            </a:r>
            <a:r>
              <a:rPr lang="ru-RU" b="1" u="sng">
                <a:solidFill>
                  <a:srgbClr val="000000"/>
                </a:solidFill>
                <a:latin typeface="Calibri" pitchFamily="34" charset="0"/>
                <a:ea typeface="Calibri" pitchFamily="34" charset="0"/>
                <a:cs typeface="Times New Roman" pitchFamily="18" charset="0"/>
              </a:rPr>
              <a:t>основных факторов</a:t>
            </a:r>
            <a:r>
              <a:rPr lang="ru-RU" u="sng">
                <a:solidFill>
                  <a:srgbClr val="000000"/>
                </a:solidFill>
                <a:latin typeface="Calibri" pitchFamily="34" charset="0"/>
                <a:ea typeface="Calibri" pitchFamily="34" charset="0"/>
                <a:cs typeface="Times New Roman" pitchFamily="18" charset="0"/>
              </a:rPr>
              <a:t> </a:t>
            </a:r>
            <a:r>
              <a:rPr lang="ru-RU">
                <a:solidFill>
                  <a:srgbClr val="000000"/>
                </a:solidFill>
                <a:latin typeface="Calibri" pitchFamily="34" charset="0"/>
                <a:ea typeface="Calibri" pitchFamily="34" charset="0"/>
                <a:cs typeface="Times New Roman" pitchFamily="18" charset="0"/>
              </a:rPr>
              <a:t>рассматриваются:</a:t>
            </a:r>
            <a:endParaRPr lang="ru-RU" sz="1100">
              <a:ea typeface="Calibri" pitchFamily="34" charset="0"/>
              <a:cs typeface="Times New Roman" pitchFamily="18" charset="0"/>
            </a:endParaRPr>
          </a:p>
        </p:txBody>
      </p:sp>
      <p:sp>
        <p:nvSpPr>
          <p:cNvPr id="33799" name="Прямоугольник 9"/>
          <p:cNvSpPr>
            <a:spLocks noChangeArrowheads="1"/>
          </p:cNvSpPr>
          <p:nvPr/>
        </p:nvSpPr>
        <p:spPr bwMode="auto">
          <a:xfrm>
            <a:off x="1350963" y="1000125"/>
            <a:ext cx="3268662" cy="369888"/>
          </a:xfrm>
          <a:prstGeom prst="rect">
            <a:avLst/>
          </a:prstGeom>
          <a:noFill/>
          <a:ln w="9525">
            <a:noFill/>
            <a:miter lim="800000"/>
            <a:headEnd/>
            <a:tailEnd/>
          </a:ln>
        </p:spPr>
        <p:txBody>
          <a:bodyPr wrap="none">
            <a:spAutoFit/>
          </a:bodyPr>
          <a:lstStyle/>
          <a:p>
            <a:pPr indent="450850" algn="just" eaLnBrk="0" hangingPunct="0">
              <a:tabLst>
                <a:tab pos="539750" algn="l"/>
              </a:tabLst>
            </a:pPr>
            <a:r>
              <a:rPr lang="ru-RU" b="1">
                <a:solidFill>
                  <a:srgbClr val="000000"/>
                </a:solidFill>
                <a:latin typeface="Calibri" pitchFamily="34" charset="0"/>
                <a:ea typeface="Calibri" pitchFamily="34" charset="0"/>
                <a:cs typeface="Times New Roman" pitchFamily="18" charset="0"/>
              </a:rPr>
              <a:t>Земля </a:t>
            </a:r>
            <a:r>
              <a:rPr lang="ru-RU" sz="1400">
                <a:solidFill>
                  <a:srgbClr val="000000"/>
                </a:solidFill>
                <a:latin typeface="Calibri" pitchFamily="34" charset="0"/>
                <a:ea typeface="Calibri" pitchFamily="34" charset="0"/>
                <a:cs typeface="Times New Roman" pitchFamily="18" charset="0"/>
              </a:rPr>
              <a:t>(все природные ресурсы)</a:t>
            </a:r>
            <a:endParaRPr lang="ru-RU" sz="1400">
              <a:ea typeface="Calibri" pitchFamily="34" charset="0"/>
              <a:cs typeface="Times New Roman" pitchFamily="18" charset="0"/>
            </a:endParaRPr>
          </a:p>
        </p:txBody>
      </p:sp>
      <p:sp>
        <p:nvSpPr>
          <p:cNvPr id="33800" name="Прямоугольник 10"/>
          <p:cNvSpPr>
            <a:spLocks noChangeArrowheads="1"/>
          </p:cNvSpPr>
          <p:nvPr/>
        </p:nvSpPr>
        <p:spPr bwMode="auto">
          <a:xfrm>
            <a:off x="1357313" y="1571625"/>
            <a:ext cx="6643687" cy="1016000"/>
          </a:xfrm>
          <a:prstGeom prst="rect">
            <a:avLst/>
          </a:prstGeom>
          <a:noFill/>
          <a:ln w="9525">
            <a:noFill/>
            <a:miter lim="800000"/>
            <a:headEnd/>
            <a:tailEnd/>
          </a:ln>
        </p:spPr>
        <p:txBody>
          <a:bodyPr>
            <a:spAutoFit/>
          </a:bodyPr>
          <a:lstStyle/>
          <a:p>
            <a:pPr indent="450850" algn="just" eaLnBrk="0" hangingPunct="0">
              <a:tabLst>
                <a:tab pos="539750" algn="l"/>
              </a:tabLst>
            </a:pPr>
            <a:r>
              <a:rPr lang="ru-RU" b="1">
                <a:solidFill>
                  <a:srgbClr val="000000"/>
                </a:solidFill>
                <a:latin typeface="Calibri" pitchFamily="34" charset="0"/>
                <a:ea typeface="Calibri" pitchFamily="34" charset="0"/>
                <a:cs typeface="Times New Roman" pitchFamily="18" charset="0"/>
              </a:rPr>
              <a:t>Капитал</a:t>
            </a:r>
            <a:r>
              <a:rPr lang="ru-RU">
                <a:solidFill>
                  <a:srgbClr val="000000"/>
                </a:solidFill>
                <a:latin typeface="Calibri" pitchFamily="34" charset="0"/>
                <a:ea typeface="Calibri" pitchFamily="34" charset="0"/>
                <a:cs typeface="Times New Roman" pitchFamily="18" charset="0"/>
              </a:rPr>
              <a:t> </a:t>
            </a:r>
            <a:r>
              <a:rPr lang="ru-RU" sz="1400">
                <a:solidFill>
                  <a:srgbClr val="000000"/>
                </a:solidFill>
                <a:latin typeface="Calibri" pitchFamily="34" charset="0"/>
                <a:ea typeface="Calibri" pitchFamily="34" charset="0"/>
                <a:cs typeface="Times New Roman" pitchFamily="18" charset="0"/>
              </a:rPr>
              <a:t>(инвестиционные ресурсы) включает все производственные средства производства (инструмент, машины, оборудование, транспортные  средства, здания, склады и т.д.).</a:t>
            </a:r>
          </a:p>
          <a:p>
            <a:pPr indent="450850" algn="just" eaLnBrk="0" hangingPunct="0">
              <a:tabLst>
                <a:tab pos="539750" algn="l"/>
              </a:tabLst>
            </a:pPr>
            <a:r>
              <a:rPr lang="ru-RU" sz="1200">
                <a:solidFill>
                  <a:srgbClr val="000000"/>
                </a:solidFill>
                <a:latin typeface="Calibri" pitchFamily="34" charset="0"/>
                <a:ea typeface="Calibri" pitchFamily="34" charset="0"/>
                <a:cs typeface="Times New Roman" pitchFamily="18" charset="0"/>
              </a:rPr>
              <a:t>! Здесь не подразумеваются деньги</a:t>
            </a:r>
            <a:endParaRPr lang="ru-RU" sz="1200">
              <a:ea typeface="Calibri" pitchFamily="34" charset="0"/>
              <a:cs typeface="Times New Roman" pitchFamily="18" charset="0"/>
            </a:endParaRPr>
          </a:p>
        </p:txBody>
      </p:sp>
      <p:sp>
        <p:nvSpPr>
          <p:cNvPr id="33801" name="Прямоугольник 11"/>
          <p:cNvSpPr>
            <a:spLocks noChangeArrowheads="1"/>
          </p:cNvSpPr>
          <p:nvPr/>
        </p:nvSpPr>
        <p:spPr bwMode="auto">
          <a:xfrm>
            <a:off x="2214563" y="2786063"/>
            <a:ext cx="6215062" cy="800100"/>
          </a:xfrm>
          <a:prstGeom prst="rect">
            <a:avLst/>
          </a:prstGeom>
          <a:noFill/>
          <a:ln w="9525">
            <a:noFill/>
            <a:miter lim="800000"/>
            <a:headEnd/>
            <a:tailEnd/>
          </a:ln>
        </p:spPr>
        <p:txBody>
          <a:bodyPr>
            <a:spAutoFit/>
          </a:bodyPr>
          <a:lstStyle/>
          <a:p>
            <a:pPr indent="450850" algn="just" eaLnBrk="0" hangingPunct="0">
              <a:tabLst>
                <a:tab pos="539750" algn="l"/>
              </a:tabLst>
            </a:pPr>
            <a:r>
              <a:rPr lang="ru-RU" b="1">
                <a:solidFill>
                  <a:srgbClr val="000000"/>
                </a:solidFill>
                <a:latin typeface="Calibri" pitchFamily="34" charset="0"/>
                <a:ea typeface="Calibri" pitchFamily="34" charset="0"/>
                <a:cs typeface="Times New Roman" pitchFamily="18" charset="0"/>
              </a:rPr>
              <a:t>Труд – </a:t>
            </a:r>
            <a:r>
              <a:rPr lang="ru-RU" sz="1400">
                <a:solidFill>
                  <a:srgbClr val="000000"/>
                </a:solidFill>
                <a:latin typeface="Calibri" pitchFamily="34" charset="0"/>
                <a:ea typeface="Calibri" pitchFamily="34" charset="0"/>
                <a:cs typeface="Times New Roman" pitchFamily="18" charset="0"/>
              </a:rPr>
              <a:t>целесообразная хозяйственная деятельность людей, направленная на удовлетворение потребностей и получение дохода (широкий термин для обозначения всех физических и умственных способностей людей).</a:t>
            </a:r>
          </a:p>
        </p:txBody>
      </p:sp>
      <p:sp>
        <p:nvSpPr>
          <p:cNvPr id="13" name="Прямоугольник 12"/>
          <p:cNvSpPr/>
          <p:nvPr/>
        </p:nvSpPr>
        <p:spPr>
          <a:xfrm>
            <a:off x="2786063" y="3643313"/>
            <a:ext cx="6072187" cy="2216150"/>
          </a:xfrm>
          <a:prstGeom prst="rect">
            <a:avLst/>
          </a:prstGeom>
        </p:spPr>
        <p:txBody>
          <a:bodyPr>
            <a:spAutoFit/>
          </a:bodyPr>
          <a:lstStyle/>
          <a:p>
            <a:pPr indent="450850" algn="just" eaLnBrk="0" hangingPunct="0">
              <a:tabLst>
                <a:tab pos="539750" algn="l"/>
              </a:tabLst>
              <a:defRPr/>
            </a:pPr>
            <a:r>
              <a:rPr lang="ru-RU" b="1" dirty="0">
                <a:solidFill>
                  <a:srgbClr val="000000"/>
                </a:solidFill>
                <a:latin typeface="Calibri" pitchFamily="34" charset="0"/>
                <a:ea typeface="Calibri" pitchFamily="34" charset="0"/>
                <a:cs typeface="Times New Roman" pitchFamily="18" charset="0"/>
              </a:rPr>
              <a:t>Предпринимательская способность </a:t>
            </a:r>
          </a:p>
          <a:p>
            <a:pPr algn="just" eaLnBrk="0" hangingPunct="0">
              <a:tabLst>
                <a:tab pos="539750" algn="l"/>
              </a:tabLst>
              <a:defRPr/>
            </a:pPr>
            <a:r>
              <a:rPr lang="ru-RU" sz="1200" dirty="0">
                <a:solidFill>
                  <a:srgbClr val="000000"/>
                </a:solidFill>
                <a:latin typeface="Calibri" pitchFamily="34" charset="0"/>
                <a:ea typeface="Calibri" pitchFamily="34" charset="0"/>
                <a:cs typeface="Times New Roman" pitchFamily="18" charset="0"/>
              </a:rPr>
              <a:t>Предприниматель выполняет 4 функции:</a:t>
            </a:r>
          </a:p>
          <a:p>
            <a:pPr algn="just" eaLnBrk="0" hangingPunct="0">
              <a:tabLst>
                <a:tab pos="539750" algn="l"/>
              </a:tabLst>
              <a:defRPr/>
            </a:pPr>
            <a:r>
              <a:rPr lang="ru-RU" sz="1200" dirty="0">
                <a:solidFill>
                  <a:srgbClr val="000000"/>
                </a:solidFill>
                <a:latin typeface="Calibri" pitchFamily="34" charset="0"/>
                <a:ea typeface="Calibri" pitchFamily="34" charset="0"/>
                <a:cs typeface="Times New Roman" pitchFamily="18" charset="0"/>
              </a:rPr>
              <a:t>1. Берет на себя инициативу соединения земли, капитала и труда в единый процесс производства товаров и услуг.</a:t>
            </a:r>
          </a:p>
          <a:p>
            <a:pPr algn="just" eaLnBrk="0" hangingPunct="0">
              <a:tabLst>
                <a:tab pos="539750" algn="l"/>
              </a:tabLst>
              <a:defRPr/>
            </a:pPr>
            <a:r>
              <a:rPr lang="ru-RU" sz="1200" dirty="0">
                <a:solidFill>
                  <a:srgbClr val="000000"/>
                </a:solidFill>
                <a:latin typeface="Calibri" pitchFamily="34" charset="0"/>
                <a:ea typeface="Calibri" pitchFamily="34" charset="0"/>
                <a:cs typeface="Times New Roman" pitchFamily="18" charset="0"/>
              </a:rPr>
              <a:t>2. Берет на себя трудную задачу принятия управленческих решений в процессе ведения бизнеса.</a:t>
            </a:r>
          </a:p>
          <a:p>
            <a:pPr algn="just" eaLnBrk="0" hangingPunct="0">
              <a:tabLst>
                <a:tab pos="539750" algn="l"/>
              </a:tabLst>
              <a:defRPr/>
            </a:pPr>
            <a:r>
              <a:rPr lang="ru-RU" sz="1200" dirty="0">
                <a:solidFill>
                  <a:srgbClr val="000000"/>
                </a:solidFill>
                <a:latin typeface="Calibri" pitchFamily="34" charset="0"/>
                <a:ea typeface="Calibri" pitchFamily="34" charset="0"/>
                <a:cs typeface="Times New Roman" pitchFamily="18" charset="0"/>
              </a:rPr>
              <a:t>3. Предприниматель – это новатор, он вводит в производство новые производственные технологии, новые формы организации бизнеса, организует производство основных товаров и услуг.</a:t>
            </a:r>
          </a:p>
          <a:p>
            <a:pPr algn="just" eaLnBrk="0" hangingPunct="0">
              <a:tabLst>
                <a:tab pos="539750" algn="l"/>
              </a:tabLst>
              <a:defRPr/>
            </a:pPr>
            <a:r>
              <a:rPr lang="ru-RU" sz="1200" dirty="0">
                <a:solidFill>
                  <a:srgbClr val="000000"/>
                </a:solidFill>
                <a:latin typeface="Calibri" pitchFamily="34" charset="0"/>
                <a:ea typeface="Calibri" pitchFamily="34" charset="0"/>
                <a:cs typeface="Times New Roman" pitchFamily="18" charset="0"/>
              </a:rPr>
              <a:t>4. Предприниматель – это человек, который идет на риск, он рискует не только своим временем, трудом и деловой рекомендацией, но и вложенными средствами.</a:t>
            </a:r>
          </a:p>
        </p:txBody>
      </p:sp>
      <p:sp>
        <p:nvSpPr>
          <p:cNvPr id="33803" name="Прямоугольник 13"/>
          <p:cNvSpPr>
            <a:spLocks noChangeArrowheads="1"/>
          </p:cNvSpPr>
          <p:nvPr/>
        </p:nvSpPr>
        <p:spPr bwMode="auto">
          <a:xfrm>
            <a:off x="1785938" y="5857875"/>
            <a:ext cx="2033587" cy="369888"/>
          </a:xfrm>
          <a:prstGeom prst="rect">
            <a:avLst/>
          </a:prstGeom>
          <a:noFill/>
          <a:ln w="9525">
            <a:noFill/>
            <a:miter lim="800000"/>
            <a:headEnd/>
            <a:tailEnd/>
          </a:ln>
        </p:spPr>
        <p:txBody>
          <a:bodyPr wrap="none">
            <a:spAutoFit/>
          </a:bodyPr>
          <a:lstStyle/>
          <a:p>
            <a:pPr indent="450850" algn="just" eaLnBrk="0" hangingPunct="0">
              <a:tabLst>
                <a:tab pos="539750" algn="l"/>
              </a:tabLst>
            </a:pPr>
            <a:r>
              <a:rPr lang="ru-RU" b="1">
                <a:solidFill>
                  <a:srgbClr val="000000"/>
                </a:solidFill>
                <a:latin typeface="Calibri" pitchFamily="34" charset="0"/>
                <a:ea typeface="Calibri" pitchFamily="34" charset="0"/>
                <a:cs typeface="Times New Roman" pitchFamily="18" charset="0"/>
              </a:rPr>
              <a:t>Информация</a:t>
            </a:r>
            <a:endParaRPr lang="ru-RU" sz="1100">
              <a:ea typeface="Calibri" pitchFamily="34" charset="0"/>
              <a:cs typeface="Times New Roman" pitchFamily="18" charset="0"/>
            </a:endParaRPr>
          </a:p>
        </p:txBody>
      </p:sp>
      <p:pic>
        <p:nvPicPr>
          <p:cNvPr id="33804" name="Picture 5"/>
          <p:cNvPicPr>
            <a:picLocks noChangeAspect="1" noChangeArrowheads="1"/>
          </p:cNvPicPr>
          <p:nvPr/>
        </p:nvPicPr>
        <p:blipFill>
          <a:blip r:embed="rId6" cstate="print"/>
          <a:srcRect/>
          <a:stretch>
            <a:fillRect/>
          </a:stretch>
        </p:blipFill>
        <p:spPr bwMode="auto">
          <a:xfrm>
            <a:off x="857250" y="3714750"/>
            <a:ext cx="1914525" cy="1262063"/>
          </a:xfrm>
          <a:prstGeom prst="rect">
            <a:avLst/>
          </a:prstGeom>
          <a:noFill/>
          <a:ln w="9525">
            <a:noFill/>
            <a:miter lim="800000"/>
            <a:headEnd/>
            <a:tailEnd/>
          </a:ln>
        </p:spPr>
      </p:pic>
      <p:pic>
        <p:nvPicPr>
          <p:cNvPr id="33805" name="Picture 6"/>
          <p:cNvPicPr>
            <a:picLocks noChangeAspect="1" noChangeArrowheads="1"/>
          </p:cNvPicPr>
          <p:nvPr/>
        </p:nvPicPr>
        <p:blipFill>
          <a:blip r:embed="rId7" cstate="print"/>
          <a:srcRect/>
          <a:stretch>
            <a:fillRect/>
          </a:stretch>
        </p:blipFill>
        <p:spPr bwMode="auto">
          <a:xfrm>
            <a:off x="214313" y="5643563"/>
            <a:ext cx="928687" cy="1023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714375" y="0"/>
            <a:ext cx="7715250" cy="862013"/>
          </a:xfrm>
          <a:prstGeom prst="rect">
            <a:avLst/>
          </a:prstGeom>
          <a:noFill/>
          <a:ln w="9525">
            <a:noFill/>
            <a:miter lim="800000"/>
            <a:headEnd/>
            <a:tailEnd/>
          </a:ln>
        </p:spPr>
        <p:txBody>
          <a:bodyPr lIns="457056" tIns="304704" bIns="0" anchor="ctr">
            <a:spAutoFit/>
          </a:bodyPr>
          <a:lstStyle/>
          <a:p>
            <a:r>
              <a:rPr lang="ru-RU" sz="3600" b="1">
                <a:solidFill>
                  <a:srgbClr val="0000CC"/>
                </a:solidFill>
                <a:latin typeface="Cambria" pitchFamily="18" charset="0"/>
                <a:cs typeface="Times New Roman" pitchFamily="18" charset="0"/>
              </a:rPr>
              <a:t>Эффективность производства</a:t>
            </a:r>
            <a:endParaRPr lang="ru-RU" sz="3600"/>
          </a:p>
        </p:txBody>
      </p:sp>
      <p:sp>
        <p:nvSpPr>
          <p:cNvPr id="34818" name="Прямоугольник 3"/>
          <p:cNvSpPr>
            <a:spLocks noChangeArrowheads="1"/>
          </p:cNvSpPr>
          <p:nvPr/>
        </p:nvSpPr>
        <p:spPr bwMode="auto">
          <a:xfrm>
            <a:off x="642938" y="1214438"/>
            <a:ext cx="8001000" cy="923925"/>
          </a:xfrm>
          <a:prstGeom prst="rect">
            <a:avLst/>
          </a:prstGeom>
          <a:noFill/>
          <a:ln w="9525">
            <a:noFill/>
            <a:miter lim="800000"/>
            <a:headEnd/>
            <a:tailEnd/>
          </a:ln>
        </p:spPr>
        <p:txBody>
          <a:bodyPr>
            <a:spAutoFit/>
          </a:bodyPr>
          <a:lstStyle/>
          <a:p>
            <a:pPr indent="450850" algn="just"/>
            <a:r>
              <a:rPr lang="ru-RU">
                <a:solidFill>
                  <a:srgbClr val="000000"/>
                </a:solidFill>
                <a:latin typeface="Calibri" pitchFamily="34" charset="0"/>
                <a:ea typeface="Calibri" pitchFamily="34" charset="0"/>
                <a:cs typeface="Times New Roman" pitchFamily="18" charset="0"/>
              </a:rPr>
              <a:t>Результатом производства является возрастающая масса общественного продукта, однако для общества небезразлично ценой каких затрат оно получает конкретный общественные продукт.</a:t>
            </a:r>
            <a:endParaRPr lang="ru-RU" sz="1100">
              <a:ea typeface="Calibri" pitchFamily="34" charset="0"/>
              <a:cs typeface="Times New Roman" pitchFamily="18" charset="0"/>
            </a:endParaRPr>
          </a:p>
        </p:txBody>
      </p:sp>
      <p:sp>
        <p:nvSpPr>
          <p:cNvPr id="5" name="Прямоугольник 4"/>
          <p:cNvSpPr/>
          <p:nvPr/>
        </p:nvSpPr>
        <p:spPr>
          <a:xfrm>
            <a:off x="642938" y="2428875"/>
            <a:ext cx="8001000" cy="646113"/>
          </a:xfrm>
          <a:prstGeom prst="rect">
            <a:avLst/>
          </a:prstGeom>
          <a:solidFill>
            <a:schemeClr val="bg1">
              <a:lumMod val="85000"/>
            </a:schemeClr>
          </a:solidFill>
        </p:spPr>
        <p:txBody>
          <a:bodyPr>
            <a:spAutoFit/>
          </a:bodyPr>
          <a:lstStyle/>
          <a:p>
            <a:pPr indent="450850" algn="just" eaLnBrk="0" hangingPunct="0">
              <a:defRPr/>
            </a:pPr>
            <a:r>
              <a:rPr lang="ru-RU" dirty="0">
                <a:solidFill>
                  <a:srgbClr val="000000"/>
                </a:solidFill>
                <a:latin typeface="Calibri" pitchFamily="34" charset="0"/>
                <a:ea typeface="Calibri" pitchFamily="34" charset="0"/>
                <a:cs typeface="Times New Roman" pitchFamily="18" charset="0"/>
              </a:rPr>
              <a:t>Под </a:t>
            </a:r>
            <a:r>
              <a:rPr lang="ru-RU" u="sng" dirty="0">
                <a:solidFill>
                  <a:srgbClr val="000000"/>
                </a:solidFill>
                <a:latin typeface="Calibri" pitchFamily="34" charset="0"/>
                <a:ea typeface="Calibri" pitchFamily="34" charset="0"/>
                <a:cs typeface="Times New Roman" pitchFamily="18" charset="0"/>
              </a:rPr>
              <a:t>эффективностью производства</a:t>
            </a:r>
            <a:r>
              <a:rPr lang="ru-RU" dirty="0">
                <a:solidFill>
                  <a:srgbClr val="000000"/>
                </a:solidFill>
                <a:latin typeface="Calibri" pitchFamily="34" charset="0"/>
                <a:ea typeface="Calibri" pitchFamily="34" charset="0"/>
                <a:cs typeface="Times New Roman" pitchFamily="18" charset="0"/>
              </a:rPr>
              <a:t> понимается относительный показатель, показывающий отношение результата производства к затратам.</a:t>
            </a:r>
            <a:endParaRPr lang="ru-RU" sz="1100" dirty="0">
              <a:latin typeface="Arial" pitchFamily="34" charset="0"/>
              <a:cs typeface="+mn-cs"/>
            </a:endParaRPr>
          </a:p>
        </p:txBody>
      </p:sp>
      <p:sp>
        <p:nvSpPr>
          <p:cNvPr id="6" name="Прямоугольник 5"/>
          <p:cNvSpPr/>
          <p:nvPr/>
        </p:nvSpPr>
        <p:spPr>
          <a:xfrm>
            <a:off x="2500313" y="3857625"/>
            <a:ext cx="6072187" cy="1754188"/>
          </a:xfrm>
          <a:prstGeom prst="rect">
            <a:avLst/>
          </a:prstGeom>
          <a:solidFill>
            <a:schemeClr val="accent5">
              <a:lumMod val="60000"/>
              <a:lumOff val="40000"/>
            </a:schemeClr>
          </a:solidFill>
        </p:spPr>
        <p:txBody>
          <a:bodyPr>
            <a:spAutoFit/>
          </a:bodyPr>
          <a:lstStyle/>
          <a:p>
            <a:pPr indent="450850" algn="just" eaLnBrk="0" hangingPunct="0">
              <a:defRPr/>
            </a:pPr>
            <a:r>
              <a:rPr lang="ru-RU" u="sng" dirty="0">
                <a:solidFill>
                  <a:srgbClr val="000000"/>
                </a:solidFill>
                <a:latin typeface="Calibri" pitchFamily="34" charset="0"/>
                <a:ea typeface="Calibri" pitchFamily="34" charset="0"/>
                <a:cs typeface="Times New Roman" pitchFamily="18" charset="0"/>
              </a:rPr>
              <a:t>Экономический эффект системы</a:t>
            </a:r>
            <a:r>
              <a:rPr lang="ru-RU" dirty="0">
                <a:solidFill>
                  <a:srgbClr val="000000"/>
                </a:solidFill>
                <a:latin typeface="Calibri" pitchFamily="34" charset="0"/>
                <a:ea typeface="Calibri" pitchFamily="34" charset="0"/>
                <a:cs typeface="Times New Roman" pitchFamily="18" charset="0"/>
              </a:rPr>
              <a:t> - это состояние, при котором невозможно увеличить степень удовлетворения потребностей хотя бы одного человека, ни ухудшая при этом положение другого человека. Такое состояние называется </a:t>
            </a:r>
            <a:r>
              <a:rPr lang="ru-RU" dirty="0" err="1">
                <a:solidFill>
                  <a:srgbClr val="000000"/>
                </a:solidFill>
                <a:latin typeface="Calibri" pitchFamily="34" charset="0"/>
                <a:ea typeface="Calibri" pitchFamily="34" charset="0"/>
                <a:cs typeface="Times New Roman" pitchFamily="18" charset="0"/>
              </a:rPr>
              <a:t>Паретто</a:t>
            </a:r>
            <a:r>
              <a:rPr lang="ru-RU" dirty="0">
                <a:solidFill>
                  <a:srgbClr val="000000"/>
                </a:solidFill>
                <a:latin typeface="Calibri" pitchFamily="34" charset="0"/>
                <a:ea typeface="Calibri" pitchFamily="34" charset="0"/>
                <a:cs typeface="Times New Roman" pitchFamily="18" charset="0"/>
              </a:rPr>
              <a:t> - эффективным по имени итальянского экономиста </a:t>
            </a:r>
            <a:r>
              <a:rPr lang="ru-RU" dirty="0" err="1">
                <a:solidFill>
                  <a:srgbClr val="000000"/>
                </a:solidFill>
                <a:latin typeface="Calibri" pitchFamily="34" charset="0"/>
                <a:ea typeface="Calibri" pitchFamily="34" charset="0"/>
                <a:cs typeface="Times New Roman" pitchFamily="18" charset="0"/>
              </a:rPr>
              <a:t>Паретто</a:t>
            </a:r>
            <a:r>
              <a:rPr lang="ru-RU" dirty="0">
                <a:solidFill>
                  <a:srgbClr val="000000"/>
                </a:solidFill>
                <a:latin typeface="Calibri" pitchFamily="34" charset="0"/>
                <a:ea typeface="Calibri" pitchFamily="34" charset="0"/>
                <a:cs typeface="Times New Roman" pitchFamily="18" charset="0"/>
              </a:rPr>
              <a:t>.</a:t>
            </a:r>
            <a:endParaRPr lang="ru-RU" sz="2800" dirty="0">
              <a:latin typeface="Arial" pitchFamily="34" charset="0"/>
              <a:cs typeface="+mn-cs"/>
            </a:endParaRPr>
          </a:p>
        </p:txBody>
      </p:sp>
      <p:pic>
        <p:nvPicPr>
          <p:cNvPr id="34821" name="Picture 2"/>
          <p:cNvPicPr>
            <a:picLocks noChangeAspect="1" noChangeArrowheads="1"/>
          </p:cNvPicPr>
          <p:nvPr/>
        </p:nvPicPr>
        <p:blipFill>
          <a:blip r:embed="rId2" cstate="print"/>
          <a:srcRect/>
          <a:stretch>
            <a:fillRect/>
          </a:stretch>
        </p:blipFill>
        <p:spPr bwMode="auto">
          <a:xfrm>
            <a:off x="571500" y="3429000"/>
            <a:ext cx="1524000" cy="2305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714375" y="-276225"/>
            <a:ext cx="7715250" cy="1414463"/>
          </a:xfrm>
          <a:prstGeom prst="rect">
            <a:avLst/>
          </a:prstGeom>
          <a:noFill/>
          <a:ln w="9525">
            <a:noFill/>
            <a:miter lim="800000"/>
            <a:headEnd/>
            <a:tailEnd/>
          </a:ln>
        </p:spPr>
        <p:txBody>
          <a:bodyPr lIns="457056" tIns="304704" bIns="0" anchor="ctr">
            <a:spAutoFit/>
          </a:bodyPr>
          <a:lstStyle/>
          <a:p>
            <a:pPr algn="ctr"/>
            <a:r>
              <a:rPr lang="ru-RU" sz="3600" b="1">
                <a:solidFill>
                  <a:srgbClr val="0000CC"/>
                </a:solidFill>
                <a:latin typeface="Cambria" pitchFamily="18" charset="0"/>
                <a:cs typeface="Times New Roman" pitchFamily="18" charset="0"/>
              </a:rPr>
              <a:t>Кривая производственных возможностей</a:t>
            </a:r>
            <a:endParaRPr lang="ru-RU" sz="3600"/>
          </a:p>
        </p:txBody>
      </p:sp>
      <p:sp>
        <p:nvSpPr>
          <p:cNvPr id="2" name="Rectangle 1"/>
          <p:cNvSpPr>
            <a:spLocks noChangeArrowheads="1"/>
          </p:cNvSpPr>
          <p:nvPr/>
        </p:nvSpPr>
        <p:spPr bwMode="auto">
          <a:xfrm>
            <a:off x="357188" y="1143000"/>
            <a:ext cx="8429625" cy="1384300"/>
          </a:xfrm>
          <a:prstGeom prst="rect">
            <a:avLst/>
          </a:prstGeom>
          <a:noFill/>
          <a:ln w="9525">
            <a:noFill/>
            <a:miter lim="800000"/>
            <a:headEnd/>
            <a:tailEnd/>
          </a:ln>
          <a:effectLst/>
        </p:spPr>
        <p:txBody>
          <a:bodyPr anchor="ctr">
            <a:spAutoFit/>
          </a:bodyPr>
          <a:lstStyle/>
          <a:p>
            <a:pPr indent="450850" algn="just">
              <a:lnSpc>
                <a:spcPct val="120000"/>
              </a:lnSpc>
            </a:pPr>
            <a:r>
              <a:rPr lang="ru-RU" sz="1400">
                <a:solidFill>
                  <a:srgbClr val="C00000"/>
                </a:solidFill>
                <a:latin typeface="Arial Black" pitchFamily="34" charset="0"/>
                <a:ea typeface="Calibri" pitchFamily="34" charset="0"/>
                <a:cs typeface="Times New Roman" pitchFamily="18" charset="0"/>
              </a:rPr>
              <a:t>Проблема экономики: </a:t>
            </a:r>
            <a:r>
              <a:rPr lang="ru-RU" sz="1400">
                <a:solidFill>
                  <a:srgbClr val="000000"/>
                </a:solidFill>
                <a:latin typeface="Arial Black" pitchFamily="34" charset="0"/>
                <a:ea typeface="Calibri" pitchFamily="34" charset="0"/>
                <a:cs typeface="Times New Roman" pitchFamily="18" charset="0"/>
              </a:rPr>
              <a:t>поскольку ресурсы ограничены - экономика при полной занятости и полном объеме производства не может обеспечить неограниченный выпуск товаров и услуг, следовательно, необходимо </a:t>
            </a:r>
            <a:r>
              <a:rPr lang="ru-RU" sz="1400">
                <a:solidFill>
                  <a:srgbClr val="9D3232"/>
                </a:solidFill>
                <a:latin typeface="Arial Black" pitchFamily="34" charset="0"/>
                <a:ea typeface="Calibri" pitchFamily="34" charset="0"/>
                <a:cs typeface="Times New Roman" pitchFamily="18" charset="0"/>
              </a:rPr>
              <a:t>принимать решение о том, какие товары и услуги следует производить, а от производства каких следует отказаться.</a:t>
            </a:r>
          </a:p>
        </p:txBody>
      </p:sp>
      <p:sp>
        <p:nvSpPr>
          <p:cNvPr id="35843" name="Rectangle 2"/>
          <p:cNvSpPr>
            <a:spLocks noChangeArrowheads="1"/>
          </p:cNvSpPr>
          <p:nvPr/>
        </p:nvSpPr>
        <p:spPr bwMode="auto">
          <a:xfrm>
            <a:off x="571500" y="2571750"/>
            <a:ext cx="8358188" cy="646113"/>
          </a:xfrm>
          <a:prstGeom prst="rect">
            <a:avLst/>
          </a:prstGeom>
          <a:noFill/>
          <a:ln w="9525">
            <a:noFill/>
            <a:miter lim="800000"/>
            <a:headEnd/>
            <a:tailEnd/>
          </a:ln>
        </p:spPr>
        <p:txBody>
          <a:bodyPr anchor="ctr">
            <a:spAutoFit/>
          </a:bodyPr>
          <a:lstStyle/>
          <a:p>
            <a:pPr algn="just"/>
            <a:r>
              <a:rPr lang="ru-RU" sz="1200" i="1" u="sng">
                <a:solidFill>
                  <a:srgbClr val="000000"/>
                </a:solidFill>
                <a:latin typeface="Calibri" pitchFamily="34" charset="0"/>
                <a:ea typeface="Calibri" pitchFamily="34" charset="0"/>
                <a:cs typeface="Times New Roman" pitchFamily="18" charset="0"/>
              </a:rPr>
              <a:t>Полная занятость</a:t>
            </a:r>
            <a:r>
              <a:rPr lang="ru-RU" sz="1200" i="1">
                <a:solidFill>
                  <a:srgbClr val="000000"/>
                </a:solidFill>
                <a:latin typeface="Calibri" pitchFamily="34" charset="0"/>
                <a:ea typeface="Calibri" pitchFamily="34" charset="0"/>
                <a:cs typeface="Times New Roman" pitchFamily="18" charset="0"/>
              </a:rPr>
              <a:t> означает использование всех пригодных для этого ресурсов.</a:t>
            </a:r>
            <a:endParaRPr lang="ru-RU" sz="900" i="1">
              <a:ea typeface="Calibri" pitchFamily="34" charset="0"/>
              <a:cs typeface="Times New Roman" pitchFamily="18" charset="0"/>
            </a:endParaRPr>
          </a:p>
          <a:p>
            <a:pPr algn="just" eaLnBrk="0" hangingPunct="0"/>
            <a:r>
              <a:rPr lang="ru-RU" sz="1200" i="1" u="sng">
                <a:solidFill>
                  <a:srgbClr val="000000"/>
                </a:solidFill>
                <a:latin typeface="Calibri" pitchFamily="34" charset="0"/>
                <a:ea typeface="Calibri" pitchFamily="34" charset="0"/>
                <a:cs typeface="Times New Roman" pitchFamily="18" charset="0"/>
              </a:rPr>
              <a:t>Полный объем производства</a:t>
            </a:r>
            <a:r>
              <a:rPr lang="ru-RU" sz="1200" i="1">
                <a:solidFill>
                  <a:srgbClr val="000000"/>
                </a:solidFill>
                <a:latin typeface="Calibri" pitchFamily="34" charset="0"/>
                <a:ea typeface="Calibri" pitchFamily="34" charset="0"/>
                <a:cs typeface="Times New Roman" pitchFamily="18" charset="0"/>
              </a:rPr>
              <a:t> означает, что ресурсы распределены рационально, то есть вносят наиболее ценный вклад в общий объем производства.</a:t>
            </a:r>
            <a:endParaRPr lang="ru-RU" i="1"/>
          </a:p>
        </p:txBody>
      </p:sp>
      <p:pic>
        <p:nvPicPr>
          <p:cNvPr id="35844" name="Picture 3"/>
          <p:cNvPicPr>
            <a:picLocks noChangeAspect="1" noChangeArrowheads="1"/>
          </p:cNvPicPr>
          <p:nvPr/>
        </p:nvPicPr>
        <p:blipFill>
          <a:blip r:embed="rId2" cstate="print"/>
          <a:srcRect/>
          <a:stretch>
            <a:fillRect/>
          </a:stretch>
        </p:blipFill>
        <p:spPr bwMode="auto">
          <a:xfrm>
            <a:off x="142875" y="2643188"/>
            <a:ext cx="361950" cy="500062"/>
          </a:xfrm>
          <a:prstGeom prst="rect">
            <a:avLst/>
          </a:prstGeom>
          <a:noFill/>
          <a:ln w="9525">
            <a:noFill/>
            <a:miter lim="800000"/>
            <a:headEnd/>
            <a:tailEnd/>
          </a:ln>
        </p:spPr>
      </p:pic>
      <p:sp>
        <p:nvSpPr>
          <p:cNvPr id="35845" name="Rectangle 4"/>
          <p:cNvSpPr>
            <a:spLocks noChangeArrowheads="1"/>
          </p:cNvSpPr>
          <p:nvPr/>
        </p:nvSpPr>
        <p:spPr bwMode="auto">
          <a:xfrm>
            <a:off x="1143000" y="3571875"/>
            <a:ext cx="6929438" cy="523875"/>
          </a:xfrm>
          <a:prstGeom prst="rect">
            <a:avLst/>
          </a:prstGeom>
          <a:noFill/>
          <a:ln w="9525">
            <a:noFill/>
            <a:miter lim="800000"/>
            <a:headEnd/>
            <a:tailEnd/>
          </a:ln>
        </p:spPr>
        <p:txBody>
          <a:bodyPr anchor="ctr">
            <a:spAutoFit/>
          </a:bodyPr>
          <a:lstStyle/>
          <a:p>
            <a:pPr indent="450850" algn="just"/>
            <a:r>
              <a:rPr lang="ru-RU" sz="2800" b="1"/>
              <a:t>СКОЛЬКО и ЧТО производить ???</a:t>
            </a:r>
          </a:p>
        </p:txBody>
      </p:sp>
      <p:sp>
        <p:nvSpPr>
          <p:cNvPr id="7" name="Стрелка вниз 6"/>
          <p:cNvSpPr/>
          <p:nvPr/>
        </p:nvSpPr>
        <p:spPr>
          <a:xfrm>
            <a:off x="2071688" y="3214688"/>
            <a:ext cx="1500187"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 name="Стрелка вниз 7"/>
          <p:cNvSpPr/>
          <p:nvPr/>
        </p:nvSpPr>
        <p:spPr>
          <a:xfrm>
            <a:off x="4714875" y="3214688"/>
            <a:ext cx="1500188"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3" name="Rectangle 5"/>
          <p:cNvSpPr>
            <a:spLocks noChangeArrowheads="1"/>
          </p:cNvSpPr>
          <p:nvPr/>
        </p:nvSpPr>
        <p:spPr bwMode="auto">
          <a:xfrm>
            <a:off x="428625" y="5000625"/>
            <a:ext cx="8429625" cy="1570038"/>
          </a:xfrm>
          <a:prstGeom prst="rect">
            <a:avLst/>
          </a:prstGeom>
          <a:noFill/>
          <a:ln w="9525">
            <a:noFill/>
            <a:miter lim="800000"/>
            <a:headEnd/>
            <a:tailEnd/>
          </a:ln>
          <a:effectLst/>
        </p:spPr>
        <p:txBody>
          <a:bodyPr anchor="ctr">
            <a:spAutoFit/>
          </a:bodyPr>
          <a:lstStyle/>
          <a:p>
            <a:pPr indent="450850" algn="just"/>
            <a:r>
              <a:rPr lang="ru-RU" sz="1600" b="1">
                <a:solidFill>
                  <a:srgbClr val="000000"/>
                </a:solidFill>
                <a:latin typeface="Calibri" pitchFamily="34" charset="0"/>
                <a:ea typeface="Calibri" pitchFamily="34" charset="0"/>
                <a:cs typeface="Times New Roman" pitchFamily="18" charset="0"/>
              </a:rPr>
              <a:t>Допущения:</a:t>
            </a:r>
            <a:endParaRPr lang="ru-RU" sz="1600">
              <a:ea typeface="Calibri" pitchFamily="34" charset="0"/>
              <a:cs typeface="Times New Roman" pitchFamily="18" charset="0"/>
            </a:endParaRPr>
          </a:p>
          <a:p>
            <a:pPr indent="450850" algn="just" eaLnBrk="0" hangingPunct="0">
              <a:buFont typeface="Calibri" pitchFamily="34" charset="0"/>
              <a:buAutoNum type="arabicPeriod"/>
            </a:pPr>
            <a:r>
              <a:rPr lang="ru-RU" sz="1600">
                <a:solidFill>
                  <a:srgbClr val="000000"/>
                </a:solidFill>
                <a:latin typeface="Calibri" pitchFamily="34" charset="0"/>
                <a:ea typeface="Calibri" pitchFamily="34" charset="0"/>
                <a:cs typeface="Times New Roman" pitchFamily="18" charset="0"/>
              </a:rPr>
              <a:t>Экономическая система эффективна, т.е. имеется полная занятость и полный объем производства.</a:t>
            </a:r>
            <a:endParaRPr lang="ru-RU" sz="1600"/>
          </a:p>
          <a:p>
            <a:pPr indent="450850" algn="just" eaLnBrk="0" hangingPunct="0">
              <a:buFont typeface="Calibri" pitchFamily="34" charset="0"/>
              <a:buAutoNum type="arabicPeriod"/>
            </a:pPr>
            <a:r>
              <a:rPr lang="ru-RU" sz="1600">
                <a:solidFill>
                  <a:srgbClr val="000000"/>
                </a:solidFill>
                <a:latin typeface="Calibri" pitchFamily="34" charset="0"/>
                <a:cs typeface="Calibri" pitchFamily="34" charset="0"/>
              </a:rPr>
              <a:t>Количество ресурсов постоянно.</a:t>
            </a:r>
            <a:endParaRPr lang="ru-RU" sz="1600"/>
          </a:p>
          <a:p>
            <a:pPr indent="450850" algn="just" eaLnBrk="0" hangingPunct="0">
              <a:buFont typeface="Calibri" pitchFamily="34" charset="0"/>
              <a:buAutoNum type="arabicPeriod"/>
            </a:pPr>
            <a:r>
              <a:rPr lang="ru-RU" sz="1600">
                <a:solidFill>
                  <a:srgbClr val="000000"/>
                </a:solidFill>
                <a:latin typeface="Calibri" pitchFamily="34" charset="0"/>
                <a:cs typeface="Calibri" pitchFamily="34" charset="0"/>
              </a:rPr>
              <a:t>Применяется неизменная технология производства.</a:t>
            </a:r>
            <a:endParaRPr lang="ru-RU" sz="1600"/>
          </a:p>
          <a:p>
            <a:pPr indent="450850" algn="just" eaLnBrk="0" hangingPunct="0">
              <a:buFont typeface="Calibri" pitchFamily="34" charset="0"/>
              <a:buAutoNum type="arabicPeriod"/>
            </a:pPr>
            <a:r>
              <a:rPr lang="ru-RU" sz="1600">
                <a:solidFill>
                  <a:srgbClr val="000000"/>
                </a:solidFill>
                <a:latin typeface="Calibri" pitchFamily="34" charset="0"/>
                <a:cs typeface="Calibri" pitchFamily="34" charset="0"/>
              </a:rPr>
              <a:t>Производится только два вида продукта.</a:t>
            </a:r>
            <a:endParaRPr lang="ru-RU" sz="1600"/>
          </a:p>
        </p:txBody>
      </p:sp>
      <p:sp>
        <p:nvSpPr>
          <p:cNvPr id="35849" name="Прямоугольник 9"/>
          <p:cNvSpPr>
            <a:spLocks noChangeArrowheads="1"/>
          </p:cNvSpPr>
          <p:nvPr/>
        </p:nvSpPr>
        <p:spPr bwMode="auto">
          <a:xfrm>
            <a:off x="357188" y="4214813"/>
            <a:ext cx="8572500" cy="646112"/>
          </a:xfrm>
          <a:prstGeom prst="rect">
            <a:avLst/>
          </a:prstGeom>
          <a:noFill/>
          <a:ln w="9525">
            <a:noFill/>
            <a:miter lim="800000"/>
            <a:headEnd/>
            <a:tailEnd/>
          </a:ln>
        </p:spPr>
        <p:txBody>
          <a:bodyPr>
            <a:spAutoFit/>
          </a:bodyPr>
          <a:lstStyle/>
          <a:p>
            <a:pPr algn="ctr"/>
            <a:r>
              <a:rPr lang="ru-RU">
                <a:latin typeface="Calibri" pitchFamily="34" charset="0"/>
              </a:rPr>
              <a:t>Проиллюстрировать способ решения этого вопроса можно при помощи</a:t>
            </a:r>
          </a:p>
          <a:p>
            <a:pPr algn="ctr"/>
            <a:r>
              <a:rPr lang="ru-RU">
                <a:latin typeface="Calibri" pitchFamily="34" charset="0"/>
              </a:rPr>
              <a:t> </a:t>
            </a:r>
            <a:r>
              <a:rPr lang="ru-RU" b="1">
                <a:latin typeface="Calibri" pitchFamily="34" charset="0"/>
              </a:rPr>
              <a:t>кривой производственных возможностей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Прямоугольник 1"/>
          <p:cNvSpPr>
            <a:spLocks noChangeArrowheads="1"/>
          </p:cNvSpPr>
          <p:nvPr/>
        </p:nvSpPr>
        <p:spPr bwMode="auto">
          <a:xfrm>
            <a:off x="1357313" y="5072063"/>
            <a:ext cx="6500812" cy="369887"/>
          </a:xfrm>
          <a:prstGeom prst="rect">
            <a:avLst/>
          </a:prstGeom>
          <a:noFill/>
          <a:ln w="9525">
            <a:noFill/>
            <a:miter lim="800000"/>
            <a:headEnd/>
            <a:tailEnd/>
          </a:ln>
        </p:spPr>
        <p:txBody>
          <a:bodyPr>
            <a:spAutoFit/>
          </a:bodyPr>
          <a:lstStyle/>
          <a:p>
            <a:pPr algn="ctr"/>
            <a:r>
              <a:rPr lang="ru-RU">
                <a:latin typeface="Calibri" pitchFamily="34" charset="0"/>
              </a:rPr>
              <a:t>Кривая производственных возможностей </a:t>
            </a:r>
          </a:p>
        </p:txBody>
      </p:sp>
      <p:pic>
        <p:nvPicPr>
          <p:cNvPr id="36868" name="Picture 4"/>
          <p:cNvPicPr>
            <a:picLocks noChangeAspect="1" noChangeArrowheads="1"/>
          </p:cNvPicPr>
          <p:nvPr/>
        </p:nvPicPr>
        <p:blipFill>
          <a:blip r:embed="rId2" cstate="print"/>
          <a:srcRect/>
          <a:stretch>
            <a:fillRect/>
          </a:stretch>
        </p:blipFill>
        <p:spPr bwMode="auto">
          <a:xfrm>
            <a:off x="2268538" y="692150"/>
            <a:ext cx="4679950" cy="432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285750" y="1143000"/>
            <a:ext cx="8572500" cy="923925"/>
          </a:xfrm>
          <a:prstGeom prst="rect">
            <a:avLst/>
          </a:prstGeom>
          <a:noFill/>
          <a:ln w="9525">
            <a:noFill/>
            <a:miter lim="800000"/>
            <a:headEnd/>
            <a:tailEnd/>
          </a:ln>
        </p:spPr>
        <p:txBody>
          <a:bodyPr anchor="ctr">
            <a:spAutoFit/>
          </a:bodyPr>
          <a:lstStyle/>
          <a:p>
            <a:pPr indent="450850" algn="just"/>
            <a:r>
              <a:rPr lang="ru-RU">
                <a:latin typeface="Calibri" pitchFamily="34" charset="0"/>
              </a:rPr>
              <a:t>Это можно видеть на особом графике — </a:t>
            </a:r>
            <a:r>
              <a:rPr lang="ru-RU" b="1">
                <a:latin typeface="Calibri" pitchFamily="34" charset="0"/>
              </a:rPr>
              <a:t>изокванте</a:t>
            </a:r>
            <a:r>
              <a:rPr lang="ru-RU">
                <a:latin typeface="Calibri" pitchFamily="34" charset="0"/>
              </a:rPr>
              <a:t>. </a:t>
            </a:r>
            <a:r>
              <a:rPr lang="ru-RU" u="sng">
                <a:latin typeface="Calibri" pitchFamily="34" charset="0"/>
              </a:rPr>
              <a:t>Изокванта показывает альтернативные способы получения одного и того же количества продукта при помощи разных комбинаций ресурсов (факторов производства). </a:t>
            </a:r>
          </a:p>
        </p:txBody>
      </p:sp>
      <p:sp>
        <p:nvSpPr>
          <p:cNvPr id="37890" name="Прямоугольник 2"/>
          <p:cNvSpPr>
            <a:spLocks noChangeArrowheads="1"/>
          </p:cNvSpPr>
          <p:nvPr/>
        </p:nvSpPr>
        <p:spPr bwMode="auto">
          <a:xfrm>
            <a:off x="500063" y="142875"/>
            <a:ext cx="8429625" cy="646113"/>
          </a:xfrm>
          <a:prstGeom prst="rect">
            <a:avLst/>
          </a:prstGeom>
          <a:noFill/>
          <a:ln w="9525">
            <a:noFill/>
            <a:miter lim="800000"/>
            <a:headEnd/>
            <a:tailEnd/>
          </a:ln>
        </p:spPr>
        <p:txBody>
          <a:bodyPr>
            <a:spAutoFit/>
          </a:bodyPr>
          <a:lstStyle/>
          <a:p>
            <a:r>
              <a:rPr lang="ru-RU">
                <a:solidFill>
                  <a:srgbClr val="000000"/>
                </a:solidFill>
                <a:latin typeface="Calibri" pitchFamily="34" charset="0"/>
                <a:ea typeface="Calibri" pitchFamily="34" charset="0"/>
                <a:cs typeface="Times New Roman" pitchFamily="18" charset="0"/>
              </a:rPr>
              <a:t>Разрешение проблемы </a:t>
            </a:r>
            <a:r>
              <a:rPr lang="ru-RU" b="1">
                <a:solidFill>
                  <a:srgbClr val="000000"/>
                </a:solidFill>
                <a:latin typeface="Calibri" pitchFamily="34" charset="0"/>
                <a:ea typeface="Calibri" pitchFamily="34" charset="0"/>
                <a:cs typeface="Times New Roman" pitchFamily="18" charset="0"/>
              </a:rPr>
              <a:t>«КАК ПРОИЗВОДИТЬ?»</a:t>
            </a:r>
            <a:r>
              <a:rPr lang="ru-RU">
                <a:solidFill>
                  <a:srgbClr val="000000"/>
                </a:solidFill>
                <a:latin typeface="Calibri" pitchFamily="34" charset="0"/>
                <a:ea typeface="Calibri" pitchFamily="34" charset="0"/>
                <a:cs typeface="Times New Roman" pitchFamily="18" charset="0"/>
              </a:rPr>
              <a:t> связано с выбором определенной технологии и необходимого набора ресурсов.</a:t>
            </a:r>
            <a:endParaRPr lang="ru-RU">
              <a:latin typeface="Calibri" pitchFamily="34" charset="0"/>
              <a:ea typeface="Calibri" pitchFamily="34" charset="0"/>
              <a:cs typeface="Times New Roman" pitchFamily="18" charset="0"/>
            </a:endParaRPr>
          </a:p>
        </p:txBody>
      </p:sp>
      <p:pic>
        <p:nvPicPr>
          <p:cNvPr id="37891" name="Picture 3"/>
          <p:cNvPicPr>
            <a:picLocks noChangeAspect="1" noChangeArrowheads="1"/>
          </p:cNvPicPr>
          <p:nvPr/>
        </p:nvPicPr>
        <p:blipFill>
          <a:blip r:embed="rId2" cstate="print"/>
          <a:srcRect/>
          <a:stretch>
            <a:fillRect/>
          </a:stretch>
        </p:blipFill>
        <p:spPr bwMode="auto">
          <a:xfrm>
            <a:off x="142875" y="214313"/>
            <a:ext cx="361950" cy="500062"/>
          </a:xfrm>
          <a:prstGeom prst="rect">
            <a:avLst/>
          </a:prstGeom>
          <a:noFill/>
          <a:ln w="9525">
            <a:noFill/>
            <a:miter lim="800000"/>
            <a:headEnd/>
            <a:tailEnd/>
          </a:ln>
        </p:spPr>
      </p:pic>
      <p:sp>
        <p:nvSpPr>
          <p:cNvPr id="5" name="Стрелка вниз 4"/>
          <p:cNvSpPr/>
          <p:nvPr/>
        </p:nvSpPr>
        <p:spPr>
          <a:xfrm>
            <a:off x="3571875" y="785813"/>
            <a:ext cx="2143125"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37893" name="Рисунок 5" descr="C:\Documents and Settings\Admin\Рабочий стол\35.jpg"/>
          <p:cNvPicPr>
            <a:picLocks noChangeAspect="1" noChangeArrowheads="1"/>
          </p:cNvPicPr>
          <p:nvPr/>
        </p:nvPicPr>
        <p:blipFill>
          <a:blip r:embed="rId3" cstate="print"/>
          <a:srcRect/>
          <a:stretch>
            <a:fillRect/>
          </a:stretch>
        </p:blipFill>
        <p:spPr bwMode="auto">
          <a:xfrm>
            <a:off x="1643063" y="2143125"/>
            <a:ext cx="5929312" cy="4500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142875" y="1143000"/>
            <a:ext cx="8786813" cy="923925"/>
          </a:xfrm>
          <a:prstGeom prst="rect">
            <a:avLst/>
          </a:prstGeom>
          <a:noFill/>
          <a:ln w="9525">
            <a:noFill/>
            <a:miter lim="800000"/>
            <a:headEnd/>
            <a:tailEnd/>
          </a:ln>
        </p:spPr>
        <p:txBody>
          <a:bodyPr anchor="ctr">
            <a:spAutoFit/>
          </a:bodyPr>
          <a:lstStyle/>
          <a:p>
            <a:pPr indent="450850" algn="just" eaLnBrk="0" hangingPunct="0"/>
            <a:r>
              <a:rPr lang="ru-RU">
                <a:latin typeface="Calibri" pitchFamily="34" charset="0"/>
              </a:rPr>
              <a:t>Измерить степень неравенства распределения доходов между домохозяйствами можно при помощи </a:t>
            </a:r>
            <a:r>
              <a:rPr lang="ru-RU" b="1">
                <a:latin typeface="Calibri" pitchFamily="34" charset="0"/>
              </a:rPr>
              <a:t>кривой Лоренца</a:t>
            </a:r>
            <a:r>
              <a:rPr lang="ru-RU">
                <a:latin typeface="Calibri" pitchFamily="34" charset="0"/>
              </a:rPr>
              <a:t>, названной так в честь американского экономиста, разработавшего эту методику </a:t>
            </a:r>
          </a:p>
        </p:txBody>
      </p:sp>
      <p:sp>
        <p:nvSpPr>
          <p:cNvPr id="38914" name="Прямоугольник 2"/>
          <p:cNvSpPr>
            <a:spLocks noChangeArrowheads="1"/>
          </p:cNvSpPr>
          <p:nvPr/>
        </p:nvSpPr>
        <p:spPr bwMode="auto">
          <a:xfrm>
            <a:off x="428625" y="142875"/>
            <a:ext cx="8286750" cy="923925"/>
          </a:xfrm>
          <a:prstGeom prst="rect">
            <a:avLst/>
          </a:prstGeom>
          <a:noFill/>
          <a:ln w="9525">
            <a:noFill/>
            <a:miter lim="800000"/>
            <a:headEnd/>
            <a:tailEnd/>
          </a:ln>
        </p:spPr>
        <p:txBody>
          <a:bodyPr>
            <a:spAutoFit/>
          </a:bodyPr>
          <a:lstStyle/>
          <a:p>
            <a:pPr indent="450850"/>
            <a:r>
              <a:rPr lang="ru-RU">
                <a:solidFill>
                  <a:srgbClr val="000000"/>
                </a:solidFill>
                <a:latin typeface="Calibri" pitchFamily="34" charset="0"/>
                <a:ea typeface="Calibri" pitchFamily="34" charset="0"/>
                <a:cs typeface="Times New Roman" pitchFamily="18" charset="0"/>
              </a:rPr>
              <a:t>Решение третьего фундаментального вопроса </a:t>
            </a:r>
            <a:r>
              <a:rPr lang="ru-RU" b="1">
                <a:solidFill>
                  <a:srgbClr val="000000"/>
                </a:solidFill>
                <a:latin typeface="Calibri" pitchFamily="34" charset="0"/>
                <a:ea typeface="Calibri" pitchFamily="34" charset="0"/>
                <a:cs typeface="Times New Roman" pitchFamily="18" charset="0"/>
              </a:rPr>
              <a:t>«ДЛЯ КОГО ПРОИЗВОДИТЬ?» </a:t>
            </a:r>
            <a:r>
              <a:rPr lang="ru-RU">
                <a:solidFill>
                  <a:srgbClr val="000000"/>
                </a:solidFill>
                <a:latin typeface="Calibri" pitchFamily="34" charset="0"/>
                <a:ea typeface="Calibri" pitchFamily="34" charset="0"/>
                <a:cs typeface="Times New Roman" pitchFamily="18" charset="0"/>
              </a:rPr>
              <a:t>связано с проблемой распределения созданного национального продукта между домохозяйствами. </a:t>
            </a:r>
          </a:p>
        </p:txBody>
      </p:sp>
      <p:pic>
        <p:nvPicPr>
          <p:cNvPr id="38915" name="Рисунок 3" descr="C:\Documents and Settings\Admin\Рабочий стол\36.jpg"/>
          <p:cNvPicPr>
            <a:picLocks noChangeAspect="1" noChangeArrowheads="1"/>
          </p:cNvPicPr>
          <p:nvPr/>
        </p:nvPicPr>
        <p:blipFill>
          <a:blip r:embed="rId2" cstate="print"/>
          <a:srcRect/>
          <a:stretch>
            <a:fillRect/>
          </a:stretch>
        </p:blipFill>
        <p:spPr bwMode="auto">
          <a:xfrm>
            <a:off x="1643063" y="2143125"/>
            <a:ext cx="6215062" cy="4500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285728"/>
            <a:ext cx="7929618" cy="2585323"/>
          </a:xfrm>
          <a:prstGeom prst="rect">
            <a:avLst/>
          </a:prstGeom>
          <a:noFill/>
        </p:spPr>
        <p:txBody>
          <a:bodyPr>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ПОНЯТИЯ СОБСТВЕННОСТИ И ПРЕДПРИНИМАТЕЛЬСТВА</a:t>
            </a:r>
          </a:p>
        </p:txBody>
      </p:sp>
      <p:sp>
        <p:nvSpPr>
          <p:cNvPr id="39938" name="Rectangle 1"/>
          <p:cNvSpPr>
            <a:spLocks noChangeArrowheads="1"/>
          </p:cNvSpPr>
          <p:nvPr/>
        </p:nvSpPr>
        <p:spPr bwMode="auto">
          <a:xfrm>
            <a:off x="714375" y="2928938"/>
            <a:ext cx="8001000" cy="3540125"/>
          </a:xfrm>
          <a:prstGeom prst="rect">
            <a:avLst/>
          </a:prstGeom>
          <a:noFill/>
          <a:ln w="9525">
            <a:noFill/>
            <a:miter lim="800000"/>
            <a:headEnd/>
            <a:tailEnd/>
          </a:ln>
        </p:spPr>
        <p:txBody>
          <a:bodyPr anchor="ctr">
            <a:spAutoFit/>
          </a:bodyPr>
          <a:lstStyle/>
          <a:p>
            <a:pPr marL="342900" indent="-342900">
              <a:buFont typeface="Calibri" pitchFamily="34" charset="0"/>
              <a:buAutoNum type="arabicPeriod"/>
            </a:pPr>
            <a:r>
              <a:rPr lang="ru-RU" sz="3200">
                <a:latin typeface="Times New Roman" pitchFamily="18" charset="0"/>
                <a:ea typeface="Calibri" pitchFamily="34" charset="0"/>
                <a:cs typeface="Times New Roman" pitchFamily="18" charset="0"/>
              </a:rPr>
              <a:t> Собственность и право собственности</a:t>
            </a:r>
          </a:p>
          <a:p>
            <a:pPr marL="342900" indent="-34290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 Формы собственности.</a:t>
            </a:r>
          </a:p>
          <a:p>
            <a:pPr marL="342900" indent="-34290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 Признаки предприятия.</a:t>
            </a:r>
          </a:p>
          <a:p>
            <a:pPr marL="342900" indent="-34290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 Преимущества и недостатки отдельных форм предпринимательства.</a:t>
            </a:r>
          </a:p>
          <a:p>
            <a:pPr marL="342900" indent="-34290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 Организационно-правовые формы предпринимательства в России.</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714375" y="-276225"/>
            <a:ext cx="7715250" cy="1414463"/>
          </a:xfrm>
          <a:prstGeom prst="rect">
            <a:avLst/>
          </a:prstGeom>
          <a:noFill/>
          <a:ln w="9525">
            <a:noFill/>
            <a:miter lim="800000"/>
            <a:headEnd/>
            <a:tailEnd/>
          </a:ln>
        </p:spPr>
        <p:txBody>
          <a:bodyPr lIns="457056" tIns="304704" bIns="0" anchor="ctr">
            <a:spAutoFit/>
          </a:bodyPr>
          <a:lstStyle/>
          <a:p>
            <a:pPr algn="ctr"/>
            <a:r>
              <a:rPr lang="ru-RU" sz="3600" b="1">
                <a:solidFill>
                  <a:srgbClr val="0000CC"/>
                </a:solidFill>
                <a:latin typeface="Cambria" pitchFamily="18" charset="0"/>
                <a:cs typeface="Times New Roman" pitchFamily="18" charset="0"/>
              </a:rPr>
              <a:t>Собственность и право собственности</a:t>
            </a:r>
            <a:endParaRPr lang="ru-RU" sz="3600"/>
          </a:p>
        </p:txBody>
      </p:sp>
      <p:sp>
        <p:nvSpPr>
          <p:cNvPr id="40962" name="Rectangle 1"/>
          <p:cNvSpPr>
            <a:spLocks noChangeArrowheads="1"/>
          </p:cNvSpPr>
          <p:nvPr/>
        </p:nvSpPr>
        <p:spPr bwMode="auto">
          <a:xfrm>
            <a:off x="500063" y="1285875"/>
            <a:ext cx="8215312" cy="923925"/>
          </a:xfrm>
          <a:prstGeom prst="rect">
            <a:avLst/>
          </a:prstGeom>
          <a:noFill/>
          <a:ln w="9525">
            <a:noFill/>
            <a:miter lim="800000"/>
            <a:headEnd/>
            <a:tailEnd/>
          </a:ln>
        </p:spPr>
        <p:txBody>
          <a:bodyPr anchor="ctr">
            <a:spAutoFit/>
          </a:bodyPr>
          <a:lstStyle/>
          <a:p>
            <a:pPr indent="450850" algn="just"/>
            <a:r>
              <a:rPr lang="ru-RU" b="1">
                <a:solidFill>
                  <a:srgbClr val="000000"/>
                </a:solidFill>
                <a:latin typeface="Calibri" pitchFamily="34" charset="0"/>
                <a:ea typeface="Calibri" pitchFamily="34" charset="0"/>
                <a:cs typeface="Times New Roman" pitchFamily="18" charset="0"/>
              </a:rPr>
              <a:t>Собственность –</a:t>
            </a:r>
            <a:r>
              <a:rPr lang="ru-RU">
                <a:solidFill>
                  <a:srgbClr val="000000"/>
                </a:solidFill>
                <a:latin typeface="Calibri" pitchFamily="34" charset="0"/>
                <a:ea typeface="Calibri" pitchFamily="34" charset="0"/>
                <a:cs typeface="Times New Roman" pitchFamily="18" charset="0"/>
              </a:rPr>
              <a:t> это отношения между людьми по поводу использования материальных и духовных благ и условия их производства или исторически определенный общий способ присвоения благ.</a:t>
            </a:r>
            <a:endParaRPr lang="ru-RU">
              <a:ea typeface="Calibri" pitchFamily="34" charset="0"/>
              <a:cs typeface="Times New Roman" pitchFamily="18" charset="0"/>
            </a:endParaRPr>
          </a:p>
        </p:txBody>
      </p:sp>
      <p:sp>
        <p:nvSpPr>
          <p:cNvPr id="40963" name="Rectangle 2"/>
          <p:cNvSpPr>
            <a:spLocks noChangeArrowheads="1"/>
          </p:cNvSpPr>
          <p:nvPr/>
        </p:nvSpPr>
        <p:spPr bwMode="auto">
          <a:xfrm>
            <a:off x="285750" y="2214563"/>
            <a:ext cx="8643938" cy="1754187"/>
          </a:xfrm>
          <a:prstGeom prst="rect">
            <a:avLst/>
          </a:prstGeom>
          <a:noFill/>
          <a:ln w="9525">
            <a:noFill/>
            <a:miter lim="800000"/>
            <a:headEnd/>
            <a:tailEnd/>
          </a:ln>
        </p:spPr>
        <p:txBody>
          <a:bodyPr anchor="ctr">
            <a:spAutoFit/>
          </a:bodyPr>
          <a:lstStyle/>
          <a:p>
            <a:pPr indent="450850"/>
            <a:r>
              <a:rPr lang="ru-RU">
                <a:solidFill>
                  <a:srgbClr val="000000"/>
                </a:solidFill>
                <a:latin typeface="Calibri" pitchFamily="34" charset="0"/>
                <a:ea typeface="Calibri" pitchFamily="34" charset="0"/>
                <a:cs typeface="Times New Roman" pitchFamily="18" charset="0"/>
              </a:rPr>
              <a:t>Вещью можно:</a:t>
            </a:r>
            <a:endParaRPr lang="ru-RU">
              <a:ea typeface="Calibri" pitchFamily="34" charset="0"/>
              <a:cs typeface="Times New Roman" pitchFamily="18" charset="0"/>
            </a:endParaRPr>
          </a:p>
          <a:p>
            <a:pPr indent="450850" eaLnBrk="0" hangingPunct="0"/>
            <a:r>
              <a:rPr lang="ru-RU" u="sng">
                <a:solidFill>
                  <a:srgbClr val="000000"/>
                </a:solidFill>
                <a:latin typeface="Calibri" pitchFamily="34" charset="0"/>
                <a:ea typeface="Calibri" pitchFamily="34" charset="0"/>
                <a:cs typeface="Times New Roman" pitchFamily="18" charset="0"/>
              </a:rPr>
              <a:t>Пользоваться,</a:t>
            </a:r>
            <a:r>
              <a:rPr lang="ru-RU">
                <a:solidFill>
                  <a:srgbClr val="000000"/>
                </a:solidFill>
                <a:latin typeface="Calibri" pitchFamily="34" charset="0"/>
                <a:ea typeface="Calibri" pitchFamily="34" charset="0"/>
                <a:cs typeface="Times New Roman" pitchFamily="18" charset="0"/>
              </a:rPr>
              <a:t> то есть применять по назначению не будучи собственником.</a:t>
            </a:r>
            <a:endParaRPr lang="ru-RU"/>
          </a:p>
          <a:p>
            <a:pPr indent="450850" eaLnBrk="0" hangingPunct="0"/>
            <a:r>
              <a:rPr lang="ru-RU" u="sng">
                <a:solidFill>
                  <a:srgbClr val="000000"/>
                </a:solidFill>
                <a:latin typeface="Calibri" pitchFamily="34" charset="0"/>
                <a:cs typeface="Calibri" pitchFamily="34" charset="0"/>
              </a:rPr>
              <a:t>Владеть</a:t>
            </a:r>
            <a:r>
              <a:rPr lang="ru-RU">
                <a:solidFill>
                  <a:srgbClr val="000000"/>
                </a:solidFill>
                <a:latin typeface="Calibri" pitchFamily="34" charset="0"/>
                <a:cs typeface="Calibri" pitchFamily="34" charset="0"/>
              </a:rPr>
              <a:t> (в каких-то границах или период времени, то есть владеть не полностью, частично или владеть без сроков, то есть полностью).</a:t>
            </a:r>
            <a:endParaRPr lang="ru-RU"/>
          </a:p>
          <a:p>
            <a:pPr indent="450850" eaLnBrk="0" hangingPunct="0"/>
            <a:r>
              <a:rPr lang="ru-RU" u="sng">
                <a:solidFill>
                  <a:srgbClr val="000000"/>
                </a:solidFill>
                <a:latin typeface="Calibri" pitchFamily="34" charset="0"/>
                <a:cs typeface="Calibri" pitchFamily="34" charset="0"/>
              </a:rPr>
              <a:t>Распоряжаться.</a:t>
            </a:r>
            <a:endParaRPr lang="ru-RU">
              <a:solidFill>
                <a:srgbClr val="000000"/>
              </a:solidFill>
              <a:latin typeface="Times New Roman" pitchFamily="18" charset="0"/>
              <a:cs typeface="Calibri" pitchFamily="34" charset="0"/>
            </a:endParaRPr>
          </a:p>
          <a:p>
            <a:pPr indent="450850" eaLnBrk="0" hangingPunct="0"/>
            <a:r>
              <a:rPr lang="ru-RU">
                <a:solidFill>
                  <a:srgbClr val="000000"/>
                </a:solidFill>
                <a:latin typeface="Times New Roman" pitchFamily="18" charset="0"/>
                <a:cs typeface="Calibri" pitchFamily="34" charset="0"/>
              </a:rPr>
              <a:t>Права пользования, владения и распоряжения определяют </a:t>
            </a:r>
            <a:r>
              <a:rPr lang="ru-RU" b="1">
                <a:solidFill>
                  <a:srgbClr val="000000"/>
                </a:solidFill>
                <a:latin typeface="Times New Roman" pitchFamily="18" charset="0"/>
                <a:cs typeface="Calibri" pitchFamily="34" charset="0"/>
              </a:rPr>
              <a:t>права собственности</a:t>
            </a:r>
            <a:r>
              <a:rPr lang="ru-RU">
                <a:solidFill>
                  <a:srgbClr val="000000"/>
                </a:solidFill>
                <a:latin typeface="Times New Roman" pitchFamily="18" charset="0"/>
                <a:cs typeface="Calibri" pitchFamily="34" charset="0"/>
              </a:rPr>
              <a:t>.  </a:t>
            </a:r>
            <a:endParaRPr lang="ru-RU"/>
          </a:p>
        </p:txBody>
      </p:sp>
      <p:graphicFrame>
        <p:nvGraphicFramePr>
          <p:cNvPr id="5" name="Таблица 4"/>
          <p:cNvGraphicFramePr>
            <a:graphicFrameLocks noGrp="1"/>
          </p:cNvGraphicFramePr>
          <p:nvPr/>
        </p:nvGraphicFramePr>
        <p:xfrm>
          <a:off x="357188" y="4071938"/>
          <a:ext cx="8429685" cy="2418588"/>
        </p:xfrm>
        <a:graphic>
          <a:graphicData uri="http://schemas.openxmlformats.org/drawingml/2006/table">
            <a:tbl>
              <a:tblPr/>
              <a:tblGrid>
                <a:gridCol w="345255"/>
                <a:gridCol w="2122614"/>
                <a:gridCol w="1175469"/>
                <a:gridCol w="1143008"/>
                <a:gridCol w="1928826"/>
                <a:gridCol w="1714513"/>
              </a:tblGrid>
              <a:tr h="0">
                <a:tc gridSpan="2">
                  <a:txBody>
                    <a:bodyPr/>
                    <a:lstStyle/>
                    <a:p>
                      <a:pPr algn="ctr">
                        <a:lnSpc>
                          <a:spcPct val="115000"/>
                        </a:lnSpc>
                        <a:spcAft>
                          <a:spcPts val="0"/>
                        </a:spcAft>
                      </a:pPr>
                      <a:r>
                        <a:rPr lang="ru-RU" sz="1400" dirty="0">
                          <a:solidFill>
                            <a:srgbClr val="000000"/>
                          </a:solidFill>
                          <a:latin typeface="Times New Roman"/>
                          <a:ea typeface="Calibri"/>
                          <a:cs typeface="Times New Roman"/>
                        </a:rPr>
                        <a:t>Ситуация</a:t>
                      </a:r>
                      <a:endParaRPr lang="ru-RU" sz="1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ru-RU" sz="1400" dirty="0">
                          <a:solidFill>
                            <a:srgbClr val="000000"/>
                          </a:solidFill>
                          <a:latin typeface="Times New Roman"/>
                          <a:ea typeface="Calibri"/>
                          <a:cs typeface="Times New Roman"/>
                        </a:rPr>
                        <a:t>Собственник земли</a:t>
                      </a:r>
                      <a:endParaRPr lang="ru-RU" sz="1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solidFill>
                            <a:srgbClr val="000000"/>
                          </a:solidFill>
                          <a:latin typeface="Times New Roman"/>
                          <a:ea typeface="Calibri"/>
                          <a:cs typeface="Times New Roman"/>
                        </a:rPr>
                        <a:t>Владелец земли</a:t>
                      </a:r>
                      <a:endParaRPr lang="ru-RU" sz="14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solidFill>
                            <a:srgbClr val="000000"/>
                          </a:solidFill>
                          <a:latin typeface="Times New Roman"/>
                          <a:ea typeface="Calibri"/>
                          <a:cs typeface="Times New Roman"/>
                        </a:rPr>
                        <a:t>Пользователь земли</a:t>
                      </a:r>
                      <a:endParaRPr lang="ru-RU" sz="14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400">
                          <a:solidFill>
                            <a:srgbClr val="000000"/>
                          </a:solidFill>
                          <a:latin typeface="Times New Roman"/>
                          <a:ea typeface="Calibri"/>
                          <a:cs typeface="Times New Roman"/>
                        </a:rPr>
                        <a:t>Собственник результатов труда</a:t>
                      </a:r>
                      <a:endParaRPr lang="ru-RU" sz="14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1200">
                          <a:solidFill>
                            <a:srgbClr val="000000"/>
                          </a:solidFill>
                          <a:latin typeface="Times New Roman"/>
                          <a:ea typeface="Calibri"/>
                          <a:cs typeface="Times New Roman"/>
                        </a:rPr>
                        <a:t>1</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ru-RU" sz="1400">
                          <a:solidFill>
                            <a:srgbClr val="000000"/>
                          </a:solidFill>
                          <a:latin typeface="Times New Roman"/>
                          <a:ea typeface="Calibri"/>
                          <a:cs typeface="Times New Roman"/>
                        </a:rPr>
                        <a:t>Человек (копает на своей земле канаву)</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ru-RU" sz="1400" dirty="0">
                          <a:solidFill>
                            <a:srgbClr val="000000"/>
                          </a:solidFill>
                          <a:latin typeface="Times New Roman"/>
                          <a:ea typeface="Calibri"/>
                          <a:cs typeface="Times New Roman"/>
                        </a:rPr>
                        <a:t>Человек</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1000"/>
                        </a:spcAft>
                      </a:pPr>
                      <a:r>
                        <a:rPr lang="ru-RU" sz="1400">
                          <a:solidFill>
                            <a:srgbClr val="000000"/>
                          </a:solidFill>
                          <a:latin typeface="Times New Roman"/>
                          <a:ea typeface="Calibri"/>
                          <a:cs typeface="Times New Roman"/>
                        </a:rPr>
                        <a:t>Человек</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r>
                        <a:rPr lang="ru-RU" sz="1400" dirty="0">
                          <a:solidFill>
                            <a:srgbClr val="000000"/>
                          </a:solidFill>
                          <a:latin typeface="Times New Roman"/>
                          <a:ea typeface="Calibri"/>
                          <a:cs typeface="Times New Roman"/>
                        </a:rPr>
                        <a:t>Человек</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1000"/>
                        </a:spcAft>
                      </a:pPr>
                      <a:r>
                        <a:rPr lang="ru-RU" sz="1400">
                          <a:solidFill>
                            <a:srgbClr val="000000"/>
                          </a:solidFill>
                          <a:latin typeface="Times New Roman"/>
                          <a:ea typeface="Calibri"/>
                          <a:cs typeface="Times New Roman"/>
                        </a:rPr>
                        <a:t>Человек</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0">
                <a:tc>
                  <a:txBody>
                    <a:bodyPr/>
                    <a:lstStyle/>
                    <a:p>
                      <a:pPr>
                        <a:lnSpc>
                          <a:spcPct val="115000"/>
                        </a:lnSpc>
                        <a:spcAft>
                          <a:spcPts val="0"/>
                        </a:spcAft>
                      </a:pPr>
                      <a:r>
                        <a:rPr lang="ru-RU" sz="1200">
                          <a:solidFill>
                            <a:srgbClr val="000000"/>
                          </a:solidFill>
                          <a:latin typeface="Times New Roman"/>
                          <a:ea typeface="Calibri"/>
                          <a:cs typeface="Times New Roman"/>
                        </a:rPr>
                        <a:t>2</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a:solidFill>
                            <a:srgbClr val="000000"/>
                          </a:solidFill>
                          <a:latin typeface="Times New Roman"/>
                          <a:ea typeface="Calibri"/>
                          <a:cs typeface="Times New Roman"/>
                        </a:rPr>
                        <a:t>+ нанимает рабочего</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1000"/>
                        </a:spcAft>
                      </a:pPr>
                      <a:r>
                        <a:rPr lang="ru-RU" sz="1400">
                          <a:solidFill>
                            <a:srgbClr val="000000"/>
                          </a:solidFill>
                          <a:latin typeface="Times New Roman"/>
                          <a:ea typeface="Calibri"/>
                          <a:cs typeface="Times New Roman"/>
                        </a:rPr>
                        <a:t>Человек</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1000"/>
                        </a:spcAft>
                      </a:pPr>
                      <a:r>
                        <a:rPr lang="ru-RU" sz="1400" dirty="0">
                          <a:solidFill>
                            <a:srgbClr val="000000"/>
                          </a:solidFill>
                          <a:latin typeface="Times New Roman"/>
                          <a:ea typeface="Calibri"/>
                          <a:cs typeface="Times New Roman"/>
                        </a:rPr>
                        <a:t>Человек</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a:solidFill>
                            <a:srgbClr val="000000"/>
                          </a:solidFill>
                          <a:latin typeface="Times New Roman"/>
                          <a:ea typeface="Calibri"/>
                          <a:cs typeface="Times New Roman"/>
                        </a:rPr>
                        <a:t>Работник</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1000"/>
                        </a:spcAft>
                      </a:pPr>
                      <a:r>
                        <a:rPr lang="ru-RU" sz="1400">
                          <a:solidFill>
                            <a:srgbClr val="000000"/>
                          </a:solidFill>
                          <a:latin typeface="Times New Roman"/>
                          <a:ea typeface="Calibri"/>
                          <a:cs typeface="Times New Roman"/>
                        </a:rPr>
                        <a:t>Человек</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nSpc>
                          <a:spcPct val="115000"/>
                        </a:lnSpc>
                        <a:spcAft>
                          <a:spcPts val="0"/>
                        </a:spcAft>
                      </a:pPr>
                      <a:r>
                        <a:rPr lang="ru-RU" sz="1200">
                          <a:solidFill>
                            <a:srgbClr val="000000"/>
                          </a:solidFill>
                          <a:latin typeface="Times New Roman"/>
                          <a:ea typeface="Calibri"/>
                          <a:cs typeface="Times New Roman"/>
                        </a:rPr>
                        <a:t>3</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a:solidFill>
                            <a:srgbClr val="000000"/>
                          </a:solidFill>
                          <a:latin typeface="Times New Roman"/>
                          <a:ea typeface="Calibri"/>
                          <a:cs typeface="Times New Roman"/>
                        </a:rPr>
                        <a:t>Нет времени, земля в аренду</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1000"/>
                        </a:spcAft>
                      </a:pPr>
                      <a:r>
                        <a:rPr lang="ru-RU" sz="1400">
                          <a:solidFill>
                            <a:srgbClr val="000000"/>
                          </a:solidFill>
                          <a:latin typeface="Times New Roman"/>
                          <a:ea typeface="Calibri"/>
                          <a:cs typeface="Times New Roman"/>
                        </a:rPr>
                        <a:t>Человек</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dirty="0">
                          <a:solidFill>
                            <a:srgbClr val="000000"/>
                          </a:solidFill>
                          <a:latin typeface="Times New Roman"/>
                          <a:ea typeface="Calibri"/>
                          <a:cs typeface="Times New Roman"/>
                        </a:rPr>
                        <a:t>Арендатор</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dirty="0">
                          <a:solidFill>
                            <a:srgbClr val="000000"/>
                          </a:solidFill>
                          <a:latin typeface="Times New Roman"/>
                          <a:ea typeface="Calibri"/>
                          <a:cs typeface="Times New Roman"/>
                        </a:rPr>
                        <a:t>Арендатор</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a:solidFill>
                            <a:srgbClr val="000000"/>
                          </a:solidFill>
                          <a:latin typeface="Times New Roman"/>
                          <a:ea typeface="Calibri"/>
                          <a:cs typeface="Times New Roman"/>
                        </a:rPr>
                        <a:t>Арендатор + Человек</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nSpc>
                          <a:spcPct val="115000"/>
                        </a:lnSpc>
                        <a:spcAft>
                          <a:spcPts val="0"/>
                        </a:spcAft>
                      </a:pPr>
                      <a:r>
                        <a:rPr lang="ru-RU" sz="1200">
                          <a:solidFill>
                            <a:srgbClr val="000000"/>
                          </a:solidFill>
                          <a:latin typeface="Times New Roman"/>
                          <a:ea typeface="Calibri"/>
                          <a:cs typeface="Times New Roman"/>
                        </a:rPr>
                        <a:t>4</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a:solidFill>
                            <a:srgbClr val="000000"/>
                          </a:solidFill>
                          <a:latin typeface="Times New Roman"/>
                          <a:ea typeface="Calibri"/>
                          <a:cs typeface="Times New Roman"/>
                        </a:rPr>
                        <a:t>+ арендатор нанимает работников</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1000"/>
                        </a:spcAft>
                      </a:pPr>
                      <a:r>
                        <a:rPr lang="ru-RU" sz="1400">
                          <a:solidFill>
                            <a:srgbClr val="000000"/>
                          </a:solidFill>
                          <a:latin typeface="Times New Roman"/>
                          <a:ea typeface="Calibri"/>
                          <a:cs typeface="Times New Roman"/>
                        </a:rPr>
                        <a:t>Человек</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a:solidFill>
                            <a:srgbClr val="000000"/>
                          </a:solidFill>
                          <a:latin typeface="Times New Roman"/>
                          <a:ea typeface="Calibri"/>
                          <a:cs typeface="Times New Roman"/>
                        </a:rPr>
                        <a:t>Арендатор</a:t>
                      </a:r>
                      <a:endParaRPr lang="ru-RU" sz="14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dirty="0">
                          <a:solidFill>
                            <a:srgbClr val="000000"/>
                          </a:solidFill>
                          <a:latin typeface="Times New Roman"/>
                          <a:ea typeface="Calibri"/>
                          <a:cs typeface="Times New Roman"/>
                        </a:rPr>
                        <a:t>Работник</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nSpc>
                          <a:spcPct val="115000"/>
                        </a:lnSpc>
                        <a:spcAft>
                          <a:spcPts val="0"/>
                        </a:spcAft>
                      </a:pPr>
                      <a:r>
                        <a:rPr lang="ru-RU" sz="1400" dirty="0">
                          <a:solidFill>
                            <a:srgbClr val="000000"/>
                          </a:solidFill>
                          <a:latin typeface="Times New Roman"/>
                          <a:ea typeface="Calibri"/>
                          <a:cs typeface="Times New Roman"/>
                        </a:rPr>
                        <a:t>Арендатор + Человек + Работник</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0">
                <a:tc>
                  <a:txBody>
                    <a:bodyPr/>
                    <a:lstStyle/>
                    <a:p>
                      <a:pPr>
                        <a:lnSpc>
                          <a:spcPct val="115000"/>
                        </a:lnSpc>
                        <a:spcAft>
                          <a:spcPts val="0"/>
                        </a:spcAft>
                      </a:pPr>
                      <a:endParaRPr lang="ru-RU" sz="1200">
                        <a:solidFill>
                          <a:srgbClr val="000000"/>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200">
                        <a:solidFill>
                          <a:srgbClr val="000000"/>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200">
                        <a:solidFill>
                          <a:srgbClr val="000000"/>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200" dirty="0">
                        <a:solidFill>
                          <a:srgbClr val="000000"/>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200">
                        <a:solidFill>
                          <a:srgbClr val="000000"/>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1200" dirty="0">
                        <a:solidFill>
                          <a:srgbClr val="000000"/>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2286000" y="0"/>
            <a:ext cx="6143625" cy="862013"/>
          </a:xfrm>
          <a:prstGeom prst="rect">
            <a:avLst/>
          </a:prstGeom>
          <a:noFill/>
          <a:ln w="9525">
            <a:noFill/>
            <a:miter lim="800000"/>
            <a:headEnd/>
            <a:tailEnd/>
          </a:ln>
        </p:spPr>
        <p:txBody>
          <a:bodyPr lIns="457056" tIns="304704" bIns="0" anchor="ctr">
            <a:spAutoFit/>
          </a:bodyPr>
          <a:lstStyle/>
          <a:p>
            <a:pPr algn="ctr"/>
            <a:r>
              <a:rPr lang="ru-RU" sz="3600" b="1">
                <a:solidFill>
                  <a:srgbClr val="0000CC"/>
                </a:solidFill>
                <a:latin typeface="Cambria" pitchFamily="18" charset="0"/>
                <a:cs typeface="Times New Roman" pitchFamily="18" charset="0"/>
              </a:rPr>
              <a:t>Форма  собственности</a:t>
            </a:r>
            <a:endParaRPr lang="ru-RU" sz="3600"/>
          </a:p>
        </p:txBody>
      </p:sp>
      <p:sp>
        <p:nvSpPr>
          <p:cNvPr id="41986" name="Rectangle 1"/>
          <p:cNvSpPr>
            <a:spLocks noChangeArrowheads="1"/>
          </p:cNvSpPr>
          <p:nvPr/>
        </p:nvSpPr>
        <p:spPr bwMode="auto">
          <a:xfrm>
            <a:off x="428625" y="3214688"/>
            <a:ext cx="8143875" cy="2586037"/>
          </a:xfrm>
          <a:prstGeom prst="rect">
            <a:avLst/>
          </a:prstGeom>
          <a:noFill/>
          <a:ln w="9525">
            <a:noFill/>
            <a:miter lim="800000"/>
            <a:headEnd/>
            <a:tailEnd/>
          </a:ln>
        </p:spPr>
        <p:txBody>
          <a:bodyPr anchor="ctr">
            <a:spAutoFit/>
          </a:bodyPr>
          <a:lstStyle/>
          <a:p>
            <a:pPr indent="450850" eaLnBrk="0" hangingPunct="0"/>
            <a:r>
              <a:rPr lang="ru-RU">
                <a:solidFill>
                  <a:srgbClr val="000000"/>
                </a:solidFill>
                <a:latin typeface="Calibri" pitchFamily="34" charset="0"/>
                <a:ea typeface="Calibri" pitchFamily="34" charset="0"/>
                <a:cs typeface="Times New Roman" pitchFamily="18" charset="0"/>
              </a:rPr>
              <a:t>В реальной действительности частная и общественная собственность в чистом виде встречается редко. Имеются различные варианты переплетения частных и общественных начал воплощающихся во многих </a:t>
            </a:r>
            <a:r>
              <a:rPr lang="ru-RU" b="1">
                <a:solidFill>
                  <a:srgbClr val="000000"/>
                </a:solidFill>
                <a:latin typeface="Calibri" pitchFamily="34" charset="0"/>
                <a:ea typeface="Calibri" pitchFamily="34" charset="0"/>
                <a:cs typeface="Times New Roman" pitchFamily="18" charset="0"/>
              </a:rPr>
              <a:t>формах собственности:</a:t>
            </a:r>
          </a:p>
          <a:p>
            <a:pPr indent="450850" eaLnBrk="0" hangingPunct="0"/>
            <a:r>
              <a:rPr lang="ru-RU">
                <a:solidFill>
                  <a:srgbClr val="000000"/>
                </a:solidFill>
                <a:latin typeface="Calibri" pitchFamily="34" charset="0"/>
                <a:ea typeface="Calibri" pitchFamily="34" charset="0"/>
                <a:cs typeface="Times New Roman" pitchFamily="18" charset="0"/>
              </a:rPr>
              <a:t>1.</a:t>
            </a:r>
            <a:r>
              <a:rPr lang="ru-RU" b="1">
                <a:solidFill>
                  <a:srgbClr val="000000"/>
                </a:solidFill>
                <a:latin typeface="Calibri" pitchFamily="34" charset="0"/>
                <a:ea typeface="Calibri" pitchFamily="34" charset="0"/>
                <a:cs typeface="Times New Roman" pitchFamily="18" charset="0"/>
              </a:rPr>
              <a:t>государственной</a:t>
            </a:r>
            <a:r>
              <a:rPr lang="ru-RU">
                <a:solidFill>
                  <a:srgbClr val="000000"/>
                </a:solidFill>
                <a:latin typeface="Calibri" pitchFamily="34" charset="0"/>
                <a:ea typeface="Calibri" pitchFamily="34" charset="0"/>
                <a:cs typeface="Times New Roman" pitchFamily="18" charset="0"/>
              </a:rPr>
              <a:t> (муниципальная – однотипна государственной собственности, но существует в масштабах не всей стране, а в отдельном городе, субъекте РФ)</a:t>
            </a:r>
          </a:p>
          <a:p>
            <a:pPr indent="450850" eaLnBrk="0" hangingPunct="0"/>
            <a:r>
              <a:rPr lang="ru-RU">
                <a:solidFill>
                  <a:srgbClr val="000000"/>
                </a:solidFill>
                <a:latin typeface="Calibri" pitchFamily="34" charset="0"/>
                <a:ea typeface="Calibri" pitchFamily="34" charset="0"/>
                <a:cs typeface="Times New Roman" pitchFamily="18" charset="0"/>
              </a:rPr>
              <a:t>2. </a:t>
            </a:r>
            <a:r>
              <a:rPr lang="ru-RU" b="1">
                <a:solidFill>
                  <a:srgbClr val="000000"/>
                </a:solidFill>
                <a:latin typeface="Calibri" pitchFamily="34" charset="0"/>
                <a:ea typeface="Calibri" pitchFamily="34" charset="0"/>
                <a:cs typeface="Times New Roman" pitchFamily="18" charset="0"/>
              </a:rPr>
              <a:t>групповой</a:t>
            </a:r>
            <a:r>
              <a:rPr lang="ru-RU">
                <a:solidFill>
                  <a:srgbClr val="000000"/>
                </a:solidFill>
                <a:latin typeface="Calibri" pitchFamily="34" charset="0"/>
                <a:ea typeface="Calibri" pitchFamily="34" charset="0"/>
                <a:cs typeface="Times New Roman" pitchFamily="18" charset="0"/>
              </a:rPr>
              <a:t> (кооперативной, паевой, акционерной)</a:t>
            </a:r>
          </a:p>
          <a:p>
            <a:pPr indent="450850" eaLnBrk="0" hangingPunct="0"/>
            <a:r>
              <a:rPr lang="ru-RU">
                <a:solidFill>
                  <a:srgbClr val="000000"/>
                </a:solidFill>
                <a:latin typeface="Calibri" pitchFamily="34" charset="0"/>
                <a:ea typeface="Calibri" pitchFamily="34" charset="0"/>
                <a:cs typeface="Times New Roman" pitchFamily="18" charset="0"/>
              </a:rPr>
              <a:t>3.</a:t>
            </a:r>
            <a:r>
              <a:rPr lang="ru-RU" b="1">
                <a:solidFill>
                  <a:srgbClr val="000000"/>
                </a:solidFill>
                <a:latin typeface="Calibri" pitchFamily="34" charset="0"/>
                <a:ea typeface="Calibri" pitchFamily="34" charset="0"/>
                <a:cs typeface="Times New Roman" pitchFamily="18" charset="0"/>
              </a:rPr>
              <a:t>индивидуальная</a:t>
            </a:r>
          </a:p>
        </p:txBody>
      </p:sp>
      <p:sp>
        <p:nvSpPr>
          <p:cNvPr id="41987" name="Прямоугольник 3"/>
          <p:cNvSpPr>
            <a:spLocks noChangeArrowheads="1"/>
          </p:cNvSpPr>
          <p:nvPr/>
        </p:nvSpPr>
        <p:spPr bwMode="auto">
          <a:xfrm>
            <a:off x="428625" y="2214563"/>
            <a:ext cx="8358188" cy="923925"/>
          </a:xfrm>
          <a:prstGeom prst="rect">
            <a:avLst/>
          </a:prstGeom>
          <a:noFill/>
          <a:ln w="9525">
            <a:noFill/>
            <a:miter lim="800000"/>
            <a:headEnd/>
            <a:tailEnd/>
          </a:ln>
        </p:spPr>
        <p:txBody>
          <a:bodyPr>
            <a:spAutoFit/>
          </a:bodyPr>
          <a:lstStyle/>
          <a:p>
            <a:pPr indent="450850" eaLnBrk="0" hangingPunct="0"/>
            <a:r>
              <a:rPr lang="ru-RU">
                <a:solidFill>
                  <a:srgbClr val="000000"/>
                </a:solidFill>
                <a:latin typeface="Calibri" pitchFamily="34" charset="0"/>
                <a:ea typeface="Calibri" pitchFamily="34" charset="0"/>
                <a:cs typeface="Times New Roman" pitchFamily="18" charset="0"/>
              </a:rPr>
              <a:t>Различают следующие </a:t>
            </a:r>
            <a:r>
              <a:rPr lang="ru-RU" u="sng">
                <a:solidFill>
                  <a:srgbClr val="000000"/>
                </a:solidFill>
                <a:latin typeface="Calibri" pitchFamily="34" charset="0"/>
                <a:ea typeface="Calibri" pitchFamily="34" charset="0"/>
                <a:cs typeface="Times New Roman" pitchFamily="18" charset="0"/>
              </a:rPr>
              <a:t>формы собственности</a:t>
            </a:r>
            <a:r>
              <a:rPr lang="ru-RU">
                <a:solidFill>
                  <a:srgbClr val="000000"/>
                </a:solidFill>
                <a:latin typeface="Calibri" pitchFamily="34" charset="0"/>
                <a:ea typeface="Calibri" pitchFamily="34" charset="0"/>
                <a:cs typeface="Times New Roman" pitchFamily="18" charset="0"/>
              </a:rPr>
              <a:t>:</a:t>
            </a:r>
            <a:endParaRPr lang="ru-RU" sz="1100">
              <a:ea typeface="Calibri" pitchFamily="34" charset="0"/>
              <a:cs typeface="Times New Roman" pitchFamily="18" charset="0"/>
            </a:endParaRPr>
          </a:p>
          <a:p>
            <a:pPr indent="450850" eaLnBrk="0" hangingPunct="0"/>
            <a:r>
              <a:rPr lang="ru-RU">
                <a:solidFill>
                  <a:srgbClr val="000000"/>
                </a:solidFill>
                <a:latin typeface="Calibri" pitchFamily="34" charset="0"/>
                <a:ea typeface="Calibri" pitchFamily="34" charset="0"/>
                <a:cs typeface="Times New Roman" pitchFamily="18" charset="0"/>
              </a:rPr>
              <a:t>1.частная собственность (пучок прав конкретных лиц или групп)</a:t>
            </a:r>
            <a:endParaRPr lang="ru-RU" sz="1100"/>
          </a:p>
          <a:p>
            <a:pPr indent="450850" eaLnBrk="0" hangingPunct="0"/>
            <a:r>
              <a:rPr lang="ru-RU">
                <a:solidFill>
                  <a:srgbClr val="000000"/>
                </a:solidFill>
                <a:latin typeface="Calibri" pitchFamily="34" charset="0"/>
                <a:cs typeface="Calibri" pitchFamily="34" charset="0"/>
              </a:rPr>
              <a:t>2.общественная собственность (доступна всем)</a:t>
            </a:r>
            <a:endParaRPr lang="ru-RU" sz="1100"/>
          </a:p>
        </p:txBody>
      </p:sp>
      <p:pic>
        <p:nvPicPr>
          <p:cNvPr id="41988" name="Picture 2"/>
          <p:cNvPicPr>
            <a:picLocks noChangeAspect="1" noChangeArrowheads="1"/>
          </p:cNvPicPr>
          <p:nvPr/>
        </p:nvPicPr>
        <p:blipFill>
          <a:blip r:embed="rId2" cstate="print"/>
          <a:srcRect/>
          <a:stretch>
            <a:fillRect/>
          </a:stretch>
        </p:blipFill>
        <p:spPr bwMode="auto">
          <a:xfrm>
            <a:off x="6572250" y="5041900"/>
            <a:ext cx="2371725" cy="1530350"/>
          </a:xfrm>
          <a:prstGeom prst="rect">
            <a:avLst/>
          </a:prstGeom>
          <a:noFill/>
          <a:ln w="9525">
            <a:noFill/>
            <a:miter lim="800000"/>
            <a:headEnd/>
            <a:tailEnd/>
          </a:ln>
        </p:spPr>
      </p:pic>
      <p:pic>
        <p:nvPicPr>
          <p:cNvPr id="41989" name="Picture 3"/>
          <p:cNvPicPr>
            <a:picLocks noChangeAspect="1" noChangeArrowheads="1"/>
          </p:cNvPicPr>
          <p:nvPr/>
        </p:nvPicPr>
        <p:blipFill>
          <a:blip r:embed="rId3" cstate="print"/>
          <a:srcRect/>
          <a:stretch>
            <a:fillRect/>
          </a:stretch>
        </p:blipFill>
        <p:spPr bwMode="auto">
          <a:xfrm>
            <a:off x="142875" y="142875"/>
            <a:ext cx="1643063" cy="1522413"/>
          </a:xfrm>
          <a:prstGeom prst="rect">
            <a:avLst/>
          </a:prstGeom>
          <a:noFill/>
          <a:ln w="9525">
            <a:noFill/>
            <a:miter lim="800000"/>
            <a:headEnd/>
            <a:tailEnd/>
          </a:ln>
        </p:spPr>
      </p:pic>
      <p:sp>
        <p:nvSpPr>
          <p:cNvPr id="41990" name="Прямоугольник 6"/>
          <p:cNvSpPr>
            <a:spLocks noChangeArrowheads="1"/>
          </p:cNvSpPr>
          <p:nvPr/>
        </p:nvSpPr>
        <p:spPr bwMode="auto">
          <a:xfrm>
            <a:off x="1928813" y="1143000"/>
            <a:ext cx="7000875" cy="923925"/>
          </a:xfrm>
          <a:prstGeom prst="rect">
            <a:avLst/>
          </a:prstGeom>
          <a:noFill/>
          <a:ln w="9525">
            <a:noFill/>
            <a:miter lim="800000"/>
            <a:headEnd/>
            <a:tailEnd/>
          </a:ln>
        </p:spPr>
        <p:txBody>
          <a:bodyPr>
            <a:spAutoFit/>
          </a:bodyPr>
          <a:lstStyle/>
          <a:p>
            <a:pPr indent="450850"/>
            <a:r>
              <a:rPr lang="ru-RU">
                <a:solidFill>
                  <a:srgbClr val="000000"/>
                </a:solidFill>
                <a:latin typeface="Calibri" pitchFamily="34" charset="0"/>
                <a:ea typeface="Calibri" pitchFamily="34" charset="0"/>
                <a:cs typeface="Times New Roman" pitchFamily="18" charset="0"/>
              </a:rPr>
              <a:t>Формы собственности различаются уровнем обобществления, характером, формами и способами присвоения факторов производства и результатов от производства.</a:t>
            </a:r>
            <a:endParaRPr lang="ru-RU" sz="1100">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625" y="285750"/>
            <a:ext cx="8358188" cy="5908675"/>
          </a:xfrm>
          <a:prstGeom prst="rect">
            <a:avLst/>
          </a:prstGeom>
        </p:spPr>
        <p:txBody>
          <a:bodyPr>
            <a:spAutoFit/>
          </a:bodyPr>
          <a:lstStyle/>
          <a:p>
            <a:pPr fontAlgn="auto">
              <a:spcBef>
                <a:spcPts val="0"/>
              </a:spcBef>
              <a:spcAft>
                <a:spcPts val="0"/>
              </a:spcAft>
              <a:defRPr/>
            </a:pPr>
            <a:r>
              <a:rPr lang="ru-RU" sz="2400" b="1" i="1" u="sng" dirty="0">
                <a:latin typeface="+mn-lt"/>
                <a:cs typeface="+mn-cs"/>
              </a:rPr>
              <a:t>СОДЕРЖАНИЕ КУРСА:</a:t>
            </a:r>
          </a:p>
          <a:p>
            <a:pPr fontAlgn="auto">
              <a:spcBef>
                <a:spcPts val="0"/>
              </a:spcBef>
              <a:spcAft>
                <a:spcPts val="0"/>
              </a:spcAft>
              <a:defRPr/>
            </a:pPr>
            <a:endParaRPr lang="ru-RU" sz="24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Введение в экономическую теорию</a:t>
            </a:r>
          </a:p>
          <a:p>
            <a:pPr marL="457200" indent="-457200" fontAlgn="auto">
              <a:spcBef>
                <a:spcPts val="0"/>
              </a:spcBef>
              <a:spcAft>
                <a:spcPts val="0"/>
              </a:spcAft>
              <a:buFontTx/>
              <a:buAutoNum type="arabicPeriod"/>
              <a:defRPr/>
            </a:pPr>
            <a:endParaRPr lang="ru-RU" sz="10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Основы общественного производства</a:t>
            </a:r>
          </a:p>
          <a:p>
            <a:pPr marL="457200" indent="-457200" fontAlgn="auto">
              <a:spcBef>
                <a:spcPts val="0"/>
              </a:spcBef>
              <a:spcAft>
                <a:spcPts val="0"/>
              </a:spcAft>
              <a:buFontTx/>
              <a:buAutoNum type="arabicPeriod"/>
              <a:defRPr/>
            </a:pPr>
            <a:endParaRPr lang="ru-RU" sz="10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Понятие собственности и предпринимательства</a:t>
            </a:r>
          </a:p>
          <a:p>
            <a:pPr marL="457200" indent="-457200" fontAlgn="auto">
              <a:spcBef>
                <a:spcPts val="0"/>
              </a:spcBef>
              <a:spcAft>
                <a:spcPts val="0"/>
              </a:spcAft>
              <a:buFontTx/>
              <a:buAutoNum type="arabicPeriod"/>
              <a:defRPr/>
            </a:pPr>
            <a:endParaRPr lang="ru-RU" sz="10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Экономика как саморегулирующая система</a:t>
            </a:r>
          </a:p>
          <a:p>
            <a:pPr marL="457200" indent="-457200" fontAlgn="auto">
              <a:spcBef>
                <a:spcPts val="0"/>
              </a:spcBef>
              <a:spcAft>
                <a:spcPts val="0"/>
              </a:spcAft>
              <a:buFontTx/>
              <a:buAutoNum type="arabicPeriod"/>
              <a:defRPr/>
            </a:pPr>
            <a:endParaRPr lang="ru-RU" sz="10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Теория спроса и предложения</a:t>
            </a:r>
          </a:p>
          <a:p>
            <a:pPr marL="457200" indent="-457200" fontAlgn="auto">
              <a:spcBef>
                <a:spcPts val="0"/>
              </a:spcBef>
              <a:spcAft>
                <a:spcPts val="0"/>
              </a:spcAft>
              <a:buFontTx/>
              <a:buAutoNum type="arabicPeriod"/>
              <a:defRPr/>
            </a:pPr>
            <a:endParaRPr lang="ru-RU" sz="10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Эластичность спроса и предложения</a:t>
            </a:r>
          </a:p>
          <a:p>
            <a:pPr marL="457200" indent="-457200" fontAlgn="auto">
              <a:spcBef>
                <a:spcPts val="0"/>
              </a:spcBef>
              <a:spcAft>
                <a:spcPts val="0"/>
              </a:spcAft>
              <a:buFontTx/>
              <a:buAutoNum type="arabicPeriod"/>
              <a:defRPr/>
            </a:pPr>
            <a:endParaRPr lang="ru-RU" sz="10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Нарушение закона спроса и предложения</a:t>
            </a:r>
          </a:p>
          <a:p>
            <a:pPr marL="457200" indent="-457200" fontAlgn="auto">
              <a:spcBef>
                <a:spcPts val="0"/>
              </a:spcBef>
              <a:spcAft>
                <a:spcPts val="0"/>
              </a:spcAft>
              <a:buFontTx/>
              <a:buAutoNum type="arabicPeriod"/>
              <a:defRPr/>
            </a:pPr>
            <a:endParaRPr lang="en-US" sz="10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Потребительское поведение или теория полезности</a:t>
            </a:r>
          </a:p>
          <a:p>
            <a:pPr marL="457200" indent="-457200" fontAlgn="auto">
              <a:spcBef>
                <a:spcPts val="0"/>
              </a:spcBef>
              <a:spcAft>
                <a:spcPts val="0"/>
              </a:spcAft>
              <a:buFontTx/>
              <a:buAutoNum type="arabicPeriod"/>
              <a:defRPr/>
            </a:pPr>
            <a:endParaRPr lang="ru-RU" sz="10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Теория издержек</a:t>
            </a:r>
          </a:p>
          <a:p>
            <a:pPr marL="457200" indent="-457200" fontAlgn="auto">
              <a:spcBef>
                <a:spcPts val="0"/>
              </a:spcBef>
              <a:spcAft>
                <a:spcPts val="0"/>
              </a:spcAft>
              <a:buFontTx/>
              <a:buAutoNum type="arabicPeriod"/>
              <a:defRPr/>
            </a:pPr>
            <a:endParaRPr lang="ru-RU" sz="1000" b="1" i="1" u="sng" dirty="0">
              <a:latin typeface="+mn-lt"/>
              <a:cs typeface="+mn-cs"/>
            </a:endParaRPr>
          </a:p>
          <a:p>
            <a:pPr marL="457200" indent="-457200" fontAlgn="auto">
              <a:spcBef>
                <a:spcPts val="0"/>
              </a:spcBef>
              <a:spcAft>
                <a:spcPts val="0"/>
              </a:spcAft>
              <a:buFontTx/>
              <a:buAutoNum type="arabicPeriod"/>
              <a:defRPr/>
            </a:pPr>
            <a:r>
              <a:rPr lang="ru-RU" sz="2400" b="1" i="1" u="sng" dirty="0">
                <a:latin typeface="+mn-lt"/>
                <a:cs typeface="+mn-cs"/>
              </a:rPr>
              <a:t>Рынок совершенной конкуренции</a:t>
            </a:r>
            <a:endParaRPr lang="ru-RU" sz="2400" i="1" dirty="0">
              <a:latin typeface="+mn-lt"/>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357188" y="214313"/>
            <a:ext cx="6143625" cy="862012"/>
          </a:xfrm>
          <a:prstGeom prst="rect">
            <a:avLst/>
          </a:prstGeom>
          <a:noFill/>
          <a:ln w="9525">
            <a:noFill/>
            <a:miter lim="800000"/>
            <a:headEnd/>
            <a:tailEnd/>
          </a:ln>
        </p:spPr>
        <p:txBody>
          <a:bodyPr lIns="457056" tIns="304704" bIns="0" anchor="ctr">
            <a:spAutoFit/>
          </a:bodyPr>
          <a:lstStyle/>
          <a:p>
            <a:pPr algn="ctr"/>
            <a:r>
              <a:rPr lang="ru-RU" sz="3600" b="1">
                <a:solidFill>
                  <a:srgbClr val="0000CC"/>
                </a:solidFill>
                <a:latin typeface="Cambria" pitchFamily="18" charset="0"/>
                <a:cs typeface="Times New Roman" pitchFamily="18" charset="0"/>
              </a:rPr>
              <a:t>Признаки предприятия</a:t>
            </a:r>
            <a:endParaRPr lang="ru-RU" sz="3600"/>
          </a:p>
        </p:txBody>
      </p:sp>
      <p:sp>
        <p:nvSpPr>
          <p:cNvPr id="43010" name="Rectangle 1"/>
          <p:cNvSpPr>
            <a:spLocks noChangeArrowheads="1"/>
          </p:cNvSpPr>
          <p:nvPr/>
        </p:nvSpPr>
        <p:spPr bwMode="auto">
          <a:xfrm>
            <a:off x="428625" y="4929188"/>
            <a:ext cx="6143625" cy="1323975"/>
          </a:xfrm>
          <a:prstGeom prst="rect">
            <a:avLst/>
          </a:prstGeom>
          <a:noFill/>
          <a:ln w="9525">
            <a:noFill/>
            <a:miter lim="800000"/>
            <a:headEnd/>
            <a:tailEnd/>
          </a:ln>
        </p:spPr>
        <p:txBody>
          <a:bodyPr anchor="ctr">
            <a:spAutoFit/>
          </a:bodyPr>
          <a:lstStyle/>
          <a:p>
            <a:pPr indent="450850" algn="just" eaLnBrk="0" hangingPunct="0"/>
            <a:r>
              <a:rPr lang="ru-RU" sz="2000" u="sng">
                <a:solidFill>
                  <a:srgbClr val="000000"/>
                </a:solidFill>
                <a:latin typeface="Arial Black" pitchFamily="34" charset="0"/>
                <a:ea typeface="Calibri" pitchFamily="34" charset="0"/>
                <a:cs typeface="Times New Roman" pitchFamily="18" charset="0"/>
              </a:rPr>
              <a:t>Предприятие</a:t>
            </a:r>
            <a:r>
              <a:rPr lang="ru-RU" sz="2000">
                <a:solidFill>
                  <a:srgbClr val="000000"/>
                </a:solidFill>
                <a:latin typeface="Arial Black" pitchFamily="34" charset="0"/>
                <a:ea typeface="Calibri" pitchFamily="34" charset="0"/>
                <a:cs typeface="Times New Roman" pitchFamily="18" charset="0"/>
              </a:rPr>
              <a:t> – это юридическое лицо, оно имеет свой устав, баланс, счет в банке и право вести договорные отношения.</a:t>
            </a:r>
            <a:endParaRPr lang="ru-RU" sz="2000">
              <a:latin typeface="Arial Black" pitchFamily="34" charset="0"/>
              <a:ea typeface="Calibri" pitchFamily="34" charset="0"/>
              <a:cs typeface="Times New Roman" pitchFamily="18" charset="0"/>
            </a:endParaRPr>
          </a:p>
        </p:txBody>
      </p:sp>
      <p:sp>
        <p:nvSpPr>
          <p:cNvPr id="43011" name="Прямоугольник 3"/>
          <p:cNvSpPr>
            <a:spLocks noChangeArrowheads="1"/>
          </p:cNvSpPr>
          <p:nvPr/>
        </p:nvSpPr>
        <p:spPr bwMode="auto">
          <a:xfrm>
            <a:off x="428625" y="1357313"/>
            <a:ext cx="8286750" cy="646112"/>
          </a:xfrm>
          <a:prstGeom prst="rect">
            <a:avLst/>
          </a:prstGeom>
          <a:noFill/>
          <a:ln w="9525">
            <a:noFill/>
            <a:miter lim="800000"/>
            <a:headEnd/>
            <a:tailEnd/>
          </a:ln>
        </p:spPr>
        <p:txBody>
          <a:bodyPr>
            <a:spAutoFit/>
          </a:bodyPr>
          <a:lstStyle/>
          <a:p>
            <a:pPr indent="450850" algn="just"/>
            <a:r>
              <a:rPr lang="ru-RU" u="sng">
                <a:solidFill>
                  <a:srgbClr val="000000"/>
                </a:solidFill>
                <a:latin typeface="Arial Black" pitchFamily="34" charset="0"/>
                <a:ea typeface="Calibri" pitchFamily="34" charset="0"/>
                <a:cs typeface="Times New Roman" pitchFamily="18" charset="0"/>
              </a:rPr>
              <a:t>Предприятие</a:t>
            </a:r>
            <a:r>
              <a:rPr lang="ru-RU">
                <a:solidFill>
                  <a:srgbClr val="000000"/>
                </a:solidFill>
                <a:latin typeface="Arial Black" pitchFamily="34" charset="0"/>
                <a:ea typeface="Calibri" pitchFamily="34" charset="0"/>
                <a:cs typeface="Times New Roman" pitchFamily="18" charset="0"/>
              </a:rPr>
              <a:t> – это первичное основное звено общественного производства. </a:t>
            </a:r>
            <a:endParaRPr lang="ru-RU">
              <a:latin typeface="Arial Black" pitchFamily="34" charset="0"/>
              <a:ea typeface="Calibri" pitchFamily="34" charset="0"/>
              <a:cs typeface="Times New Roman" pitchFamily="18" charset="0"/>
            </a:endParaRPr>
          </a:p>
        </p:txBody>
      </p:sp>
      <p:sp>
        <p:nvSpPr>
          <p:cNvPr id="43012" name="Прямоугольник 4"/>
          <p:cNvSpPr>
            <a:spLocks noChangeArrowheads="1"/>
          </p:cNvSpPr>
          <p:nvPr/>
        </p:nvSpPr>
        <p:spPr bwMode="auto">
          <a:xfrm>
            <a:off x="357188" y="2143125"/>
            <a:ext cx="6215062" cy="1108075"/>
          </a:xfrm>
          <a:prstGeom prst="rect">
            <a:avLst/>
          </a:prstGeom>
          <a:noFill/>
          <a:ln w="9525">
            <a:noFill/>
            <a:miter lim="800000"/>
            <a:headEnd/>
            <a:tailEnd/>
          </a:ln>
        </p:spPr>
        <p:txBody>
          <a:bodyPr>
            <a:spAutoFit/>
          </a:bodyPr>
          <a:lstStyle/>
          <a:p>
            <a:pPr indent="450850" algn="just" eaLnBrk="0" hangingPunct="0"/>
            <a:r>
              <a:rPr lang="ru-RU" u="sng">
                <a:solidFill>
                  <a:srgbClr val="000000"/>
                </a:solidFill>
                <a:latin typeface="Arial Black" pitchFamily="34" charset="0"/>
                <a:ea typeface="Calibri" pitchFamily="34" charset="0"/>
                <a:cs typeface="Times New Roman" pitchFamily="18" charset="0"/>
              </a:rPr>
              <a:t>Предпринимательская деятельность </a:t>
            </a:r>
            <a:r>
              <a:rPr lang="ru-RU" sz="1600">
                <a:solidFill>
                  <a:srgbClr val="000000"/>
                </a:solidFill>
                <a:latin typeface="Arial Black" pitchFamily="34" charset="0"/>
                <a:ea typeface="Calibri" pitchFamily="34" charset="0"/>
                <a:cs typeface="Times New Roman" pitchFamily="18" charset="0"/>
              </a:rPr>
              <a:t>(предпринимательство) - это индивидуальная деятельность граждан  и их объединения в целях получения прибыли.</a:t>
            </a:r>
            <a:endParaRPr lang="ru-RU" sz="1600">
              <a:latin typeface="Arial Black" pitchFamily="34" charset="0"/>
              <a:ea typeface="Calibri" pitchFamily="34" charset="0"/>
              <a:cs typeface="Times New Roman" pitchFamily="18" charset="0"/>
            </a:endParaRPr>
          </a:p>
        </p:txBody>
      </p:sp>
      <p:sp>
        <p:nvSpPr>
          <p:cNvPr id="43013" name="Прямоугольник 5"/>
          <p:cNvSpPr>
            <a:spLocks noChangeArrowheads="1"/>
          </p:cNvSpPr>
          <p:nvPr/>
        </p:nvSpPr>
        <p:spPr bwMode="auto">
          <a:xfrm>
            <a:off x="357188" y="3429000"/>
            <a:ext cx="6215062" cy="1200150"/>
          </a:xfrm>
          <a:prstGeom prst="rect">
            <a:avLst/>
          </a:prstGeom>
          <a:noFill/>
          <a:ln w="9525">
            <a:noFill/>
            <a:miter lim="800000"/>
            <a:headEnd/>
            <a:tailEnd/>
          </a:ln>
        </p:spPr>
        <p:txBody>
          <a:bodyPr>
            <a:spAutoFit/>
          </a:bodyPr>
          <a:lstStyle/>
          <a:p>
            <a:pPr indent="450850" algn="just" eaLnBrk="0" hangingPunct="0"/>
            <a:r>
              <a:rPr lang="ru-RU" u="sng">
                <a:solidFill>
                  <a:srgbClr val="000000"/>
                </a:solidFill>
                <a:latin typeface="Arial Black" pitchFamily="34" charset="0"/>
                <a:ea typeface="Calibri" pitchFamily="34" charset="0"/>
                <a:cs typeface="Times New Roman" pitchFamily="18" charset="0"/>
              </a:rPr>
              <a:t>Предприятие </a:t>
            </a:r>
            <a:r>
              <a:rPr lang="ru-RU">
                <a:solidFill>
                  <a:srgbClr val="000000"/>
                </a:solidFill>
                <a:latin typeface="Arial Black" pitchFamily="34" charset="0"/>
                <a:ea typeface="Calibri" pitchFamily="34" charset="0"/>
                <a:cs typeface="Times New Roman" pitchFamily="18" charset="0"/>
              </a:rPr>
              <a:t>– это самостоятельно хозяйствующий субъект, созданный для производства продукции, работ и услуг в целях получения прибыли.</a:t>
            </a:r>
            <a:endParaRPr lang="ru-RU">
              <a:latin typeface="Arial Black" pitchFamily="34" charset="0"/>
              <a:ea typeface="Calibri" pitchFamily="34" charset="0"/>
              <a:cs typeface="Times New Roman" pitchFamily="18" charset="0"/>
            </a:endParaRPr>
          </a:p>
        </p:txBody>
      </p:sp>
      <p:pic>
        <p:nvPicPr>
          <p:cNvPr id="43014" name="Picture 2"/>
          <p:cNvPicPr>
            <a:picLocks noChangeAspect="1" noChangeArrowheads="1"/>
          </p:cNvPicPr>
          <p:nvPr/>
        </p:nvPicPr>
        <p:blipFill>
          <a:blip r:embed="rId2" cstate="print"/>
          <a:srcRect/>
          <a:stretch>
            <a:fillRect/>
          </a:stretch>
        </p:blipFill>
        <p:spPr bwMode="auto">
          <a:xfrm>
            <a:off x="6929438" y="142875"/>
            <a:ext cx="1741487" cy="1271588"/>
          </a:xfrm>
          <a:prstGeom prst="rect">
            <a:avLst/>
          </a:prstGeom>
          <a:noFill/>
          <a:ln w="9525">
            <a:noFill/>
            <a:miter lim="800000"/>
            <a:headEnd/>
            <a:tailEnd/>
          </a:ln>
        </p:spPr>
      </p:pic>
      <p:pic>
        <p:nvPicPr>
          <p:cNvPr id="43015" name="Picture 3"/>
          <p:cNvPicPr>
            <a:picLocks noChangeAspect="1" noChangeArrowheads="1"/>
          </p:cNvPicPr>
          <p:nvPr/>
        </p:nvPicPr>
        <p:blipFill>
          <a:blip r:embed="rId3" cstate="print"/>
          <a:srcRect/>
          <a:stretch>
            <a:fillRect/>
          </a:stretch>
        </p:blipFill>
        <p:spPr bwMode="auto">
          <a:xfrm>
            <a:off x="6786563" y="2071688"/>
            <a:ext cx="1954212" cy="1300162"/>
          </a:xfrm>
          <a:prstGeom prst="rect">
            <a:avLst/>
          </a:prstGeom>
          <a:noFill/>
          <a:ln w="9525">
            <a:noFill/>
            <a:miter lim="800000"/>
            <a:headEnd/>
            <a:tailEnd/>
          </a:ln>
        </p:spPr>
      </p:pic>
      <p:pic>
        <p:nvPicPr>
          <p:cNvPr id="43016" name="Picture 4"/>
          <p:cNvPicPr>
            <a:picLocks noChangeAspect="1" noChangeArrowheads="1"/>
          </p:cNvPicPr>
          <p:nvPr/>
        </p:nvPicPr>
        <p:blipFill>
          <a:blip r:embed="rId4" cstate="print"/>
          <a:srcRect/>
          <a:stretch>
            <a:fillRect/>
          </a:stretch>
        </p:blipFill>
        <p:spPr bwMode="auto">
          <a:xfrm>
            <a:off x="6786563" y="3492500"/>
            <a:ext cx="1928812" cy="1284288"/>
          </a:xfrm>
          <a:prstGeom prst="rect">
            <a:avLst/>
          </a:prstGeom>
          <a:noFill/>
          <a:ln w="9525">
            <a:noFill/>
            <a:miter lim="800000"/>
            <a:headEnd/>
            <a:tailEnd/>
          </a:ln>
        </p:spPr>
      </p:pic>
      <p:pic>
        <p:nvPicPr>
          <p:cNvPr id="43017" name="Picture 6"/>
          <p:cNvPicPr>
            <a:picLocks noChangeAspect="1" noChangeArrowheads="1"/>
          </p:cNvPicPr>
          <p:nvPr/>
        </p:nvPicPr>
        <p:blipFill>
          <a:blip r:embed="rId5" cstate="print"/>
          <a:srcRect/>
          <a:stretch>
            <a:fillRect/>
          </a:stretch>
        </p:blipFill>
        <p:spPr bwMode="auto">
          <a:xfrm>
            <a:off x="7786688" y="4929188"/>
            <a:ext cx="1119187" cy="1560512"/>
          </a:xfrm>
          <a:prstGeom prst="rect">
            <a:avLst/>
          </a:prstGeom>
          <a:noFill/>
          <a:ln w="9525">
            <a:noFill/>
            <a:miter lim="800000"/>
            <a:headEnd/>
            <a:tailEnd/>
          </a:ln>
        </p:spPr>
      </p:pic>
      <p:pic>
        <p:nvPicPr>
          <p:cNvPr id="43018" name="Picture 5"/>
          <p:cNvPicPr>
            <a:picLocks noChangeAspect="1" noChangeArrowheads="1"/>
          </p:cNvPicPr>
          <p:nvPr/>
        </p:nvPicPr>
        <p:blipFill>
          <a:blip r:embed="rId6" cstate="print"/>
          <a:srcRect/>
          <a:stretch>
            <a:fillRect/>
          </a:stretch>
        </p:blipFill>
        <p:spPr bwMode="auto">
          <a:xfrm>
            <a:off x="6786563" y="5286375"/>
            <a:ext cx="1273175" cy="1233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357188" y="2928938"/>
            <a:ext cx="8429625" cy="3292475"/>
          </a:xfrm>
          <a:prstGeom prst="rect">
            <a:avLst/>
          </a:prstGeom>
          <a:noFill/>
          <a:ln w="9525">
            <a:noFill/>
            <a:miter lim="800000"/>
            <a:headEnd/>
            <a:tailEnd/>
          </a:ln>
        </p:spPr>
        <p:txBody>
          <a:bodyPr anchor="ctr">
            <a:spAutoFit/>
          </a:bodyPr>
          <a:lstStyle/>
          <a:p>
            <a:pPr marL="342900" indent="-342900" algn="just" eaLnBrk="0" hangingPunct="0">
              <a:buFont typeface="Calibri" pitchFamily="34" charset="0"/>
              <a:buAutoNum type="arabicPeriod"/>
            </a:pPr>
            <a:r>
              <a:rPr lang="ru-RU" sz="1600">
                <a:solidFill>
                  <a:srgbClr val="000000"/>
                </a:solidFill>
                <a:latin typeface="Arial Black" pitchFamily="34" charset="0"/>
                <a:ea typeface="Calibri" pitchFamily="34" charset="0"/>
                <a:cs typeface="Times New Roman" pitchFamily="18" charset="0"/>
              </a:rPr>
              <a:t>Организационное единство </a:t>
            </a:r>
            <a:r>
              <a:rPr lang="ru-RU" sz="1600">
                <a:solidFill>
                  <a:srgbClr val="000000"/>
                </a:solidFill>
                <a:ea typeface="Calibri" pitchFamily="34" charset="0"/>
                <a:cs typeface="Times New Roman" pitchFamily="18" charset="0"/>
              </a:rPr>
              <a:t>(т.е. определенным образом организованный коллектив со своей организационной структурой и порядком управления, закрепленное в учредительных документах)</a:t>
            </a:r>
          </a:p>
          <a:p>
            <a:pPr marL="342900" indent="-342900" algn="just" eaLnBrk="0" hangingPunct="0">
              <a:buFont typeface="Calibri" pitchFamily="34" charset="0"/>
              <a:buAutoNum type="arabicPeriod"/>
            </a:pPr>
            <a:endParaRPr lang="ru-RU" sz="1600">
              <a:solidFill>
                <a:srgbClr val="000000"/>
              </a:solidFill>
              <a:ea typeface="Calibri" pitchFamily="34" charset="0"/>
              <a:cs typeface="Times New Roman" pitchFamily="18" charset="0"/>
            </a:endParaRPr>
          </a:p>
          <a:p>
            <a:pPr marL="342900" indent="-342900" algn="just" eaLnBrk="0" hangingPunct="0">
              <a:buFont typeface="Calibri" pitchFamily="34" charset="0"/>
              <a:buAutoNum type="arabicPeriod"/>
            </a:pPr>
            <a:r>
              <a:rPr lang="ru-RU" sz="1600">
                <a:solidFill>
                  <a:srgbClr val="000000"/>
                </a:solidFill>
                <a:latin typeface="Arial Black" pitchFamily="34" charset="0"/>
                <a:ea typeface="Calibri" pitchFamily="34" charset="0"/>
                <a:cs typeface="Times New Roman" pitchFamily="18" charset="0"/>
              </a:rPr>
              <a:t>Обособленность предприятия </a:t>
            </a:r>
            <a:r>
              <a:rPr lang="ru-RU" sz="1600">
                <a:solidFill>
                  <a:srgbClr val="000000"/>
                </a:solidFill>
                <a:ea typeface="Calibri" pitchFamily="34" charset="0"/>
                <a:cs typeface="Times New Roman" pitchFamily="18" charset="0"/>
              </a:rPr>
              <a:t>(т.е. предприятие имеет собственное имущество, средства производства, самостоятельно приобретает его, учитывает его, использует его, реализует его, списывает его, платит налог на имущество, также имущество обособленно от имущества собственника и от имущества другого предприятия.  Кроме имущества обособленность проявляется  и в обособлении обязательств (долгов) предприятия.</a:t>
            </a:r>
          </a:p>
          <a:p>
            <a:pPr marL="342900" indent="-342900" algn="just" eaLnBrk="0" hangingPunct="0">
              <a:buFont typeface="Calibri" pitchFamily="34" charset="0"/>
              <a:buAutoNum type="arabicPeriod"/>
            </a:pPr>
            <a:r>
              <a:rPr lang="ru-RU" sz="1600">
                <a:solidFill>
                  <a:srgbClr val="000000"/>
                </a:solidFill>
                <a:latin typeface="Arial Black" pitchFamily="34" charset="0"/>
                <a:ea typeface="Calibri" pitchFamily="34" charset="0"/>
                <a:cs typeface="Times New Roman" pitchFamily="18" charset="0"/>
              </a:rPr>
              <a:t>Имущественная ответственность.</a:t>
            </a:r>
          </a:p>
          <a:p>
            <a:pPr marL="342900" indent="-342900" algn="just" eaLnBrk="0" hangingPunct="0">
              <a:buFont typeface="Calibri" pitchFamily="34" charset="0"/>
              <a:buAutoNum type="arabicPeriod"/>
            </a:pPr>
            <a:endParaRPr lang="ru-RU" sz="1600">
              <a:solidFill>
                <a:srgbClr val="000000"/>
              </a:solidFill>
              <a:latin typeface="Arial Black" pitchFamily="34" charset="0"/>
              <a:ea typeface="Calibri" pitchFamily="34" charset="0"/>
              <a:cs typeface="Times New Roman" pitchFamily="18" charset="0"/>
            </a:endParaRPr>
          </a:p>
          <a:p>
            <a:pPr marL="342900" indent="-342900" algn="just" eaLnBrk="0" hangingPunct="0">
              <a:buFont typeface="Calibri" pitchFamily="34" charset="0"/>
              <a:buAutoNum type="arabicPeriod"/>
            </a:pPr>
            <a:r>
              <a:rPr lang="ru-RU" sz="1600">
                <a:solidFill>
                  <a:srgbClr val="000000"/>
                </a:solidFill>
                <a:latin typeface="Arial Black" pitchFamily="34" charset="0"/>
                <a:ea typeface="Calibri" pitchFamily="34" charset="0"/>
                <a:cs typeface="Times New Roman" pitchFamily="18" charset="0"/>
              </a:rPr>
              <a:t>Выступление в гражданском обороте от своего имени.</a:t>
            </a:r>
          </a:p>
        </p:txBody>
      </p:sp>
      <p:sp>
        <p:nvSpPr>
          <p:cNvPr id="3" name="Прямоугольник 2"/>
          <p:cNvSpPr/>
          <p:nvPr/>
        </p:nvSpPr>
        <p:spPr>
          <a:xfrm>
            <a:off x="285750" y="2143125"/>
            <a:ext cx="4857750" cy="461963"/>
          </a:xfrm>
          <a:prstGeom prst="rect">
            <a:avLst/>
          </a:prstGeom>
        </p:spPr>
        <p:txBody>
          <a:bodyPr>
            <a:spAutoFit/>
          </a:bodyPr>
          <a:lstStyle/>
          <a:p>
            <a:pPr indent="450850">
              <a:defRPr/>
            </a:pPr>
            <a:r>
              <a:rPr lang="ru-RU" sz="2400" u="sng" dirty="0">
                <a:solidFill>
                  <a:schemeClr val="accent6">
                    <a:lumMod val="50000"/>
                  </a:schemeClr>
                </a:solidFill>
                <a:latin typeface="Arial Black" pitchFamily="34" charset="0"/>
                <a:ea typeface="Calibri" pitchFamily="34" charset="0"/>
                <a:cs typeface="Times New Roman" pitchFamily="18" charset="0"/>
              </a:rPr>
              <a:t>Признаки предприятия</a:t>
            </a:r>
          </a:p>
        </p:txBody>
      </p:sp>
      <p:pic>
        <p:nvPicPr>
          <p:cNvPr id="44035" name="Picture 2"/>
          <p:cNvPicPr>
            <a:picLocks noChangeAspect="1" noChangeArrowheads="1"/>
          </p:cNvPicPr>
          <p:nvPr/>
        </p:nvPicPr>
        <p:blipFill>
          <a:blip r:embed="rId2" cstate="print"/>
          <a:srcRect/>
          <a:stretch>
            <a:fillRect/>
          </a:stretch>
        </p:blipFill>
        <p:spPr bwMode="auto">
          <a:xfrm>
            <a:off x="6429375" y="428625"/>
            <a:ext cx="2143125" cy="2143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357188" y="-339725"/>
            <a:ext cx="8358187" cy="1970088"/>
          </a:xfrm>
          <a:prstGeom prst="rect">
            <a:avLst/>
          </a:prstGeom>
          <a:noFill/>
          <a:ln w="9525">
            <a:noFill/>
            <a:miter lim="800000"/>
            <a:headEnd/>
            <a:tailEnd/>
          </a:ln>
        </p:spPr>
        <p:txBody>
          <a:bodyPr lIns="457056" tIns="304704" bIns="0" anchor="ctr">
            <a:spAutoFit/>
          </a:bodyPr>
          <a:lstStyle/>
          <a:p>
            <a:pPr algn="ctr"/>
            <a:r>
              <a:rPr lang="ru-RU" sz="3600" b="1">
                <a:solidFill>
                  <a:srgbClr val="0000CC"/>
                </a:solidFill>
                <a:latin typeface="Cambria" pitchFamily="18" charset="0"/>
                <a:cs typeface="Times New Roman" pitchFamily="18" charset="0"/>
              </a:rPr>
              <a:t>Модели экономических систем. Преимущества и недостатки отдельных форм производства</a:t>
            </a:r>
            <a:endParaRPr lang="ru-RU" sz="3600"/>
          </a:p>
        </p:txBody>
      </p:sp>
      <p:sp>
        <p:nvSpPr>
          <p:cNvPr id="2" name="Rectangle 1"/>
          <p:cNvSpPr>
            <a:spLocks noChangeArrowheads="1"/>
          </p:cNvSpPr>
          <p:nvPr/>
        </p:nvSpPr>
        <p:spPr bwMode="auto">
          <a:xfrm>
            <a:off x="285750" y="2174875"/>
            <a:ext cx="8572500" cy="3084513"/>
          </a:xfrm>
          <a:prstGeom prst="rect">
            <a:avLst/>
          </a:prstGeom>
          <a:noFill/>
          <a:ln w="9525">
            <a:noFill/>
            <a:miter lim="800000"/>
            <a:headEnd/>
            <a:tailEnd/>
          </a:ln>
          <a:effectLst/>
        </p:spPr>
        <p:txBody>
          <a:bodyPr anchor="ctr">
            <a:spAutoFit/>
          </a:bodyPr>
          <a:lstStyle/>
          <a:p>
            <a:pPr indent="450850" algn="just">
              <a:lnSpc>
                <a:spcPct val="120000"/>
              </a:lnSpc>
            </a:pPr>
            <a:r>
              <a:rPr lang="ru-RU" sz="3600">
                <a:solidFill>
                  <a:srgbClr val="000000"/>
                </a:solidFill>
                <a:latin typeface="Calibri" pitchFamily="34" charset="0"/>
                <a:ea typeface="Calibri" pitchFamily="34" charset="0"/>
                <a:cs typeface="Times New Roman" pitchFamily="18" charset="0"/>
              </a:rPr>
              <a:t>Во всем мире распространены следующие формы предпринимательства:</a:t>
            </a:r>
            <a:endParaRPr lang="ru-RU" sz="3600">
              <a:ea typeface="Calibri" pitchFamily="34" charset="0"/>
              <a:cs typeface="Times New Roman" pitchFamily="18" charset="0"/>
            </a:endParaRPr>
          </a:p>
          <a:p>
            <a:pPr indent="450850" algn="just" eaLnBrk="0" hangingPunct="0">
              <a:buFontTx/>
              <a:buChar char="•"/>
            </a:pPr>
            <a:r>
              <a:rPr lang="ru-RU" sz="3600">
                <a:solidFill>
                  <a:srgbClr val="000000"/>
                </a:solidFill>
                <a:latin typeface="Times New Roman" pitchFamily="18" charset="0"/>
                <a:ea typeface="Calibri" pitchFamily="34" charset="0"/>
                <a:cs typeface="Times New Roman" pitchFamily="18" charset="0"/>
              </a:rPr>
              <a:t>   Единоличное предприятие</a:t>
            </a:r>
            <a:endParaRPr lang="ru-RU" sz="3600"/>
          </a:p>
          <a:p>
            <a:pPr indent="450850" algn="just" eaLnBrk="0" hangingPunct="0">
              <a:buFontTx/>
              <a:buChar char="•"/>
            </a:pPr>
            <a:r>
              <a:rPr lang="ru-RU" sz="3600">
                <a:solidFill>
                  <a:srgbClr val="000000"/>
                </a:solidFill>
                <a:latin typeface="Times New Roman" pitchFamily="18" charset="0"/>
                <a:cs typeface="Calibri" pitchFamily="34" charset="0"/>
              </a:rPr>
              <a:t>   Партнерство</a:t>
            </a:r>
            <a:endParaRPr lang="ru-RU" sz="3600"/>
          </a:p>
          <a:p>
            <a:pPr indent="450850" algn="just" eaLnBrk="0" hangingPunct="0">
              <a:buFontTx/>
              <a:buChar char="•"/>
            </a:pPr>
            <a:r>
              <a:rPr lang="ru-RU" sz="3600">
                <a:solidFill>
                  <a:srgbClr val="000000"/>
                </a:solidFill>
                <a:latin typeface="Times New Roman" pitchFamily="18" charset="0"/>
                <a:cs typeface="Calibri" pitchFamily="34" charset="0"/>
              </a:rPr>
              <a:t>   Корпорация</a:t>
            </a:r>
            <a:endParaRPr lang="ru-RU" sz="360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214313" y="142875"/>
            <a:ext cx="8786812" cy="708025"/>
          </a:xfrm>
          <a:prstGeom prst="rect">
            <a:avLst/>
          </a:prstGeom>
          <a:noFill/>
          <a:ln w="9525">
            <a:noFill/>
            <a:miter lim="800000"/>
            <a:headEnd/>
            <a:tailEnd/>
          </a:ln>
        </p:spPr>
        <p:txBody>
          <a:bodyPr anchor="ctr">
            <a:spAutoFit/>
          </a:bodyPr>
          <a:lstStyle/>
          <a:p>
            <a:pPr indent="450850" algn="just"/>
            <a:r>
              <a:rPr lang="ru-RU" sz="2000" b="1" u="sng">
                <a:solidFill>
                  <a:srgbClr val="000000"/>
                </a:solidFill>
                <a:latin typeface="Calibri" pitchFamily="34" charset="0"/>
                <a:ea typeface="Calibri" pitchFamily="34" charset="0"/>
                <a:cs typeface="Times New Roman" pitchFamily="18" charset="0"/>
              </a:rPr>
              <a:t>Единоличное хозяйство </a:t>
            </a:r>
            <a:r>
              <a:rPr lang="ru-RU" sz="2000">
                <a:solidFill>
                  <a:srgbClr val="000000"/>
                </a:solidFill>
                <a:latin typeface="Calibri" pitchFamily="34" charset="0"/>
                <a:ea typeface="Calibri" pitchFamily="34" charset="0"/>
                <a:cs typeface="Times New Roman" pitchFamily="18" charset="0"/>
              </a:rPr>
              <a:t>(индивидуальный предприниматель, фермер, продавец и т.д.). В России это бизнес, который ведет один человек.</a:t>
            </a:r>
            <a:endParaRPr lang="ru-RU" sz="2000">
              <a:ea typeface="Calibri" pitchFamily="34" charset="0"/>
              <a:cs typeface="Times New Roman" pitchFamily="18" charset="0"/>
            </a:endParaRPr>
          </a:p>
        </p:txBody>
      </p:sp>
      <p:graphicFrame>
        <p:nvGraphicFramePr>
          <p:cNvPr id="3" name="Таблица 2"/>
          <p:cNvGraphicFramePr>
            <a:graphicFrameLocks noGrp="1"/>
          </p:cNvGraphicFramePr>
          <p:nvPr/>
        </p:nvGraphicFramePr>
        <p:xfrm>
          <a:off x="2786063" y="928688"/>
          <a:ext cx="6077585" cy="1682496"/>
        </p:xfrm>
        <a:graphic>
          <a:graphicData uri="http://schemas.openxmlformats.org/drawingml/2006/table">
            <a:tbl>
              <a:tblPr/>
              <a:tblGrid>
                <a:gridCol w="2786082"/>
                <a:gridCol w="3291503"/>
              </a:tblGrid>
              <a:tr h="0">
                <a:tc>
                  <a:txBody>
                    <a:bodyPr/>
                    <a:lstStyle/>
                    <a:p>
                      <a:pPr algn="ctr">
                        <a:lnSpc>
                          <a:spcPct val="115000"/>
                        </a:lnSpc>
                        <a:spcAft>
                          <a:spcPts val="0"/>
                        </a:spcAft>
                      </a:pPr>
                      <a:r>
                        <a:rPr lang="ru-RU" sz="1200" dirty="0">
                          <a:solidFill>
                            <a:srgbClr val="000000"/>
                          </a:solidFill>
                          <a:latin typeface="Times New Roman"/>
                          <a:ea typeface="Calibri"/>
                          <a:cs typeface="Times New Roman"/>
                        </a:rPr>
                        <a:t>Плюсы</a:t>
                      </a: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solidFill>
                            <a:srgbClr val="000000"/>
                          </a:solidFill>
                          <a:latin typeface="Times New Roman"/>
                          <a:ea typeface="Calibri"/>
                          <a:cs typeface="Times New Roman"/>
                        </a:rPr>
                        <a:t>Минусы</a:t>
                      </a: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1200" dirty="0">
                          <a:solidFill>
                            <a:srgbClr val="000000"/>
                          </a:solidFill>
                          <a:latin typeface="Times New Roman"/>
                          <a:ea typeface="Calibri"/>
                          <a:cs typeface="Times New Roman"/>
                        </a:rPr>
                        <a:t>а) наиболее простой и дешёвый способ организации бизнеса</a:t>
                      </a:r>
                      <a:endParaRPr lang="ru-RU" sz="1200" dirty="0">
                        <a:latin typeface="Calibri"/>
                        <a:ea typeface="Calibri"/>
                        <a:cs typeface="Times New Roman"/>
                      </a:endParaRPr>
                    </a:p>
                    <a:p>
                      <a:pPr>
                        <a:lnSpc>
                          <a:spcPct val="115000"/>
                        </a:lnSpc>
                        <a:spcAft>
                          <a:spcPts val="0"/>
                        </a:spcAft>
                      </a:pPr>
                      <a:r>
                        <a:rPr lang="ru-RU" sz="1200" dirty="0">
                          <a:solidFill>
                            <a:srgbClr val="000000"/>
                          </a:solidFill>
                          <a:latin typeface="Times New Roman"/>
                          <a:ea typeface="Calibri"/>
                          <a:cs typeface="Times New Roman"/>
                        </a:rPr>
                        <a:t>б) все что зарабатывает, исключая налог, все его</a:t>
                      </a:r>
                      <a:endParaRPr lang="ru-RU"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200" dirty="0">
                          <a:solidFill>
                            <a:srgbClr val="000000"/>
                          </a:solidFill>
                          <a:latin typeface="Times New Roman"/>
                          <a:ea typeface="Calibri"/>
                          <a:cs typeface="Times New Roman"/>
                        </a:rPr>
                        <a:t>а) ограниченность финансовых ресурсов для роста бизнеса </a:t>
                      </a:r>
                      <a:endParaRPr lang="ru-RU" sz="1200" dirty="0">
                        <a:latin typeface="Calibri"/>
                        <a:ea typeface="Calibri"/>
                        <a:cs typeface="Times New Roman"/>
                      </a:endParaRPr>
                    </a:p>
                    <a:p>
                      <a:pPr algn="just">
                        <a:lnSpc>
                          <a:spcPct val="115000"/>
                        </a:lnSpc>
                        <a:spcAft>
                          <a:spcPts val="0"/>
                        </a:spcAft>
                      </a:pPr>
                      <a:r>
                        <a:rPr lang="ru-RU" sz="1200" dirty="0">
                          <a:solidFill>
                            <a:srgbClr val="000000"/>
                          </a:solidFill>
                          <a:latin typeface="Times New Roman"/>
                          <a:ea typeface="Calibri"/>
                          <a:cs typeface="Times New Roman"/>
                        </a:rPr>
                        <a:t>б) нет специализации и разделение функций по управлению и бизнесу</a:t>
                      </a:r>
                      <a:endParaRPr lang="ru-RU" sz="1200" dirty="0">
                        <a:latin typeface="Calibri"/>
                        <a:ea typeface="Calibri"/>
                        <a:cs typeface="Times New Roman"/>
                      </a:endParaRPr>
                    </a:p>
                    <a:p>
                      <a:pPr algn="just">
                        <a:lnSpc>
                          <a:spcPct val="115000"/>
                        </a:lnSpc>
                        <a:spcAft>
                          <a:spcPts val="0"/>
                        </a:spcAft>
                      </a:pPr>
                      <a:r>
                        <a:rPr lang="ru-RU" sz="1200" dirty="0">
                          <a:solidFill>
                            <a:srgbClr val="000000"/>
                          </a:solidFill>
                          <a:latin typeface="Times New Roman"/>
                          <a:ea typeface="Calibri"/>
                          <a:cs typeface="Times New Roman"/>
                        </a:rPr>
                        <a:t>в) неограниченная ответственность (т.е. рискует не только имуществом, которое вложил в бизнес, но и своим имуществом тоже)</a:t>
                      </a:r>
                      <a:endParaRPr lang="ru-RU"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6093" name="Rectangle 2"/>
          <p:cNvSpPr>
            <a:spLocks noChangeArrowheads="1"/>
          </p:cNvSpPr>
          <p:nvPr/>
        </p:nvSpPr>
        <p:spPr bwMode="auto">
          <a:xfrm>
            <a:off x="285750" y="3000375"/>
            <a:ext cx="8572500" cy="1323975"/>
          </a:xfrm>
          <a:prstGeom prst="rect">
            <a:avLst/>
          </a:prstGeom>
          <a:noFill/>
          <a:ln w="9525">
            <a:noFill/>
            <a:miter lim="800000"/>
            <a:headEnd/>
            <a:tailEnd/>
          </a:ln>
        </p:spPr>
        <p:txBody>
          <a:bodyPr anchor="ctr">
            <a:spAutoFit/>
          </a:bodyPr>
          <a:lstStyle/>
          <a:p>
            <a:pPr indent="450850" algn="just"/>
            <a:r>
              <a:rPr lang="ru-RU" sz="2000" b="1">
                <a:solidFill>
                  <a:srgbClr val="000000"/>
                </a:solidFill>
                <a:latin typeface="Calibri" pitchFamily="34" charset="0"/>
                <a:ea typeface="Calibri" pitchFamily="34" charset="0"/>
                <a:cs typeface="Times New Roman" pitchFamily="18" charset="0"/>
              </a:rPr>
              <a:t>Партнерство:</a:t>
            </a:r>
            <a:r>
              <a:rPr lang="ru-RU" sz="2000">
                <a:solidFill>
                  <a:srgbClr val="000000"/>
                </a:solidFill>
                <a:latin typeface="Calibri" pitchFamily="34" charset="0"/>
                <a:ea typeface="Calibri" pitchFamily="34" charset="0"/>
                <a:cs typeface="Times New Roman" pitchFamily="18" charset="0"/>
              </a:rPr>
              <a:t> два или более лиц договариваются о владении предприятием и управлении, они объединяют свои финансовые ресурсы и умение вести дела, распределяют риски, а так же прибыль и убытки.</a:t>
            </a:r>
          </a:p>
          <a:p>
            <a:pPr indent="450850" algn="just"/>
            <a:r>
              <a:rPr lang="ru-RU" sz="2000">
                <a:solidFill>
                  <a:srgbClr val="000000"/>
                </a:solidFill>
                <a:latin typeface="Calibri" pitchFamily="34" charset="0"/>
                <a:ea typeface="Calibri" pitchFamily="34" charset="0"/>
                <a:cs typeface="Times New Roman" pitchFamily="18" charset="0"/>
              </a:rPr>
              <a:t>ООО - в России</a:t>
            </a:r>
          </a:p>
        </p:txBody>
      </p:sp>
      <p:graphicFrame>
        <p:nvGraphicFramePr>
          <p:cNvPr id="5" name="Таблица 4"/>
          <p:cNvGraphicFramePr>
            <a:graphicFrameLocks noGrp="1"/>
          </p:cNvGraphicFramePr>
          <p:nvPr/>
        </p:nvGraphicFramePr>
        <p:xfrm>
          <a:off x="285750" y="4357688"/>
          <a:ext cx="6077585" cy="2313432"/>
        </p:xfrm>
        <a:graphic>
          <a:graphicData uri="http://schemas.openxmlformats.org/drawingml/2006/table">
            <a:tbl>
              <a:tblPr/>
              <a:tblGrid>
                <a:gridCol w="2500330"/>
                <a:gridCol w="3577255"/>
              </a:tblGrid>
              <a:tr h="210312">
                <a:tc>
                  <a:txBody>
                    <a:bodyPr/>
                    <a:lstStyle/>
                    <a:p>
                      <a:pPr algn="ctr">
                        <a:lnSpc>
                          <a:spcPct val="115000"/>
                        </a:lnSpc>
                        <a:spcAft>
                          <a:spcPts val="0"/>
                        </a:spcAft>
                      </a:pPr>
                      <a:r>
                        <a:rPr lang="ru-RU" sz="1200" dirty="0">
                          <a:solidFill>
                            <a:srgbClr val="000000"/>
                          </a:solidFill>
                          <a:latin typeface="Times New Roman"/>
                          <a:ea typeface="Calibri"/>
                          <a:cs typeface="Times New Roman"/>
                        </a:rPr>
                        <a:t>Плюсы</a:t>
                      </a:r>
                      <a:endParaRPr lang="ru-RU" sz="11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solidFill>
                            <a:srgbClr val="000000"/>
                          </a:solidFill>
                          <a:latin typeface="Times New Roman"/>
                          <a:ea typeface="Calibri"/>
                          <a:cs typeface="Times New Roman"/>
                        </a:rPr>
                        <a:t>Минусы</a:t>
                      </a:r>
                      <a:endParaRPr lang="ru-RU" sz="11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algn="just" defTabSz="914400" rtl="0" eaLnBrk="1" latinLnBrk="0" hangingPunct="1">
                        <a:lnSpc>
                          <a:spcPct val="115000"/>
                        </a:lnSpc>
                        <a:spcAft>
                          <a:spcPts val="0"/>
                        </a:spcAft>
                      </a:pPr>
                      <a:r>
                        <a:rPr lang="ru-RU" sz="1200" kern="1200" dirty="0">
                          <a:solidFill>
                            <a:srgbClr val="000000"/>
                          </a:solidFill>
                          <a:latin typeface="Times New Roman"/>
                          <a:ea typeface="Calibri"/>
                          <a:cs typeface="Times New Roman"/>
                        </a:rPr>
                        <a:t>а) так же легко организовать</a:t>
                      </a:r>
                    </a:p>
                    <a:p>
                      <a:pPr marL="0" algn="just" defTabSz="914400" rtl="0" eaLnBrk="1" latinLnBrk="0" hangingPunct="1">
                        <a:lnSpc>
                          <a:spcPct val="115000"/>
                        </a:lnSpc>
                        <a:spcAft>
                          <a:spcPts val="0"/>
                        </a:spcAft>
                      </a:pPr>
                      <a:r>
                        <a:rPr lang="ru-RU" sz="1200" kern="1200" dirty="0">
                          <a:solidFill>
                            <a:srgbClr val="000000"/>
                          </a:solidFill>
                          <a:latin typeface="Times New Roman"/>
                          <a:ea typeface="Calibri"/>
                          <a:cs typeface="Times New Roman"/>
                        </a:rPr>
                        <a:t>б) более высокая степень специализации</a:t>
                      </a:r>
                    </a:p>
                    <a:p>
                      <a:pPr marL="0" algn="just" defTabSz="914400" rtl="0" eaLnBrk="1" latinLnBrk="0" hangingPunct="1">
                        <a:lnSpc>
                          <a:spcPct val="115000"/>
                        </a:lnSpc>
                        <a:spcAft>
                          <a:spcPts val="0"/>
                        </a:spcAft>
                      </a:pPr>
                      <a:r>
                        <a:rPr lang="ru-RU" sz="1200" kern="1200" dirty="0">
                          <a:solidFill>
                            <a:srgbClr val="000000"/>
                          </a:solidFill>
                          <a:latin typeface="Times New Roman"/>
                          <a:ea typeface="Calibri"/>
                          <a:cs typeface="Times New Roman"/>
                        </a:rPr>
                        <a:t>в) больше финансовых ресурсов</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200" dirty="0">
                          <a:solidFill>
                            <a:srgbClr val="000000"/>
                          </a:solidFill>
                          <a:latin typeface="Times New Roman"/>
                          <a:ea typeface="Calibri"/>
                          <a:cs typeface="Times New Roman"/>
                        </a:rPr>
                        <a:t>а) несовместимость в некоторых случаях интересов партнеров, что делает управление организацией  затруднительным.</a:t>
                      </a:r>
                      <a:endParaRPr lang="ru-RU" sz="1200" dirty="0">
                        <a:latin typeface="Calibri"/>
                        <a:ea typeface="Calibri"/>
                        <a:cs typeface="Times New Roman"/>
                      </a:endParaRPr>
                    </a:p>
                    <a:p>
                      <a:pPr algn="just">
                        <a:lnSpc>
                          <a:spcPct val="115000"/>
                        </a:lnSpc>
                        <a:spcAft>
                          <a:spcPts val="0"/>
                        </a:spcAft>
                      </a:pPr>
                      <a:r>
                        <a:rPr lang="ru-RU" sz="1200" dirty="0">
                          <a:solidFill>
                            <a:srgbClr val="000000"/>
                          </a:solidFill>
                          <a:latin typeface="Times New Roman"/>
                          <a:ea typeface="Calibri"/>
                          <a:cs typeface="Times New Roman"/>
                        </a:rPr>
                        <a:t>б) финансовых ресурсов 3-4 партнеров недостаточно, для быстрого роста бизнеса</a:t>
                      </a:r>
                      <a:endParaRPr lang="ru-RU" sz="1200" dirty="0">
                        <a:latin typeface="Calibri"/>
                        <a:ea typeface="Calibri"/>
                        <a:cs typeface="Times New Roman"/>
                      </a:endParaRPr>
                    </a:p>
                    <a:p>
                      <a:pPr algn="just">
                        <a:lnSpc>
                          <a:spcPct val="115000"/>
                        </a:lnSpc>
                        <a:spcAft>
                          <a:spcPts val="0"/>
                        </a:spcAft>
                      </a:pPr>
                      <a:r>
                        <a:rPr lang="ru-RU" sz="1200" dirty="0">
                          <a:solidFill>
                            <a:srgbClr val="000000"/>
                          </a:solidFill>
                          <a:latin typeface="Times New Roman"/>
                          <a:ea typeface="Calibri"/>
                          <a:cs typeface="Times New Roman"/>
                        </a:rPr>
                        <a:t>в) выход одного участника, как правило, ведет за собой распад фирмы</a:t>
                      </a:r>
                      <a:endParaRPr lang="ru-RU" sz="1200" dirty="0">
                        <a:latin typeface="Calibri"/>
                        <a:ea typeface="Calibri"/>
                        <a:cs typeface="Times New Roman"/>
                      </a:endParaRPr>
                    </a:p>
                    <a:p>
                      <a:pPr algn="just">
                        <a:lnSpc>
                          <a:spcPct val="115000"/>
                        </a:lnSpc>
                        <a:spcAft>
                          <a:spcPts val="0"/>
                        </a:spcAft>
                      </a:pPr>
                      <a:r>
                        <a:rPr lang="ru-RU" sz="1200" dirty="0">
                          <a:solidFill>
                            <a:srgbClr val="000000"/>
                          </a:solidFill>
                          <a:latin typeface="Times New Roman"/>
                          <a:ea typeface="Calibri"/>
                          <a:cs typeface="Times New Roman"/>
                        </a:rPr>
                        <a:t>г) каждый партнер несет ответственность не только за результат собственного управления, но и за последствия действий любого партнера. </a:t>
                      </a:r>
                      <a:endParaRPr lang="ru-RU"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6105" name="Picture 3"/>
          <p:cNvPicPr>
            <a:picLocks noChangeAspect="1" noChangeArrowheads="1"/>
          </p:cNvPicPr>
          <p:nvPr/>
        </p:nvPicPr>
        <p:blipFill>
          <a:blip r:embed="rId2" cstate="print"/>
          <a:srcRect/>
          <a:stretch>
            <a:fillRect/>
          </a:stretch>
        </p:blipFill>
        <p:spPr bwMode="auto">
          <a:xfrm>
            <a:off x="6572250" y="4429125"/>
            <a:ext cx="2143125" cy="2143125"/>
          </a:xfrm>
          <a:prstGeom prst="rect">
            <a:avLst/>
          </a:prstGeom>
          <a:noFill/>
          <a:ln w="9525">
            <a:noFill/>
            <a:miter lim="800000"/>
            <a:headEnd/>
            <a:tailEnd/>
          </a:ln>
        </p:spPr>
      </p:pic>
      <p:pic>
        <p:nvPicPr>
          <p:cNvPr id="46106" name="Picture 4"/>
          <p:cNvPicPr>
            <a:picLocks noChangeAspect="1" noChangeArrowheads="1"/>
          </p:cNvPicPr>
          <p:nvPr/>
        </p:nvPicPr>
        <p:blipFill>
          <a:blip r:embed="rId3" cstate="print"/>
          <a:srcRect/>
          <a:stretch>
            <a:fillRect/>
          </a:stretch>
        </p:blipFill>
        <p:spPr bwMode="auto">
          <a:xfrm>
            <a:off x="285750" y="1000125"/>
            <a:ext cx="2290763" cy="1538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571500" y="1285875"/>
            <a:ext cx="4643438" cy="1631950"/>
          </a:xfrm>
          <a:prstGeom prst="rect">
            <a:avLst/>
          </a:prstGeom>
          <a:noFill/>
          <a:ln w="9525">
            <a:noFill/>
            <a:miter lim="800000"/>
            <a:headEnd/>
            <a:tailEnd/>
          </a:ln>
        </p:spPr>
        <p:txBody>
          <a:bodyPr anchor="ctr">
            <a:spAutoFit/>
          </a:bodyPr>
          <a:lstStyle/>
          <a:p>
            <a:pPr indent="450850" algn="just"/>
            <a:r>
              <a:rPr lang="ru-RU" sz="2000" b="1">
                <a:solidFill>
                  <a:srgbClr val="000000"/>
                </a:solidFill>
                <a:latin typeface="Calibri" pitchFamily="34" charset="0"/>
                <a:ea typeface="Calibri" pitchFamily="34" charset="0"/>
                <a:cs typeface="Times New Roman" pitchFamily="18" charset="0"/>
              </a:rPr>
              <a:t>Корпорация</a:t>
            </a:r>
            <a:r>
              <a:rPr lang="ru-RU" sz="2000">
                <a:solidFill>
                  <a:srgbClr val="000000"/>
                </a:solidFill>
                <a:latin typeface="Calibri" pitchFamily="34" charset="0"/>
                <a:ea typeface="Calibri" pitchFamily="34" charset="0"/>
                <a:cs typeface="Times New Roman" pitchFamily="18" charset="0"/>
              </a:rPr>
              <a:t> (акционерное общество) - акционеры владеют капиталом акций. Привлекаются сбережения многочисленных лиц через продажу акций</a:t>
            </a:r>
          </a:p>
        </p:txBody>
      </p:sp>
      <p:graphicFrame>
        <p:nvGraphicFramePr>
          <p:cNvPr id="3" name="Таблица 2"/>
          <p:cNvGraphicFramePr>
            <a:graphicFrameLocks noGrp="1"/>
          </p:cNvGraphicFramePr>
          <p:nvPr/>
        </p:nvGraphicFramePr>
        <p:xfrm>
          <a:off x="928688" y="3857625"/>
          <a:ext cx="7358114" cy="2488692"/>
        </p:xfrm>
        <a:graphic>
          <a:graphicData uri="http://schemas.openxmlformats.org/drawingml/2006/table">
            <a:tbl>
              <a:tblPr/>
              <a:tblGrid>
                <a:gridCol w="3678672"/>
                <a:gridCol w="3679442"/>
              </a:tblGrid>
              <a:tr h="233744">
                <a:tc>
                  <a:txBody>
                    <a:bodyPr/>
                    <a:lstStyle/>
                    <a:p>
                      <a:pPr algn="ctr">
                        <a:lnSpc>
                          <a:spcPct val="115000"/>
                        </a:lnSpc>
                        <a:spcAft>
                          <a:spcPts val="0"/>
                        </a:spcAft>
                      </a:pPr>
                      <a:r>
                        <a:rPr lang="ru-RU" sz="1600" dirty="0">
                          <a:solidFill>
                            <a:srgbClr val="000000"/>
                          </a:solidFill>
                          <a:latin typeface="Times New Roman"/>
                          <a:ea typeface="Calibri"/>
                          <a:cs typeface="Times New Roman"/>
                        </a:rPr>
                        <a:t>Плюсы</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solidFill>
                            <a:srgbClr val="000000"/>
                          </a:solidFill>
                          <a:latin typeface="Times New Roman"/>
                          <a:ea typeface="Calibri"/>
                          <a:cs typeface="Times New Roman"/>
                        </a:rPr>
                        <a:t>Минусы</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14126">
                <a:tc>
                  <a:txBody>
                    <a:bodyPr/>
                    <a:lstStyle/>
                    <a:p>
                      <a:pPr algn="just">
                        <a:lnSpc>
                          <a:spcPct val="115000"/>
                        </a:lnSpc>
                        <a:spcAft>
                          <a:spcPts val="0"/>
                        </a:spcAft>
                      </a:pPr>
                      <a:r>
                        <a:rPr lang="ru-RU" sz="1400" dirty="0">
                          <a:solidFill>
                            <a:srgbClr val="000000"/>
                          </a:solidFill>
                          <a:latin typeface="Times New Roman"/>
                          <a:ea typeface="Calibri"/>
                          <a:cs typeface="Times New Roman"/>
                        </a:rPr>
                        <a:t>а) более легкий доступ к банковским кредитам</a:t>
                      </a:r>
                      <a:endParaRPr lang="ru-RU" sz="1400" dirty="0">
                        <a:latin typeface="Calibri"/>
                        <a:ea typeface="Calibri"/>
                        <a:cs typeface="Times New Roman"/>
                      </a:endParaRPr>
                    </a:p>
                    <a:p>
                      <a:pPr algn="just">
                        <a:lnSpc>
                          <a:spcPct val="115000"/>
                        </a:lnSpc>
                        <a:spcAft>
                          <a:spcPts val="0"/>
                        </a:spcAft>
                      </a:pPr>
                      <a:r>
                        <a:rPr lang="ru-RU" sz="1400" dirty="0">
                          <a:solidFill>
                            <a:srgbClr val="000000"/>
                          </a:solidFill>
                          <a:latin typeface="Times New Roman"/>
                          <a:ea typeface="Calibri"/>
                          <a:cs typeface="Times New Roman"/>
                        </a:rPr>
                        <a:t>б) владельцы рискуют только той суммой, которую вложили </a:t>
                      </a:r>
                      <a:endParaRPr lang="ru-RU" sz="1400" dirty="0">
                        <a:latin typeface="Calibri"/>
                        <a:ea typeface="Calibri"/>
                        <a:cs typeface="Times New Roman"/>
                      </a:endParaRPr>
                    </a:p>
                    <a:p>
                      <a:pPr algn="just">
                        <a:lnSpc>
                          <a:spcPct val="115000"/>
                        </a:lnSpc>
                        <a:spcAft>
                          <a:spcPts val="0"/>
                        </a:spcAft>
                      </a:pPr>
                      <a:r>
                        <a:rPr lang="ru-RU" sz="1400" dirty="0">
                          <a:solidFill>
                            <a:srgbClr val="000000"/>
                          </a:solidFill>
                          <a:latin typeface="Times New Roman"/>
                          <a:ea typeface="Calibri"/>
                          <a:cs typeface="Times New Roman"/>
                        </a:rPr>
                        <a:t>в) ограниченная ответственность</a:t>
                      </a:r>
                      <a:endParaRPr lang="ru-RU" sz="1400" dirty="0">
                        <a:latin typeface="Calibri"/>
                        <a:ea typeface="Calibri"/>
                        <a:cs typeface="Times New Roman"/>
                      </a:endParaRPr>
                    </a:p>
                    <a:p>
                      <a:pPr algn="just">
                        <a:lnSpc>
                          <a:spcPct val="115000"/>
                        </a:lnSpc>
                        <a:spcAft>
                          <a:spcPts val="0"/>
                        </a:spcAft>
                      </a:pPr>
                      <a:r>
                        <a:rPr lang="ru-RU" sz="1400" dirty="0">
                          <a:solidFill>
                            <a:srgbClr val="000000"/>
                          </a:solidFill>
                          <a:latin typeface="Times New Roman"/>
                          <a:ea typeface="Calibri"/>
                          <a:cs typeface="Times New Roman"/>
                        </a:rPr>
                        <a:t>г) личные активы не ставятся под угрозу, даже если компания разориться </a:t>
                      </a:r>
                      <a:endParaRPr lang="ru-RU" sz="1400" dirty="0">
                        <a:latin typeface="Calibri"/>
                        <a:ea typeface="Calibri"/>
                        <a:cs typeface="Times New Roman"/>
                      </a:endParaRPr>
                    </a:p>
                    <a:p>
                      <a:pPr algn="just">
                        <a:lnSpc>
                          <a:spcPct val="115000"/>
                        </a:lnSpc>
                        <a:spcAft>
                          <a:spcPts val="0"/>
                        </a:spcAft>
                      </a:pPr>
                      <a:r>
                        <a:rPr lang="ru-RU" sz="1400" dirty="0" err="1">
                          <a:solidFill>
                            <a:srgbClr val="000000"/>
                          </a:solidFill>
                          <a:latin typeface="Times New Roman"/>
                          <a:ea typeface="Calibri"/>
                          <a:cs typeface="Times New Roman"/>
                        </a:rPr>
                        <a:t>д</a:t>
                      </a:r>
                      <a:r>
                        <a:rPr lang="ru-RU" sz="1400" dirty="0">
                          <a:solidFill>
                            <a:srgbClr val="000000"/>
                          </a:solidFill>
                          <a:latin typeface="Times New Roman"/>
                          <a:ea typeface="Calibri"/>
                          <a:cs typeface="Times New Roman"/>
                        </a:rPr>
                        <a:t>) возможность использования наемных специалистов в каждой сфере деятельности</a:t>
                      </a:r>
                      <a:endParaRPr lang="ru-RU" sz="1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400" dirty="0">
                          <a:solidFill>
                            <a:srgbClr val="000000"/>
                          </a:solidFill>
                          <a:latin typeface="Times New Roman"/>
                          <a:ea typeface="Calibri"/>
                          <a:cs typeface="Times New Roman"/>
                        </a:rPr>
                        <a:t>а) заложена возможность должностных злоупотреблений, а именно продажа ценных бумаг, не имеющих ценность</a:t>
                      </a:r>
                      <a:endParaRPr lang="ru-RU" sz="1400" dirty="0">
                        <a:latin typeface="Calibri"/>
                        <a:ea typeface="Calibri"/>
                        <a:cs typeface="Times New Roman"/>
                      </a:endParaRPr>
                    </a:p>
                    <a:p>
                      <a:pPr algn="just">
                        <a:lnSpc>
                          <a:spcPct val="115000"/>
                        </a:lnSpc>
                        <a:spcAft>
                          <a:spcPts val="0"/>
                        </a:spcAft>
                      </a:pPr>
                      <a:r>
                        <a:rPr lang="ru-RU" sz="1400" dirty="0">
                          <a:solidFill>
                            <a:srgbClr val="000000"/>
                          </a:solidFill>
                          <a:latin typeface="Times New Roman"/>
                          <a:ea typeface="Calibri"/>
                          <a:cs typeface="Times New Roman"/>
                        </a:rPr>
                        <a:t>б) двойное налогообложение (прибыль и дивиденды)</a:t>
                      </a:r>
                      <a:endParaRPr lang="ru-RU" sz="1400" dirty="0">
                        <a:latin typeface="Calibri"/>
                        <a:ea typeface="Calibri"/>
                        <a:cs typeface="Times New Roman"/>
                      </a:endParaRPr>
                    </a:p>
                    <a:p>
                      <a:pPr algn="just">
                        <a:lnSpc>
                          <a:spcPct val="115000"/>
                        </a:lnSpc>
                        <a:spcAft>
                          <a:spcPts val="0"/>
                        </a:spcAft>
                      </a:pPr>
                      <a:r>
                        <a:rPr lang="ru-RU" sz="1400" dirty="0">
                          <a:solidFill>
                            <a:srgbClr val="000000"/>
                          </a:solidFill>
                          <a:latin typeface="Times New Roman"/>
                          <a:ea typeface="Calibri"/>
                          <a:cs typeface="Times New Roman"/>
                        </a:rPr>
                        <a:t>в) держатели акций не всегда участвуют в дележе корпорации</a:t>
                      </a:r>
                      <a:endParaRPr lang="ru-RU" sz="14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7117" name="Picture 2"/>
          <p:cNvPicPr>
            <a:picLocks noChangeAspect="1" noChangeArrowheads="1"/>
          </p:cNvPicPr>
          <p:nvPr/>
        </p:nvPicPr>
        <p:blipFill>
          <a:blip r:embed="rId2" cstate="print"/>
          <a:srcRect/>
          <a:stretch>
            <a:fillRect/>
          </a:stretch>
        </p:blipFill>
        <p:spPr bwMode="auto">
          <a:xfrm>
            <a:off x="5786438" y="214313"/>
            <a:ext cx="3028950" cy="1504950"/>
          </a:xfrm>
          <a:prstGeom prst="rect">
            <a:avLst/>
          </a:prstGeom>
          <a:noFill/>
          <a:ln w="9525">
            <a:noFill/>
            <a:miter lim="800000"/>
            <a:headEnd/>
            <a:tailEnd/>
          </a:ln>
        </p:spPr>
      </p:pic>
      <p:pic>
        <p:nvPicPr>
          <p:cNvPr id="47118" name="Picture 3"/>
          <p:cNvPicPr>
            <a:picLocks noChangeAspect="1" noChangeArrowheads="1"/>
          </p:cNvPicPr>
          <p:nvPr/>
        </p:nvPicPr>
        <p:blipFill>
          <a:blip r:embed="rId3" cstate="print"/>
          <a:srcRect/>
          <a:stretch>
            <a:fillRect/>
          </a:stretch>
        </p:blipFill>
        <p:spPr bwMode="auto">
          <a:xfrm>
            <a:off x="6072188" y="1785938"/>
            <a:ext cx="2581275" cy="177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428625" y="1285875"/>
            <a:ext cx="8501063" cy="5016500"/>
          </a:xfrm>
          <a:prstGeom prst="rect">
            <a:avLst/>
          </a:prstGeom>
          <a:noFill/>
          <a:ln w="9525">
            <a:noFill/>
            <a:miter lim="800000"/>
            <a:headEnd/>
            <a:tailEnd/>
          </a:ln>
          <a:effectLst/>
        </p:spPr>
        <p:txBody>
          <a:bodyPr anchor="ctr">
            <a:spAutoFit/>
          </a:bodyPr>
          <a:lstStyle/>
          <a:p>
            <a:pPr indent="450850">
              <a:defRPr/>
            </a:pPr>
            <a:r>
              <a:rPr lang="ru-RU" sz="2400" b="1" dirty="0">
                <a:solidFill>
                  <a:srgbClr val="000000"/>
                </a:solidFill>
                <a:latin typeface="Calibri" pitchFamily="34" charset="0"/>
                <a:ea typeface="Calibri" pitchFamily="34" charset="0"/>
                <a:cs typeface="Times New Roman" pitchFamily="18" charset="0"/>
              </a:rPr>
              <a:t>Физические лица (граждане) </a:t>
            </a:r>
            <a:r>
              <a:rPr lang="ru-RU" sz="2400" dirty="0">
                <a:solidFill>
                  <a:srgbClr val="000000"/>
                </a:solidFill>
                <a:latin typeface="Calibri" pitchFamily="34" charset="0"/>
                <a:ea typeface="Calibri" pitchFamily="34" charset="0"/>
                <a:cs typeface="Times New Roman" pitchFamily="18" charset="0"/>
              </a:rPr>
              <a:t>осуществляют предпринимательскую деятельность без образования юридического лица с момента государственной регистрации в качестве </a:t>
            </a:r>
            <a:r>
              <a:rPr lang="ru-RU" sz="2400" b="1" dirty="0">
                <a:solidFill>
                  <a:srgbClr val="000000"/>
                </a:solidFill>
                <a:latin typeface="Calibri" pitchFamily="34" charset="0"/>
                <a:ea typeface="Calibri" pitchFamily="34" charset="0"/>
                <a:cs typeface="Times New Roman" pitchFamily="18" charset="0"/>
              </a:rPr>
              <a:t>ИП (индивидуального предпринимателя), </a:t>
            </a:r>
            <a:r>
              <a:rPr lang="ru-RU" sz="2400" dirty="0">
                <a:solidFill>
                  <a:srgbClr val="000000"/>
                </a:solidFill>
                <a:latin typeface="Calibri" pitchFamily="34" charset="0"/>
                <a:ea typeface="Calibri" pitchFamily="34" charset="0"/>
                <a:cs typeface="Times New Roman" pitchFamily="18" charset="0"/>
              </a:rPr>
              <a:t>который несет ответственность всем своим имуществом.</a:t>
            </a:r>
          </a:p>
          <a:p>
            <a:pPr indent="450850">
              <a:defRPr/>
            </a:pPr>
            <a:endParaRPr lang="ru-RU" sz="2400" dirty="0">
              <a:latin typeface="Arial" pitchFamily="34" charset="0"/>
              <a:cs typeface="+mn-cs"/>
            </a:endParaRPr>
          </a:p>
          <a:p>
            <a:pPr indent="450850" eaLnBrk="0" hangingPunct="0">
              <a:defRPr/>
            </a:pPr>
            <a:r>
              <a:rPr lang="ru-RU" sz="2400" b="1" dirty="0">
                <a:solidFill>
                  <a:srgbClr val="000000"/>
                </a:solidFill>
                <a:latin typeface="Calibri" pitchFamily="34" charset="0"/>
                <a:ea typeface="Calibri" pitchFamily="34" charset="0"/>
                <a:cs typeface="Times New Roman" pitchFamily="18" charset="0"/>
              </a:rPr>
              <a:t>Юридические лица </a:t>
            </a:r>
            <a:r>
              <a:rPr lang="ru-RU" sz="2400" dirty="0">
                <a:solidFill>
                  <a:srgbClr val="000000"/>
                </a:solidFill>
                <a:latin typeface="Calibri" pitchFamily="34" charset="0"/>
                <a:ea typeface="Calibri" pitchFamily="34" charset="0"/>
                <a:cs typeface="Times New Roman" pitchFamily="18" charset="0"/>
              </a:rPr>
              <a:t>– организация, которая имеет в собственности, хозяйственном ведении или оперативном управлении обособленное имущество и отвечает по всем своим обязательствам этим имуществом.</a:t>
            </a:r>
          </a:p>
          <a:p>
            <a:pPr indent="450850" eaLnBrk="0" hangingPunct="0">
              <a:defRPr/>
            </a:pPr>
            <a:endParaRPr lang="ru-RU" sz="2400" dirty="0">
              <a:solidFill>
                <a:srgbClr val="000000"/>
              </a:solidFill>
              <a:latin typeface="Calibri" pitchFamily="34" charset="0"/>
              <a:ea typeface="Calibri" pitchFamily="34" charset="0"/>
              <a:cs typeface="Times New Roman" pitchFamily="18" charset="0"/>
            </a:endParaRPr>
          </a:p>
          <a:p>
            <a:pPr indent="450850" eaLnBrk="0" hangingPunct="0">
              <a:defRPr/>
            </a:pPr>
            <a:endParaRPr lang="ru-RU" sz="2400" dirty="0">
              <a:solidFill>
                <a:srgbClr val="000000"/>
              </a:solidFill>
              <a:latin typeface="Times New Roman" pitchFamily="18" charset="0"/>
              <a:ea typeface="Calibri" pitchFamily="34" charset="0"/>
              <a:cs typeface="Times New Roman" pitchFamily="18" charset="0"/>
            </a:endParaRPr>
          </a:p>
          <a:p>
            <a:pPr eaLnBrk="0" hangingPunct="0">
              <a:defRPr/>
            </a:pPr>
            <a:r>
              <a:rPr lang="ru-RU" sz="1600" dirty="0">
                <a:solidFill>
                  <a:srgbClr val="000000"/>
                </a:solidFill>
                <a:latin typeface="Times New Roman" pitchFamily="18" charset="0"/>
                <a:ea typeface="Calibri" pitchFamily="34" charset="0"/>
                <a:cs typeface="Times New Roman" pitchFamily="18" charset="0"/>
              </a:rPr>
              <a:t>          Юридические лица могут быть коммерческими и некоммерческими организациями.  </a:t>
            </a:r>
          </a:p>
          <a:p>
            <a:pPr eaLnBrk="0" hangingPunct="0">
              <a:defRPr/>
            </a:pPr>
            <a:r>
              <a:rPr lang="ru-RU" sz="1600" dirty="0">
                <a:solidFill>
                  <a:srgbClr val="000000"/>
                </a:solidFill>
                <a:latin typeface="Times New Roman" pitchFamily="18" charset="0"/>
                <a:ea typeface="Calibri" pitchFamily="34" charset="0"/>
                <a:cs typeface="Times New Roman" pitchFamily="18" charset="0"/>
              </a:rPr>
              <a:t>          Коммерческие организации имеют цель извлечения прибыли. </a:t>
            </a:r>
            <a:endParaRPr lang="ru-RU" sz="1600" dirty="0">
              <a:latin typeface="Arial" pitchFamily="34" charset="0"/>
              <a:cs typeface="+mn-cs"/>
            </a:endParaRPr>
          </a:p>
        </p:txBody>
      </p:sp>
      <p:sp>
        <p:nvSpPr>
          <p:cNvPr id="48130" name="Rectangle 1"/>
          <p:cNvSpPr>
            <a:spLocks noChangeArrowheads="1"/>
          </p:cNvSpPr>
          <p:nvPr/>
        </p:nvSpPr>
        <p:spPr bwMode="auto">
          <a:xfrm>
            <a:off x="428625" y="-214313"/>
            <a:ext cx="8358188" cy="11699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Организационно-правовые формы в Российской Федерации</a:t>
            </a:r>
            <a:endParaRPr lang="ru-RU" sz="2800"/>
          </a:p>
        </p:txBody>
      </p:sp>
      <p:pic>
        <p:nvPicPr>
          <p:cNvPr id="48131" name="Picture 2"/>
          <p:cNvPicPr>
            <a:picLocks noChangeAspect="1" noChangeArrowheads="1"/>
          </p:cNvPicPr>
          <p:nvPr/>
        </p:nvPicPr>
        <p:blipFill>
          <a:blip r:embed="rId2" cstate="print"/>
          <a:srcRect/>
          <a:stretch>
            <a:fillRect/>
          </a:stretch>
        </p:blipFill>
        <p:spPr bwMode="auto">
          <a:xfrm>
            <a:off x="357188" y="5786438"/>
            <a:ext cx="481012" cy="469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Рисунок 2" descr="Рис. 1. Организационно-правовые формы, предусмотренные ГК РФ"/>
          <p:cNvPicPr>
            <a:picLocks noChangeAspect="1" noChangeArrowheads="1"/>
          </p:cNvPicPr>
          <p:nvPr/>
        </p:nvPicPr>
        <p:blipFill>
          <a:blip r:embed="rId2" cstate="print"/>
          <a:srcRect/>
          <a:stretch>
            <a:fillRect/>
          </a:stretch>
        </p:blipFill>
        <p:spPr bwMode="auto">
          <a:xfrm>
            <a:off x="500063" y="285750"/>
            <a:ext cx="8429625" cy="6340475"/>
          </a:xfrm>
          <a:prstGeom prst="rect">
            <a:avLst/>
          </a:prstGeom>
          <a:noFill/>
          <a:ln w="9525">
            <a:noFill/>
            <a:miter lim="800000"/>
            <a:headEnd/>
            <a:tailEnd/>
          </a:ln>
        </p:spPr>
      </p:pic>
      <p:pic>
        <p:nvPicPr>
          <p:cNvPr id="49154" name="Picture 3"/>
          <p:cNvPicPr>
            <a:picLocks noChangeAspect="1" noChangeArrowheads="1"/>
          </p:cNvPicPr>
          <p:nvPr/>
        </p:nvPicPr>
        <p:blipFill>
          <a:blip r:embed="rId3" cstate="print"/>
          <a:srcRect/>
          <a:stretch>
            <a:fillRect/>
          </a:stretch>
        </p:blipFill>
        <p:spPr bwMode="auto">
          <a:xfrm>
            <a:off x="357188" y="142875"/>
            <a:ext cx="1857375" cy="85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214313" y="1357313"/>
            <a:ext cx="8715375" cy="1477962"/>
          </a:xfrm>
          <a:prstGeom prst="rect">
            <a:avLst/>
          </a:prstGeom>
          <a:noFill/>
          <a:ln w="9525">
            <a:noFill/>
            <a:miter lim="800000"/>
            <a:headEnd/>
            <a:tailEnd/>
          </a:ln>
          <a:effectLst/>
        </p:spPr>
        <p:txBody>
          <a:bodyPr anchor="ctr">
            <a:spAutoFit/>
          </a:bodyPr>
          <a:lstStyle/>
          <a:p>
            <a:pPr indent="450850" algn="just">
              <a:buFont typeface="Wingdings" pitchFamily="2" charset="2"/>
              <a:buChar char="Ø"/>
              <a:defRPr/>
            </a:pPr>
            <a:r>
              <a:rPr lang="ru-RU" dirty="0">
                <a:solidFill>
                  <a:srgbClr val="000000"/>
                </a:solidFill>
                <a:latin typeface="Times New Roman" pitchFamily="18" charset="0"/>
                <a:ea typeface="Calibri" pitchFamily="34" charset="0"/>
                <a:cs typeface="Times New Roman" pitchFamily="18" charset="0"/>
              </a:rPr>
              <a:t>Хозяйственное общество может быть создано одним участником, а хозяйственные товарищества  двумя или более.</a:t>
            </a:r>
            <a:endParaRPr lang="ru-RU" dirty="0">
              <a:latin typeface="Arial" pitchFamily="34" charset="0"/>
              <a:cs typeface="+mn-cs"/>
            </a:endParaRPr>
          </a:p>
          <a:p>
            <a:pPr algn="just" eaLnBrk="0" hangingPunct="0">
              <a:buFont typeface="Wingdings" pitchFamily="2" charset="2"/>
              <a:buChar char="Ø"/>
              <a:defRPr/>
            </a:pPr>
            <a:r>
              <a:rPr lang="ru-RU" dirty="0">
                <a:solidFill>
                  <a:srgbClr val="000000"/>
                </a:solidFill>
                <a:latin typeface="Times New Roman" pitchFamily="18" charset="0"/>
                <a:ea typeface="Calibri" pitchFamily="34" charset="0"/>
                <a:cs typeface="Times New Roman" pitchFamily="18" charset="0"/>
              </a:rPr>
              <a:t>   Вклад в имущество и хозяйственного товарищества и хозяйственного общества могут быть в виде денег, ценных бумаг, других вещей, а так же другого имущественного вклада имеющего денежную оценку.</a:t>
            </a:r>
            <a:endParaRPr lang="ru-RU" dirty="0">
              <a:latin typeface="Arial" pitchFamily="34" charset="0"/>
              <a:cs typeface="+mn-cs"/>
            </a:endParaRPr>
          </a:p>
        </p:txBody>
      </p:sp>
      <p:graphicFrame>
        <p:nvGraphicFramePr>
          <p:cNvPr id="3" name="Таблица 2"/>
          <p:cNvGraphicFramePr>
            <a:graphicFrameLocks noGrp="1"/>
          </p:cNvGraphicFramePr>
          <p:nvPr/>
        </p:nvGraphicFramePr>
        <p:xfrm>
          <a:off x="571500" y="3071813"/>
          <a:ext cx="8072494" cy="3505200"/>
        </p:xfrm>
        <a:graphic>
          <a:graphicData uri="http://schemas.openxmlformats.org/drawingml/2006/table">
            <a:tbl>
              <a:tblPr/>
              <a:tblGrid>
                <a:gridCol w="4035825"/>
                <a:gridCol w="4036669"/>
              </a:tblGrid>
              <a:tr h="277495">
                <a:tc>
                  <a:txBody>
                    <a:bodyPr/>
                    <a:lstStyle/>
                    <a:p>
                      <a:pPr algn="ctr">
                        <a:lnSpc>
                          <a:spcPct val="115000"/>
                        </a:lnSpc>
                        <a:spcAft>
                          <a:spcPts val="0"/>
                        </a:spcAft>
                      </a:pPr>
                      <a:r>
                        <a:rPr lang="ru-RU" sz="1600" dirty="0">
                          <a:solidFill>
                            <a:srgbClr val="000000"/>
                          </a:solidFill>
                          <a:latin typeface="Times New Roman"/>
                          <a:ea typeface="Calibri"/>
                          <a:cs typeface="Times New Roman"/>
                        </a:rPr>
                        <a:t>Полное товарищество</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lnSpc>
                          <a:spcPct val="115000"/>
                        </a:lnSpc>
                        <a:spcAft>
                          <a:spcPts val="0"/>
                        </a:spcAft>
                      </a:pPr>
                      <a:r>
                        <a:rPr lang="ru-RU" sz="1600" dirty="0">
                          <a:solidFill>
                            <a:srgbClr val="000000"/>
                          </a:solidFill>
                          <a:latin typeface="Times New Roman"/>
                          <a:ea typeface="Calibri"/>
                          <a:cs typeface="Times New Roman"/>
                        </a:rPr>
                        <a:t>Товарищество на вере (коммандитное товарищество)</a:t>
                      </a:r>
                      <a:endParaRPr lang="ru-RU" sz="16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342900" lvl="0" indent="-342900" algn="just">
                        <a:lnSpc>
                          <a:spcPct val="115000"/>
                        </a:lnSpc>
                        <a:spcAft>
                          <a:spcPts val="0"/>
                        </a:spcAft>
                        <a:buFont typeface="+mj-lt"/>
                        <a:buAutoNum type="arabicPeriod"/>
                      </a:pPr>
                      <a:r>
                        <a:rPr lang="ru-RU" sz="1400" dirty="0">
                          <a:solidFill>
                            <a:srgbClr val="000000"/>
                          </a:solidFill>
                          <a:latin typeface="Times New Roman"/>
                          <a:ea typeface="Calibri"/>
                          <a:cs typeface="Times New Roman"/>
                        </a:rPr>
                        <a:t>Два или более участника</a:t>
                      </a:r>
                      <a:endParaRPr lang="ru-RU" sz="1400" dirty="0">
                        <a:latin typeface="Calibri"/>
                        <a:ea typeface="Calibri"/>
                        <a:cs typeface="Times New Roman"/>
                      </a:endParaRPr>
                    </a:p>
                    <a:p>
                      <a:pPr marL="342900" lvl="0" indent="-342900" algn="just">
                        <a:lnSpc>
                          <a:spcPct val="115000"/>
                        </a:lnSpc>
                        <a:spcAft>
                          <a:spcPts val="0"/>
                        </a:spcAft>
                        <a:buFont typeface="+mj-lt"/>
                        <a:buAutoNum type="arabicPeriod"/>
                      </a:pPr>
                      <a:r>
                        <a:rPr lang="ru-RU" sz="1400" dirty="0">
                          <a:solidFill>
                            <a:srgbClr val="000000"/>
                          </a:solidFill>
                          <a:latin typeface="Times New Roman"/>
                          <a:ea typeface="Calibri"/>
                          <a:cs typeface="Times New Roman"/>
                        </a:rPr>
                        <a:t>Участники (полные товарищи) несут ответственность по обязательствам, принадлежащим им имуществом</a:t>
                      </a:r>
                      <a:endParaRPr lang="ru-RU" sz="1400" dirty="0">
                        <a:latin typeface="Calibri"/>
                        <a:ea typeface="Calibri"/>
                        <a:cs typeface="Times New Roman"/>
                      </a:endParaRPr>
                    </a:p>
                    <a:p>
                      <a:pPr marL="342900" lvl="0" indent="-342900" algn="just">
                        <a:lnSpc>
                          <a:spcPct val="115000"/>
                        </a:lnSpc>
                        <a:spcAft>
                          <a:spcPts val="0"/>
                        </a:spcAft>
                        <a:buFont typeface="+mj-lt"/>
                        <a:buAutoNum type="arabicPeriod"/>
                      </a:pPr>
                      <a:r>
                        <a:rPr lang="ru-RU" sz="1400" dirty="0">
                          <a:solidFill>
                            <a:srgbClr val="000000"/>
                          </a:solidFill>
                          <a:latin typeface="Times New Roman"/>
                          <a:ea typeface="Calibri"/>
                          <a:cs typeface="Times New Roman"/>
                        </a:rPr>
                        <a:t>Лицо может быть участником только одного полного товарищества.</a:t>
                      </a:r>
                      <a:endParaRPr lang="ru-RU" sz="1400" dirty="0">
                        <a:latin typeface="Calibri"/>
                        <a:ea typeface="Calibri"/>
                        <a:cs typeface="Times New Roman"/>
                      </a:endParaRPr>
                    </a:p>
                    <a:p>
                      <a:pPr marL="342900" lvl="0" indent="-342900" algn="just">
                        <a:lnSpc>
                          <a:spcPct val="115000"/>
                        </a:lnSpc>
                        <a:spcAft>
                          <a:spcPts val="0"/>
                        </a:spcAft>
                        <a:buFont typeface="+mj-lt"/>
                        <a:buAutoNum type="arabicPeriod"/>
                      </a:pPr>
                      <a:r>
                        <a:rPr lang="ru-RU" sz="1400" dirty="0">
                          <a:solidFill>
                            <a:srgbClr val="000000"/>
                          </a:solidFill>
                          <a:latin typeface="Times New Roman"/>
                          <a:ea typeface="Calibri"/>
                          <a:cs typeface="Times New Roman"/>
                        </a:rPr>
                        <a:t>В названии полного товарищества указываются имена всех участников или имя одного и пишутся другие.</a:t>
                      </a:r>
                      <a:endParaRPr lang="ru-RU" sz="1400" dirty="0">
                        <a:latin typeface="Calibri"/>
                        <a:ea typeface="Calibri"/>
                        <a:cs typeface="Times New Roman"/>
                      </a:endParaRPr>
                    </a:p>
                    <a:p>
                      <a:pPr marL="342900" lvl="0" indent="-342900" algn="just">
                        <a:lnSpc>
                          <a:spcPct val="115000"/>
                        </a:lnSpc>
                        <a:spcAft>
                          <a:spcPts val="0"/>
                        </a:spcAft>
                        <a:buFont typeface="+mj-lt"/>
                        <a:buAutoNum type="arabicPeriod"/>
                      </a:pPr>
                      <a:r>
                        <a:rPr lang="ru-RU" sz="1400" dirty="0">
                          <a:solidFill>
                            <a:srgbClr val="000000"/>
                          </a:solidFill>
                          <a:latin typeface="Times New Roman"/>
                          <a:ea typeface="Calibri"/>
                          <a:cs typeface="Times New Roman"/>
                        </a:rPr>
                        <a:t>Прибыли и убытки делятся между участниками пропорционально их доли в складочном капитале.</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Font typeface="+mj-lt"/>
                        <a:buAutoNum type="arabicPeriod"/>
                      </a:pPr>
                      <a:r>
                        <a:rPr lang="ru-RU" sz="1400" dirty="0">
                          <a:solidFill>
                            <a:srgbClr val="000000"/>
                          </a:solidFill>
                          <a:latin typeface="Times New Roman"/>
                          <a:ea typeface="Calibri"/>
                          <a:cs typeface="Times New Roman"/>
                        </a:rPr>
                        <a:t>Состоит из участников, которые осуществляют предпринимательскую деятельность и отвечают по обязательствам всем своим имуществом.</a:t>
                      </a:r>
                      <a:endParaRPr lang="ru-RU" sz="1400" dirty="0">
                        <a:latin typeface="Calibri"/>
                        <a:ea typeface="Calibri"/>
                        <a:cs typeface="Times New Roman"/>
                      </a:endParaRPr>
                    </a:p>
                    <a:p>
                      <a:pPr marL="342900" lvl="0" indent="-342900" algn="just">
                        <a:lnSpc>
                          <a:spcPct val="115000"/>
                        </a:lnSpc>
                        <a:spcAft>
                          <a:spcPts val="0"/>
                        </a:spcAft>
                        <a:buFont typeface="+mj-lt"/>
                        <a:buAutoNum type="arabicPeriod"/>
                      </a:pPr>
                      <a:r>
                        <a:rPr lang="ru-RU" sz="1400" dirty="0">
                          <a:solidFill>
                            <a:srgbClr val="000000"/>
                          </a:solidFill>
                          <a:latin typeface="Times New Roman"/>
                          <a:ea typeface="Calibri"/>
                          <a:cs typeface="Times New Roman"/>
                        </a:rPr>
                        <a:t>Состоит из коммандитистов  (товарищей на вере) или назначаются участники – вкладчики. Они несут риски убытков в пределах внесенных ими вкладов и не принимают участия в предпринимательской деятельности.</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50189" name="Picture 2"/>
          <p:cNvPicPr>
            <a:picLocks noChangeAspect="1" noChangeArrowheads="1"/>
          </p:cNvPicPr>
          <p:nvPr/>
        </p:nvPicPr>
        <p:blipFill>
          <a:blip r:embed="rId2" cstate="print"/>
          <a:srcRect/>
          <a:stretch>
            <a:fillRect/>
          </a:stretch>
        </p:blipFill>
        <p:spPr bwMode="auto">
          <a:xfrm>
            <a:off x="7072313" y="142875"/>
            <a:ext cx="1643062" cy="1138238"/>
          </a:xfrm>
          <a:prstGeom prst="rect">
            <a:avLst/>
          </a:prstGeom>
          <a:noFill/>
          <a:ln w="9525">
            <a:noFill/>
            <a:miter lim="800000"/>
            <a:headEnd/>
            <a:tailEnd/>
          </a:ln>
        </p:spPr>
      </p:pic>
      <p:sp>
        <p:nvSpPr>
          <p:cNvPr id="5" name="Прямоугольник 4"/>
          <p:cNvSpPr/>
          <p:nvPr/>
        </p:nvSpPr>
        <p:spPr>
          <a:xfrm>
            <a:off x="214313" y="214313"/>
            <a:ext cx="6572250" cy="1200150"/>
          </a:xfrm>
          <a:prstGeom prst="rect">
            <a:avLst/>
          </a:prstGeom>
        </p:spPr>
        <p:txBody>
          <a:bodyPr>
            <a:spAutoFit/>
          </a:bodyPr>
          <a:lstStyle/>
          <a:p>
            <a:pPr indent="450850" algn="just">
              <a:defRPr/>
            </a:pPr>
            <a:r>
              <a:rPr lang="ru-RU" dirty="0">
                <a:solidFill>
                  <a:srgbClr val="000000"/>
                </a:solidFill>
                <a:latin typeface="Calibri" pitchFamily="34" charset="0"/>
                <a:ea typeface="Calibri" pitchFamily="34" charset="0"/>
                <a:cs typeface="Times New Roman" pitchFamily="18" charset="0"/>
              </a:rPr>
              <a:t>Для </a:t>
            </a:r>
            <a:r>
              <a:rPr lang="ru-RU" b="1" u="sng" dirty="0">
                <a:solidFill>
                  <a:srgbClr val="000000"/>
                </a:solidFill>
                <a:latin typeface="Calibri" pitchFamily="34" charset="0"/>
                <a:ea typeface="Calibri" pitchFamily="34" charset="0"/>
                <a:cs typeface="Times New Roman" pitchFamily="18" charset="0"/>
              </a:rPr>
              <a:t>хозяйственного товарищества и общества </a:t>
            </a:r>
            <a:r>
              <a:rPr lang="ru-RU" dirty="0">
                <a:solidFill>
                  <a:srgbClr val="000000"/>
                </a:solidFill>
                <a:latin typeface="Calibri" pitchFamily="34" charset="0"/>
                <a:ea typeface="Calibri" pitchFamily="34" charset="0"/>
                <a:cs typeface="Times New Roman" pitchFamily="18" charset="0"/>
              </a:rPr>
              <a:t>характерны следующие моменты:</a:t>
            </a:r>
            <a:endParaRPr lang="ru-RU" dirty="0">
              <a:latin typeface="Arial" pitchFamily="34" charset="0"/>
              <a:cs typeface="+mn-cs"/>
            </a:endParaRPr>
          </a:p>
          <a:p>
            <a:pPr algn="just" eaLnBrk="0" hangingPunct="0">
              <a:buFont typeface="Wingdings" pitchFamily="2" charset="2"/>
              <a:buChar char="Ø"/>
              <a:defRPr/>
            </a:pPr>
            <a:r>
              <a:rPr lang="ru-RU" dirty="0">
                <a:solidFill>
                  <a:srgbClr val="000000"/>
                </a:solidFill>
                <a:latin typeface="Times New Roman" pitchFamily="18" charset="0"/>
                <a:ea typeface="Calibri" pitchFamily="34" charset="0"/>
                <a:cs typeface="Times New Roman" pitchFamily="18" charset="0"/>
              </a:rPr>
              <a:t>   Имущество разделено по долям, вкладам учредителей (участников), которые образуют уставный (складочный) капитал</a:t>
            </a:r>
            <a:endParaRPr lang="ru-RU" dirty="0">
              <a:latin typeface="Arial" pitchFamily="34" charset="0"/>
              <a:cs typeface="+mn-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Прямоугольник 36"/>
          <p:cNvSpPr/>
          <p:nvPr/>
        </p:nvSpPr>
        <p:spPr>
          <a:xfrm>
            <a:off x="3214688" y="2500313"/>
            <a:ext cx="2643187" cy="200025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2" name="Скругленный прямоугольник 1"/>
          <p:cNvSpPr/>
          <p:nvPr/>
        </p:nvSpPr>
        <p:spPr>
          <a:xfrm>
            <a:off x="2786063" y="357188"/>
            <a:ext cx="3571875"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Хозяйственные общества</a:t>
            </a:r>
          </a:p>
        </p:txBody>
      </p:sp>
      <p:sp>
        <p:nvSpPr>
          <p:cNvPr id="3" name="Скругленный прямоугольник 2"/>
          <p:cNvSpPr/>
          <p:nvPr/>
        </p:nvSpPr>
        <p:spPr>
          <a:xfrm>
            <a:off x="285750" y="1285875"/>
            <a:ext cx="2786063" cy="928688"/>
          </a:xfrm>
          <a:prstGeom prst="roundRect">
            <a:avLst/>
          </a:prstGeom>
          <a:solidFill>
            <a:schemeClr val="accent6">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Общество с ограниченной ответственностью</a:t>
            </a:r>
          </a:p>
        </p:txBody>
      </p:sp>
      <p:sp>
        <p:nvSpPr>
          <p:cNvPr id="4" name="Скругленный прямоугольник 3"/>
          <p:cNvSpPr/>
          <p:nvPr/>
        </p:nvSpPr>
        <p:spPr>
          <a:xfrm>
            <a:off x="6143625" y="1285875"/>
            <a:ext cx="2786063" cy="928688"/>
          </a:xfrm>
          <a:prstGeom prst="roundRect">
            <a:avLst/>
          </a:prstGeom>
          <a:solidFill>
            <a:schemeClr val="accent6">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Общество с дополнительной ответственностью</a:t>
            </a:r>
          </a:p>
        </p:txBody>
      </p:sp>
      <p:sp>
        <p:nvSpPr>
          <p:cNvPr id="5" name="Скругленный прямоугольник 4"/>
          <p:cNvSpPr/>
          <p:nvPr/>
        </p:nvSpPr>
        <p:spPr>
          <a:xfrm>
            <a:off x="3214688" y="1428750"/>
            <a:ext cx="2786062" cy="928688"/>
          </a:xfrm>
          <a:prstGeom prst="roundRect">
            <a:avLst/>
          </a:prstGeom>
          <a:solidFill>
            <a:schemeClr val="accent6">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Акционерное общество</a:t>
            </a:r>
          </a:p>
        </p:txBody>
      </p:sp>
      <p:cxnSp>
        <p:nvCxnSpPr>
          <p:cNvPr id="7" name="Прямая со стрелкой 6"/>
          <p:cNvCxnSpPr>
            <a:stCxn id="2" idx="2"/>
            <a:endCxn id="3" idx="0"/>
          </p:cNvCxnSpPr>
          <p:nvPr/>
        </p:nvCxnSpPr>
        <p:spPr>
          <a:xfrm rot="5400000">
            <a:off x="2874963" y="-411162"/>
            <a:ext cx="500062" cy="2894012"/>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a:stCxn id="2" idx="2"/>
            <a:endCxn id="5" idx="0"/>
          </p:cNvCxnSpPr>
          <p:nvPr/>
        </p:nvCxnSpPr>
        <p:spPr>
          <a:xfrm rot="16200000" flipH="1">
            <a:off x="4267994" y="1089819"/>
            <a:ext cx="642937" cy="34925"/>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a:stCxn id="2" idx="2"/>
            <a:endCxn id="4" idx="0"/>
          </p:cNvCxnSpPr>
          <p:nvPr/>
        </p:nvCxnSpPr>
        <p:spPr>
          <a:xfrm rot="16200000" flipH="1">
            <a:off x="5804694" y="-446881"/>
            <a:ext cx="500062" cy="296545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6" name="Прямоугольник 25"/>
          <p:cNvSpPr/>
          <p:nvPr/>
        </p:nvSpPr>
        <p:spPr>
          <a:xfrm>
            <a:off x="142875" y="2357438"/>
            <a:ext cx="2928938" cy="19288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51210" name="Rectangle 1"/>
          <p:cNvSpPr>
            <a:spLocks noChangeArrowheads="1"/>
          </p:cNvSpPr>
          <p:nvPr/>
        </p:nvSpPr>
        <p:spPr bwMode="auto">
          <a:xfrm>
            <a:off x="214313" y="2428875"/>
            <a:ext cx="2786062" cy="1754188"/>
          </a:xfrm>
          <a:prstGeom prst="rect">
            <a:avLst/>
          </a:prstGeom>
          <a:noFill/>
          <a:ln w="9525">
            <a:noFill/>
            <a:miter lim="800000"/>
            <a:headEnd/>
            <a:tailEnd/>
          </a:ln>
        </p:spPr>
        <p:txBody>
          <a:bodyPr anchor="ctr">
            <a:spAutoFit/>
          </a:bodyPr>
          <a:lstStyle/>
          <a:p>
            <a:pPr indent="450850" algn="just"/>
            <a:r>
              <a:rPr lang="ru-RU" sz="1200" b="1">
                <a:solidFill>
                  <a:srgbClr val="000000"/>
                </a:solidFill>
                <a:latin typeface="Calibri" pitchFamily="34" charset="0"/>
                <a:ea typeface="Calibri" pitchFamily="34" charset="0"/>
                <a:cs typeface="Times New Roman" pitchFamily="18" charset="0"/>
              </a:rPr>
              <a:t>ООО</a:t>
            </a:r>
            <a:r>
              <a:rPr lang="ru-RU" sz="1200">
                <a:solidFill>
                  <a:srgbClr val="000000"/>
                </a:solidFill>
                <a:latin typeface="Calibri" pitchFamily="34" charset="0"/>
                <a:ea typeface="Calibri" pitchFamily="34" charset="0"/>
                <a:cs typeface="Times New Roman" pitchFamily="18" charset="0"/>
              </a:rPr>
              <a:t> – утверждается одним или несколькими лицами, уставный капитал разделен на доли в соответствии с учредительными документами. Участники не отвечают по обязательствам ООО, но несут риски убытков в пределах стоимости своего вклада. </a:t>
            </a:r>
          </a:p>
          <a:p>
            <a:pPr indent="450850" algn="just"/>
            <a:r>
              <a:rPr lang="en-US" sz="1200">
                <a:solidFill>
                  <a:srgbClr val="000000"/>
                </a:solidFill>
                <a:latin typeface="Calibri" pitchFamily="34" charset="0"/>
                <a:ea typeface="Calibri" pitchFamily="34" charset="0"/>
                <a:cs typeface="Times New Roman" pitchFamily="18" charset="0"/>
              </a:rPr>
              <a:t>MIN </a:t>
            </a:r>
            <a:r>
              <a:rPr lang="ru-RU" sz="1200">
                <a:solidFill>
                  <a:srgbClr val="000000"/>
                </a:solidFill>
                <a:latin typeface="Calibri" pitchFamily="34" charset="0"/>
                <a:ea typeface="Calibri" pitchFamily="34" charset="0"/>
                <a:cs typeface="Times New Roman" pitchFamily="18" charset="0"/>
              </a:rPr>
              <a:t>размер УК 10 000 рублей</a:t>
            </a:r>
            <a:endParaRPr lang="ru-RU" sz="900">
              <a:ea typeface="Calibri" pitchFamily="34" charset="0"/>
              <a:cs typeface="Times New Roman" pitchFamily="18" charset="0"/>
            </a:endParaRPr>
          </a:p>
        </p:txBody>
      </p:sp>
      <p:sp>
        <p:nvSpPr>
          <p:cNvPr id="31" name="Прямоугольник 30"/>
          <p:cNvSpPr/>
          <p:nvPr/>
        </p:nvSpPr>
        <p:spPr>
          <a:xfrm>
            <a:off x="6072188" y="2500313"/>
            <a:ext cx="2928937" cy="2286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dirty="0"/>
          </a:p>
        </p:txBody>
      </p:sp>
      <p:sp>
        <p:nvSpPr>
          <p:cNvPr id="51212" name="Rectangle 2"/>
          <p:cNvSpPr>
            <a:spLocks noChangeArrowheads="1"/>
          </p:cNvSpPr>
          <p:nvPr/>
        </p:nvSpPr>
        <p:spPr bwMode="auto">
          <a:xfrm>
            <a:off x="6143625" y="2571750"/>
            <a:ext cx="2714625" cy="2124075"/>
          </a:xfrm>
          <a:prstGeom prst="rect">
            <a:avLst/>
          </a:prstGeom>
          <a:noFill/>
          <a:ln w="9525">
            <a:noFill/>
            <a:miter lim="800000"/>
            <a:headEnd/>
            <a:tailEnd/>
          </a:ln>
        </p:spPr>
        <p:txBody>
          <a:bodyPr anchor="ctr">
            <a:spAutoFit/>
          </a:bodyPr>
          <a:lstStyle/>
          <a:p>
            <a:pPr indent="450850" algn="just"/>
            <a:r>
              <a:rPr lang="ru-RU" sz="1200" b="1">
                <a:solidFill>
                  <a:srgbClr val="000000"/>
                </a:solidFill>
                <a:latin typeface="Calibri" pitchFamily="34" charset="0"/>
                <a:ea typeface="Calibri" pitchFamily="34" charset="0"/>
                <a:cs typeface="Times New Roman" pitchFamily="18" charset="0"/>
              </a:rPr>
              <a:t>ОДО</a:t>
            </a:r>
            <a:r>
              <a:rPr lang="ru-RU" sz="1200">
                <a:solidFill>
                  <a:srgbClr val="000000"/>
                </a:solidFill>
                <a:latin typeface="Calibri" pitchFamily="34" charset="0"/>
                <a:ea typeface="Calibri" pitchFamily="34" charset="0"/>
                <a:cs typeface="Times New Roman" pitchFamily="18" charset="0"/>
              </a:rPr>
              <a:t> – утверждается одним или несколькими лицами, уставный капитал разделен на доли в соответствии с учредительными документами. Участники солидарно несут субсидиарную ответственность (дополнительную ответственность) по его обязательствам  своим имуществом в одинаковом для всех кратным размером стоимости его вкладов.</a:t>
            </a:r>
            <a:endParaRPr lang="ru-RU">
              <a:ea typeface="Calibri" pitchFamily="34" charset="0"/>
              <a:cs typeface="Times New Roman" pitchFamily="18" charset="0"/>
            </a:endParaRPr>
          </a:p>
        </p:txBody>
      </p:sp>
      <p:sp>
        <p:nvSpPr>
          <p:cNvPr id="51213" name="Rectangle 3"/>
          <p:cNvSpPr>
            <a:spLocks noChangeArrowheads="1"/>
          </p:cNvSpPr>
          <p:nvPr/>
        </p:nvSpPr>
        <p:spPr bwMode="auto">
          <a:xfrm>
            <a:off x="3286125" y="2786063"/>
            <a:ext cx="2428875" cy="1384300"/>
          </a:xfrm>
          <a:prstGeom prst="rect">
            <a:avLst/>
          </a:prstGeom>
          <a:noFill/>
          <a:ln w="9525">
            <a:noFill/>
            <a:miter lim="800000"/>
            <a:headEnd/>
            <a:tailEnd/>
          </a:ln>
        </p:spPr>
        <p:txBody>
          <a:bodyPr anchor="ctr">
            <a:spAutoFit/>
          </a:bodyPr>
          <a:lstStyle/>
          <a:p>
            <a:pPr indent="450850" algn="just"/>
            <a:r>
              <a:rPr lang="ru-RU" sz="1200" b="1">
                <a:solidFill>
                  <a:srgbClr val="000000"/>
                </a:solidFill>
                <a:latin typeface="Calibri" pitchFamily="34" charset="0"/>
                <a:ea typeface="Calibri" pitchFamily="34" charset="0"/>
                <a:cs typeface="Times New Roman" pitchFamily="18" charset="0"/>
              </a:rPr>
              <a:t>АО</a:t>
            </a:r>
            <a:r>
              <a:rPr lang="ru-RU" sz="1200">
                <a:solidFill>
                  <a:srgbClr val="000000"/>
                </a:solidFill>
                <a:latin typeface="Calibri" pitchFamily="34" charset="0"/>
                <a:ea typeface="Calibri" pitchFamily="34" charset="0"/>
                <a:cs typeface="Times New Roman" pitchFamily="18" charset="0"/>
              </a:rPr>
              <a:t> – общество, уставный капитал которого разделен на определенные части. Участники (акционеры) не отвечают по его обязательствам и несут риски убытков в пределах стоимости  принадлежащих им акций.</a:t>
            </a:r>
            <a:endParaRPr lang="ru-RU" sz="900">
              <a:ea typeface="Calibri" pitchFamily="34" charset="0"/>
              <a:cs typeface="Times New Roman" pitchFamily="18" charset="0"/>
            </a:endParaRPr>
          </a:p>
        </p:txBody>
      </p:sp>
      <p:sp>
        <p:nvSpPr>
          <p:cNvPr id="38" name="Скругленный прямоугольник 37"/>
          <p:cNvSpPr/>
          <p:nvPr/>
        </p:nvSpPr>
        <p:spPr>
          <a:xfrm>
            <a:off x="4214813" y="4929188"/>
            <a:ext cx="2786062" cy="714375"/>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Закрытое акционерное общество</a:t>
            </a:r>
          </a:p>
        </p:txBody>
      </p:sp>
      <p:sp>
        <p:nvSpPr>
          <p:cNvPr id="39" name="Скругленный прямоугольник 38"/>
          <p:cNvSpPr/>
          <p:nvPr/>
        </p:nvSpPr>
        <p:spPr>
          <a:xfrm>
            <a:off x="928688" y="4929188"/>
            <a:ext cx="2786062" cy="714375"/>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Открытое акционерное общество</a:t>
            </a:r>
          </a:p>
        </p:txBody>
      </p:sp>
      <p:sp>
        <p:nvSpPr>
          <p:cNvPr id="40" name="Прямоугольник 39"/>
          <p:cNvSpPr/>
          <p:nvPr/>
        </p:nvSpPr>
        <p:spPr>
          <a:xfrm>
            <a:off x="4286250" y="5786438"/>
            <a:ext cx="2714625" cy="86677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solidFill>
                  <a:srgbClr val="000000"/>
                </a:solidFill>
                <a:cs typeface="Times New Roman" pitchFamily="18" charset="0"/>
              </a:rPr>
              <a:t>MIN </a:t>
            </a:r>
            <a:r>
              <a:rPr lang="ru-RU" sz="1400" dirty="0">
                <a:solidFill>
                  <a:srgbClr val="000000"/>
                </a:solidFill>
                <a:cs typeface="Times New Roman" pitchFamily="18" charset="0"/>
              </a:rPr>
              <a:t>размер УК 10 000 рублей</a:t>
            </a:r>
          </a:p>
          <a:p>
            <a:pPr algn="ctr" fontAlgn="auto">
              <a:spcBef>
                <a:spcPts val="0"/>
              </a:spcBef>
              <a:spcAft>
                <a:spcPts val="0"/>
              </a:spcAft>
              <a:defRPr/>
            </a:pPr>
            <a:r>
              <a:rPr lang="ru-RU" sz="1400" dirty="0">
                <a:solidFill>
                  <a:srgbClr val="000000"/>
                </a:solidFill>
                <a:cs typeface="Times New Roman" pitchFamily="18" charset="0"/>
              </a:rPr>
              <a:t>Акции не могут быть проданы любому</a:t>
            </a:r>
          </a:p>
        </p:txBody>
      </p:sp>
      <p:sp>
        <p:nvSpPr>
          <p:cNvPr id="41" name="Прямоугольник 40"/>
          <p:cNvSpPr/>
          <p:nvPr/>
        </p:nvSpPr>
        <p:spPr>
          <a:xfrm>
            <a:off x="1000125" y="5786438"/>
            <a:ext cx="2714625" cy="8763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solidFill>
                  <a:srgbClr val="000000"/>
                </a:solidFill>
                <a:cs typeface="Times New Roman" pitchFamily="18" charset="0"/>
              </a:rPr>
              <a:t>MIN </a:t>
            </a:r>
            <a:r>
              <a:rPr lang="ru-RU" sz="1400" dirty="0">
                <a:solidFill>
                  <a:srgbClr val="000000"/>
                </a:solidFill>
                <a:cs typeface="Times New Roman" pitchFamily="18" charset="0"/>
              </a:rPr>
              <a:t>размер УК 100 000 рублей</a:t>
            </a:r>
            <a:endParaRPr lang="ru-RU" sz="1400" dirty="0">
              <a:solidFill>
                <a:schemeClr val="tx1"/>
              </a:solidFill>
              <a:latin typeface="Arial" pitchFamily="34" charset="0"/>
            </a:endParaRPr>
          </a:p>
          <a:p>
            <a:pPr algn="ctr" fontAlgn="auto">
              <a:spcBef>
                <a:spcPts val="0"/>
              </a:spcBef>
              <a:spcAft>
                <a:spcPts val="0"/>
              </a:spcAft>
              <a:defRPr/>
            </a:pPr>
            <a:r>
              <a:rPr lang="ru-RU" sz="1400" dirty="0">
                <a:solidFill>
                  <a:schemeClr val="tx1"/>
                </a:solidFill>
              </a:rPr>
              <a:t>Открытая продажа акций</a:t>
            </a:r>
          </a:p>
        </p:txBody>
      </p:sp>
      <p:cxnSp>
        <p:nvCxnSpPr>
          <p:cNvPr id="42" name="Прямая со стрелкой 41"/>
          <p:cNvCxnSpPr>
            <a:stCxn id="37" idx="2"/>
            <a:endCxn id="39" idx="0"/>
          </p:cNvCxnSpPr>
          <p:nvPr/>
        </p:nvCxnSpPr>
        <p:spPr>
          <a:xfrm rot="5400000">
            <a:off x="3213894" y="3607594"/>
            <a:ext cx="428625" cy="2214563"/>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43" name="Прямая со стрелкой 42"/>
          <p:cNvCxnSpPr>
            <a:stCxn id="37" idx="2"/>
            <a:endCxn id="38" idx="0"/>
          </p:cNvCxnSpPr>
          <p:nvPr/>
        </p:nvCxnSpPr>
        <p:spPr>
          <a:xfrm rot="16200000" flipH="1">
            <a:off x="4857750" y="4178301"/>
            <a:ext cx="428625" cy="107315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285728"/>
            <a:ext cx="7929618" cy="2585323"/>
          </a:xfrm>
          <a:prstGeom prst="rect">
            <a:avLst/>
          </a:prstGeom>
          <a:noFill/>
        </p:spPr>
        <p:txBody>
          <a:bodyPr>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ЭКОНОМИКА КАК САМОРЕГУЛИРУЮЩАЯ СИСТЕМА</a:t>
            </a:r>
          </a:p>
        </p:txBody>
      </p:sp>
      <p:sp>
        <p:nvSpPr>
          <p:cNvPr id="52226" name="Rectangle 1"/>
          <p:cNvSpPr>
            <a:spLocks noChangeArrowheads="1"/>
          </p:cNvSpPr>
          <p:nvPr/>
        </p:nvSpPr>
        <p:spPr bwMode="auto">
          <a:xfrm>
            <a:off x="857250" y="3500438"/>
            <a:ext cx="8072438" cy="2062162"/>
          </a:xfrm>
          <a:prstGeom prst="rect">
            <a:avLst/>
          </a:prstGeom>
          <a:noFill/>
          <a:ln w="9525">
            <a:noFill/>
            <a:miter lim="800000"/>
            <a:headEnd/>
            <a:tailEnd/>
          </a:ln>
        </p:spPr>
        <p:txBody>
          <a:bodyPr anchor="ctr">
            <a:spAutoFit/>
          </a:bodyPr>
          <a:lstStyle/>
          <a:p>
            <a:pPr indent="450850">
              <a:buFont typeface="Calibri" pitchFamily="34" charset="0"/>
              <a:buAutoNum type="arabicPeriod"/>
            </a:pPr>
            <a:r>
              <a:rPr lang="ru-RU" sz="3200">
                <a:latin typeface="Times New Roman" pitchFamily="18" charset="0"/>
                <a:ea typeface="Calibri" pitchFamily="34" charset="0"/>
                <a:cs typeface="Times New Roman" pitchFamily="18" charset="0"/>
              </a:rPr>
              <a:t>Модели кругооборота продукта и дохода</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Роль государства в рыночной экономике</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Система рынков и цен</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Конкуренция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285728"/>
            <a:ext cx="7083654" cy="2585323"/>
          </a:xfrm>
          <a:prstGeom prst="rect">
            <a:avLst/>
          </a:prstGeom>
          <a:noFill/>
        </p:spPr>
        <p:txBody>
          <a:bodyPr>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ВВЕДЕНИЕ  В ЭКОНОМИЧЕСКУЮ ТЕОРИЮ</a:t>
            </a:r>
          </a:p>
        </p:txBody>
      </p:sp>
      <p:sp>
        <p:nvSpPr>
          <p:cNvPr id="16386" name="Rectangle 1"/>
          <p:cNvSpPr>
            <a:spLocks noChangeArrowheads="1"/>
          </p:cNvSpPr>
          <p:nvPr/>
        </p:nvSpPr>
        <p:spPr bwMode="auto">
          <a:xfrm>
            <a:off x="1214438" y="3341688"/>
            <a:ext cx="6500812" cy="2062162"/>
          </a:xfrm>
          <a:prstGeom prst="rect">
            <a:avLst/>
          </a:prstGeom>
          <a:noFill/>
          <a:ln w="9525">
            <a:noFill/>
            <a:miter lim="800000"/>
            <a:headEnd/>
            <a:tailEnd/>
          </a:ln>
        </p:spPr>
        <p:txBody>
          <a:bodyPr anchor="ctr">
            <a:spAutoFit/>
          </a:bodyPr>
          <a:lstStyle/>
          <a:p>
            <a:pPr marL="342900" indent="-342900">
              <a:buFont typeface="Calibri" pitchFamily="34" charset="0"/>
              <a:buAutoNum type="arabicPeriod"/>
            </a:pPr>
            <a:r>
              <a:rPr lang="ru-RU" sz="3200">
                <a:latin typeface="Times New Roman" pitchFamily="18" charset="0"/>
                <a:ea typeface="Calibri" pitchFamily="34" charset="0"/>
                <a:cs typeface="Times New Roman" pitchFamily="18" charset="0"/>
              </a:rPr>
              <a:t>Экономическая теория как наука</a:t>
            </a:r>
            <a:endParaRPr lang="ru-RU" sz="3200">
              <a:ea typeface="Calibri" pitchFamily="34" charset="0"/>
              <a:cs typeface="Times New Roman" pitchFamily="18" charset="0"/>
            </a:endParaRPr>
          </a:p>
          <a:p>
            <a:pPr marL="342900" indent="-34290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Этапы экономической теории</a:t>
            </a:r>
            <a:endParaRPr lang="ru-RU" sz="3200"/>
          </a:p>
          <a:p>
            <a:pPr marL="342900" indent="-342900" eaLnBrk="0" hangingPunct="0">
              <a:buFont typeface="Calibri" pitchFamily="34" charset="0"/>
              <a:buAutoNum type="arabicPeriod"/>
            </a:pPr>
            <a:r>
              <a:rPr lang="ru-RU" sz="3200">
                <a:latin typeface="Times New Roman" pitchFamily="18" charset="0"/>
                <a:cs typeface="Calibri" pitchFamily="34" charset="0"/>
              </a:rPr>
              <a:t>Методы экономической теории</a:t>
            </a:r>
            <a:endParaRPr lang="ru-RU" sz="3200"/>
          </a:p>
          <a:p>
            <a:pPr marL="342900" indent="-342900" eaLnBrk="0" hangingPunct="0">
              <a:buFont typeface="Calibri" pitchFamily="34" charset="0"/>
              <a:buAutoNum type="arabicPeriod"/>
            </a:pPr>
            <a:r>
              <a:rPr lang="ru-RU" sz="3200">
                <a:latin typeface="Times New Roman" pitchFamily="18" charset="0"/>
                <a:cs typeface="Calibri" pitchFamily="34" charset="0"/>
              </a:rPr>
              <a:t>Экономические системы</a:t>
            </a:r>
            <a:endParaRPr lang="ru-RU" sz="320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357188" y="1928813"/>
            <a:ext cx="8429625" cy="4246562"/>
          </a:xfrm>
          <a:prstGeom prst="rect">
            <a:avLst/>
          </a:prstGeom>
          <a:noFill/>
          <a:ln w="9525">
            <a:noFill/>
            <a:miter lim="800000"/>
            <a:headEnd/>
            <a:tailEnd/>
          </a:ln>
          <a:effectLst/>
        </p:spPr>
        <p:txBody>
          <a:bodyPr anchor="ctr">
            <a:spAutoFit/>
          </a:bodyPr>
          <a:lstStyle/>
          <a:p>
            <a:pPr indent="450850" algn="just">
              <a:defRPr/>
            </a:pPr>
            <a:r>
              <a:rPr lang="ru-RU" b="1" u="sng" dirty="0">
                <a:latin typeface="+mn-lt"/>
                <a:cs typeface="+mn-cs"/>
              </a:rPr>
              <a:t>Рыночное хозяйство </a:t>
            </a:r>
            <a:r>
              <a:rPr lang="ru-RU" dirty="0">
                <a:latin typeface="+mn-lt"/>
                <a:cs typeface="+mn-cs"/>
              </a:rPr>
              <a:t>– это общественная форма организации экономики, основанная на товарном производстве и обеспечивающая взаимодействие  между производителем и потребителем посредством рынка.</a:t>
            </a:r>
          </a:p>
          <a:p>
            <a:pPr algn="just" eaLnBrk="0" hangingPunct="0">
              <a:defRPr/>
            </a:pPr>
            <a:r>
              <a:rPr lang="ru-RU" b="1" u="sng" dirty="0">
                <a:latin typeface="+mn-lt"/>
                <a:cs typeface="+mn-cs"/>
              </a:rPr>
              <a:t>Рынок</a:t>
            </a:r>
            <a:r>
              <a:rPr lang="ru-RU" dirty="0">
                <a:latin typeface="+mn-lt"/>
                <a:cs typeface="+mn-cs"/>
              </a:rPr>
              <a:t> – это система экономических отношений, охватывающих процессы производства, распределения, обмена и потребления.</a:t>
            </a:r>
          </a:p>
          <a:p>
            <a:pPr algn="just" eaLnBrk="0" hangingPunct="0">
              <a:defRPr/>
            </a:pPr>
            <a:endParaRPr lang="ru-RU" dirty="0">
              <a:latin typeface="+mn-lt"/>
              <a:cs typeface="+mn-cs"/>
            </a:endParaRPr>
          </a:p>
          <a:p>
            <a:pPr algn="just" eaLnBrk="0" hangingPunct="0">
              <a:defRPr/>
            </a:pPr>
            <a:r>
              <a:rPr lang="ru-RU" b="1" u="sng" dirty="0">
                <a:latin typeface="+mn-lt"/>
                <a:cs typeface="+mn-cs"/>
              </a:rPr>
              <a:t>Классическая модель рынка</a:t>
            </a:r>
            <a:r>
              <a:rPr lang="ru-RU" dirty="0">
                <a:latin typeface="+mn-lt"/>
                <a:cs typeface="+mn-cs"/>
              </a:rPr>
              <a:t>, характеризующуюся следующими </a:t>
            </a:r>
            <a:r>
              <a:rPr lang="ru-RU" u="sng" dirty="0">
                <a:latin typeface="+mn-lt"/>
                <a:cs typeface="+mn-cs"/>
              </a:rPr>
              <a:t>чертами</a:t>
            </a:r>
            <a:r>
              <a:rPr lang="ru-RU" dirty="0">
                <a:latin typeface="+mn-lt"/>
                <a:cs typeface="+mn-cs"/>
              </a:rPr>
              <a:t>:</a:t>
            </a:r>
          </a:p>
          <a:p>
            <a:pPr algn="just" eaLnBrk="0" hangingPunct="0">
              <a:buFont typeface="Wingdings" pitchFamily="2" charset="2"/>
              <a:buChar char="Ø"/>
              <a:defRPr/>
            </a:pPr>
            <a:r>
              <a:rPr lang="ru-RU" dirty="0">
                <a:latin typeface="+mn-lt"/>
                <a:cs typeface="+mn-cs"/>
              </a:rPr>
              <a:t>    Множество независимых товаропроизводителей самостоятельно решающих  что, как и для кого производить.</a:t>
            </a:r>
          </a:p>
          <a:p>
            <a:pPr algn="just" eaLnBrk="0" hangingPunct="0">
              <a:buFont typeface="Wingdings" pitchFamily="2" charset="2"/>
              <a:buChar char="Ø"/>
              <a:defRPr/>
            </a:pPr>
            <a:r>
              <a:rPr lang="ru-RU" dirty="0">
                <a:latin typeface="+mn-lt"/>
                <a:cs typeface="+mn-cs"/>
              </a:rPr>
              <a:t>   Множество независимых потребителей самостоятельно решающих, что, сколько и у кого купить.</a:t>
            </a:r>
          </a:p>
          <a:p>
            <a:pPr algn="just" eaLnBrk="0" hangingPunct="0">
              <a:buFont typeface="Wingdings" pitchFamily="2" charset="2"/>
              <a:buChar char="Ø"/>
              <a:defRPr/>
            </a:pPr>
            <a:r>
              <a:rPr lang="ru-RU" dirty="0">
                <a:latin typeface="+mn-lt"/>
                <a:cs typeface="+mn-cs"/>
              </a:rPr>
              <a:t>   Эквивалентный обмен по стоимости.</a:t>
            </a:r>
          </a:p>
          <a:p>
            <a:pPr algn="just" eaLnBrk="0" hangingPunct="0">
              <a:buFont typeface="Wingdings" pitchFamily="2" charset="2"/>
              <a:buChar char="Ø"/>
              <a:defRPr/>
            </a:pPr>
            <a:r>
              <a:rPr lang="ru-RU" dirty="0">
                <a:latin typeface="+mn-lt"/>
                <a:cs typeface="+mn-cs"/>
              </a:rPr>
              <a:t>   Стихийное установление цен, под влиянием спроса и предложения.</a:t>
            </a:r>
          </a:p>
          <a:p>
            <a:pPr algn="just" eaLnBrk="0" hangingPunct="0">
              <a:buFont typeface="Wingdings" pitchFamily="2" charset="2"/>
              <a:buChar char="Ø"/>
              <a:defRPr/>
            </a:pPr>
            <a:r>
              <a:rPr lang="ru-RU" dirty="0">
                <a:latin typeface="+mn-lt"/>
                <a:cs typeface="+mn-cs"/>
              </a:rPr>
              <a:t>   Свободная конкуренция.</a:t>
            </a:r>
          </a:p>
          <a:p>
            <a:pPr algn="just" eaLnBrk="0" hangingPunct="0">
              <a:buFont typeface="Wingdings" pitchFamily="2" charset="2"/>
              <a:buChar char="Ø"/>
              <a:defRPr/>
            </a:pPr>
            <a:r>
              <a:rPr lang="ru-RU" dirty="0">
                <a:latin typeface="+mn-lt"/>
                <a:cs typeface="+mn-cs"/>
              </a:rPr>
              <a:t>   Свободный перелив капитала.</a:t>
            </a:r>
          </a:p>
        </p:txBody>
      </p:sp>
      <p:sp>
        <p:nvSpPr>
          <p:cNvPr id="53250" name="Rectangle 1"/>
          <p:cNvSpPr>
            <a:spLocks noChangeArrowheads="1"/>
          </p:cNvSpPr>
          <p:nvPr/>
        </p:nvSpPr>
        <p:spPr bwMode="auto">
          <a:xfrm>
            <a:off x="571500" y="571500"/>
            <a:ext cx="8358188"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Модели кругооборота продукта и дохода</a:t>
            </a:r>
            <a:endParaRPr lang="ru-RU" sz="280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428625" y="714375"/>
            <a:ext cx="6429375" cy="3140075"/>
          </a:xfrm>
          <a:prstGeom prst="rect">
            <a:avLst/>
          </a:prstGeom>
          <a:noFill/>
          <a:ln w="9525">
            <a:noFill/>
            <a:miter lim="800000"/>
            <a:headEnd/>
            <a:tailEnd/>
          </a:ln>
          <a:effectLst/>
        </p:spPr>
        <p:txBody>
          <a:bodyPr anchor="ctr">
            <a:spAutoFit/>
          </a:bodyPr>
          <a:lstStyle/>
          <a:p>
            <a:pPr indent="450850" algn="just" eaLnBrk="0" hangingPunct="0">
              <a:defRPr/>
            </a:pPr>
            <a:r>
              <a:rPr lang="ru-RU" b="1" u="sng" dirty="0">
                <a:solidFill>
                  <a:schemeClr val="accent6">
                    <a:lumMod val="50000"/>
                  </a:schemeClr>
                </a:solidFill>
                <a:latin typeface="+mn-lt"/>
                <a:cs typeface="+mn-cs"/>
              </a:rPr>
              <a:t>Домашнее хозяйство</a:t>
            </a:r>
            <a:r>
              <a:rPr lang="ru-RU" dirty="0">
                <a:latin typeface="+mn-lt"/>
                <a:cs typeface="+mn-cs"/>
              </a:rPr>
              <a:t>: экономическая единица в составе одного или нескольких лиц, которое:</a:t>
            </a:r>
          </a:p>
          <a:p>
            <a:pPr indent="450850" algn="just" eaLnBrk="0" hangingPunct="0">
              <a:defRPr/>
            </a:pPr>
            <a:r>
              <a:rPr lang="ru-RU" dirty="0">
                <a:latin typeface="+mn-lt"/>
                <a:cs typeface="+mn-cs"/>
              </a:rPr>
              <a:t>а) обеспечивает производство и воспроизводство человеческого капитала  (человеческий капитал – это знания, навыки и особенности человека, содействующие росту  его производительной силы)</a:t>
            </a:r>
          </a:p>
          <a:p>
            <a:pPr indent="450850" algn="just" eaLnBrk="0" hangingPunct="0">
              <a:defRPr/>
            </a:pPr>
            <a:r>
              <a:rPr lang="ru-RU" dirty="0">
                <a:latin typeface="+mn-lt"/>
                <a:cs typeface="+mn-cs"/>
              </a:rPr>
              <a:t>б) самостоятельно принимает решение </a:t>
            </a:r>
          </a:p>
          <a:p>
            <a:pPr indent="450850" algn="just" eaLnBrk="0" hangingPunct="0">
              <a:defRPr/>
            </a:pPr>
            <a:r>
              <a:rPr lang="ru-RU" dirty="0">
                <a:latin typeface="+mn-lt"/>
                <a:cs typeface="+mn-cs"/>
              </a:rPr>
              <a:t>в) является собственником какого либо  фактора производства (ресурса)</a:t>
            </a:r>
          </a:p>
          <a:p>
            <a:pPr indent="450850" algn="just" eaLnBrk="0" hangingPunct="0">
              <a:defRPr/>
            </a:pPr>
            <a:r>
              <a:rPr lang="ru-RU" dirty="0">
                <a:latin typeface="+mn-lt"/>
                <a:cs typeface="+mn-cs"/>
              </a:rPr>
              <a:t>г) стремиться к максимальному удовлетворению своих потребностей</a:t>
            </a:r>
          </a:p>
        </p:txBody>
      </p:sp>
      <p:sp>
        <p:nvSpPr>
          <p:cNvPr id="3" name="Прямоугольник 2"/>
          <p:cNvSpPr/>
          <p:nvPr/>
        </p:nvSpPr>
        <p:spPr>
          <a:xfrm>
            <a:off x="357188" y="4357688"/>
            <a:ext cx="5715000" cy="2032000"/>
          </a:xfrm>
          <a:prstGeom prst="rect">
            <a:avLst/>
          </a:prstGeom>
        </p:spPr>
        <p:txBody>
          <a:bodyPr>
            <a:spAutoFit/>
          </a:bodyPr>
          <a:lstStyle/>
          <a:p>
            <a:pPr indent="450850" algn="just" eaLnBrk="0" hangingPunct="0">
              <a:defRPr/>
            </a:pPr>
            <a:r>
              <a:rPr lang="ru-RU" b="1" u="sng" dirty="0">
                <a:solidFill>
                  <a:schemeClr val="accent6">
                    <a:lumMod val="50000"/>
                  </a:schemeClr>
                </a:solidFill>
                <a:latin typeface="+mn-lt"/>
                <a:cs typeface="+mn-cs"/>
              </a:rPr>
              <a:t>Фирма (предприятие):  </a:t>
            </a:r>
            <a:r>
              <a:rPr lang="ru-RU" dirty="0">
                <a:latin typeface="+mn-lt"/>
                <a:cs typeface="+mn-cs"/>
              </a:rPr>
              <a:t>экономическая единица, которая:</a:t>
            </a:r>
          </a:p>
          <a:p>
            <a:pPr indent="450850" algn="just" eaLnBrk="0" hangingPunct="0">
              <a:defRPr/>
            </a:pPr>
            <a:r>
              <a:rPr lang="ru-RU" dirty="0">
                <a:latin typeface="+mn-lt"/>
                <a:cs typeface="+mn-cs"/>
              </a:rPr>
              <a:t>а) использует факторы производства  для изготовления продукции с целью получения прибыли от продажи</a:t>
            </a:r>
          </a:p>
          <a:p>
            <a:pPr indent="450850" algn="just" eaLnBrk="0" hangingPunct="0">
              <a:defRPr/>
            </a:pPr>
            <a:r>
              <a:rPr lang="ru-RU" dirty="0">
                <a:latin typeface="+mn-lt"/>
                <a:cs typeface="+mn-cs"/>
              </a:rPr>
              <a:t>б) стремиться к максимальной прибыли</a:t>
            </a:r>
          </a:p>
          <a:p>
            <a:pPr indent="450850" algn="just" eaLnBrk="0" hangingPunct="0">
              <a:defRPr/>
            </a:pPr>
            <a:r>
              <a:rPr lang="ru-RU" dirty="0">
                <a:latin typeface="+mn-lt"/>
                <a:cs typeface="+mn-cs"/>
              </a:rPr>
              <a:t>в) самостоятельно принимает решение</a:t>
            </a:r>
          </a:p>
        </p:txBody>
      </p:sp>
      <p:sp>
        <p:nvSpPr>
          <p:cNvPr id="54275" name="Прямоугольник 3"/>
          <p:cNvSpPr>
            <a:spLocks noChangeArrowheads="1"/>
          </p:cNvSpPr>
          <p:nvPr/>
        </p:nvSpPr>
        <p:spPr bwMode="auto">
          <a:xfrm>
            <a:off x="357188" y="357188"/>
            <a:ext cx="5500687" cy="369887"/>
          </a:xfrm>
          <a:prstGeom prst="rect">
            <a:avLst/>
          </a:prstGeom>
          <a:noFill/>
          <a:ln w="9525">
            <a:noFill/>
            <a:miter lim="800000"/>
            <a:headEnd/>
            <a:tailEnd/>
          </a:ln>
        </p:spPr>
        <p:txBody>
          <a:bodyPr>
            <a:spAutoFit/>
          </a:bodyPr>
          <a:lstStyle/>
          <a:p>
            <a:pPr indent="450850" algn="just"/>
            <a:r>
              <a:rPr lang="ru-RU" b="1" u="sng">
                <a:latin typeface="Calibri" pitchFamily="34" charset="0"/>
              </a:rPr>
              <a:t>Субъекты классического рыночного хозяйства</a:t>
            </a:r>
          </a:p>
        </p:txBody>
      </p:sp>
      <p:pic>
        <p:nvPicPr>
          <p:cNvPr id="54276" name="Picture 2"/>
          <p:cNvPicPr>
            <a:picLocks noChangeAspect="1" noChangeArrowheads="1"/>
          </p:cNvPicPr>
          <p:nvPr/>
        </p:nvPicPr>
        <p:blipFill>
          <a:blip r:embed="rId2" cstate="print"/>
          <a:srcRect/>
          <a:stretch>
            <a:fillRect/>
          </a:stretch>
        </p:blipFill>
        <p:spPr bwMode="auto">
          <a:xfrm>
            <a:off x="7143750" y="928688"/>
            <a:ext cx="1714500" cy="1914525"/>
          </a:xfrm>
          <a:prstGeom prst="rect">
            <a:avLst/>
          </a:prstGeom>
          <a:noFill/>
          <a:ln w="9525">
            <a:noFill/>
            <a:miter lim="800000"/>
            <a:headEnd/>
            <a:tailEnd/>
          </a:ln>
        </p:spPr>
      </p:pic>
      <p:pic>
        <p:nvPicPr>
          <p:cNvPr id="54277" name="Picture 3"/>
          <p:cNvPicPr>
            <a:picLocks noChangeAspect="1" noChangeArrowheads="1"/>
          </p:cNvPicPr>
          <p:nvPr/>
        </p:nvPicPr>
        <p:blipFill>
          <a:blip r:embed="rId3" cstate="print"/>
          <a:srcRect/>
          <a:stretch>
            <a:fillRect/>
          </a:stretch>
        </p:blipFill>
        <p:spPr bwMode="auto">
          <a:xfrm>
            <a:off x="6429375" y="4286250"/>
            <a:ext cx="2438400" cy="1876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6"/>
          <p:cNvPicPr>
            <a:picLocks noChangeAspect="1" noChangeArrowheads="1"/>
          </p:cNvPicPr>
          <p:nvPr/>
        </p:nvPicPr>
        <p:blipFill>
          <a:blip r:embed="rId2" cstate="print"/>
          <a:srcRect/>
          <a:stretch>
            <a:fillRect/>
          </a:stretch>
        </p:blipFill>
        <p:spPr bwMode="auto">
          <a:xfrm>
            <a:off x="1214438" y="6000750"/>
            <a:ext cx="6286500" cy="714375"/>
          </a:xfrm>
          <a:prstGeom prst="rect">
            <a:avLst/>
          </a:prstGeom>
          <a:noFill/>
          <a:ln w="9525">
            <a:noFill/>
            <a:miter lim="800000"/>
            <a:headEnd/>
            <a:tailEnd/>
          </a:ln>
        </p:spPr>
      </p:pic>
      <p:sp>
        <p:nvSpPr>
          <p:cNvPr id="55298" name="Прямоугольник 2"/>
          <p:cNvSpPr>
            <a:spLocks noChangeArrowheads="1"/>
          </p:cNvSpPr>
          <p:nvPr/>
        </p:nvSpPr>
        <p:spPr bwMode="auto">
          <a:xfrm>
            <a:off x="0" y="0"/>
            <a:ext cx="9001125" cy="923925"/>
          </a:xfrm>
          <a:prstGeom prst="rect">
            <a:avLst/>
          </a:prstGeom>
          <a:noFill/>
          <a:ln w="9525">
            <a:noFill/>
            <a:miter lim="800000"/>
            <a:headEnd/>
            <a:tailEnd/>
          </a:ln>
        </p:spPr>
        <p:txBody>
          <a:bodyPr>
            <a:spAutoFit/>
          </a:bodyPr>
          <a:lstStyle/>
          <a:p>
            <a:pPr indent="457200"/>
            <a:r>
              <a:rPr lang="ru-RU">
                <a:latin typeface="Calibri" pitchFamily="34" charset="0"/>
              </a:rPr>
              <a:t>Структура взаимоотношений субъектов рыночной экономики описывается при помощи модели круговых потоков поступлений и затрат, представленных как в вещественной, так и в денежной форме. </a:t>
            </a:r>
          </a:p>
        </p:txBody>
      </p:sp>
      <p:sp>
        <p:nvSpPr>
          <p:cNvPr id="55299" name="Прямоугольник 3"/>
          <p:cNvSpPr>
            <a:spLocks noChangeArrowheads="1"/>
          </p:cNvSpPr>
          <p:nvPr/>
        </p:nvSpPr>
        <p:spPr bwMode="auto">
          <a:xfrm>
            <a:off x="285750" y="857250"/>
            <a:ext cx="8858250" cy="584200"/>
          </a:xfrm>
          <a:prstGeom prst="rect">
            <a:avLst/>
          </a:prstGeom>
          <a:noFill/>
          <a:ln w="9525">
            <a:noFill/>
            <a:miter lim="800000"/>
            <a:headEnd/>
            <a:tailEnd/>
          </a:ln>
        </p:spPr>
        <p:txBody>
          <a:bodyPr>
            <a:spAutoFit/>
          </a:bodyPr>
          <a:lstStyle/>
          <a:p>
            <a:pPr indent="457200"/>
            <a:r>
              <a:rPr lang="ru-RU" sz="1600">
                <a:latin typeface="Calibri" pitchFamily="34" charset="0"/>
              </a:rPr>
              <a:t>Сущность данного подхода наилучшим образом показана на </a:t>
            </a:r>
            <a:r>
              <a:rPr lang="ru-RU" sz="1600" b="1">
                <a:latin typeface="Calibri" pitchFamily="34" charset="0"/>
              </a:rPr>
              <a:t>простейшей модели</a:t>
            </a:r>
            <a:r>
              <a:rPr lang="ru-RU" sz="1600">
                <a:latin typeface="Calibri" pitchFamily="34" charset="0"/>
              </a:rPr>
              <a:t>, которая используется в микроэкономике</a:t>
            </a:r>
          </a:p>
        </p:txBody>
      </p:sp>
      <p:pic>
        <p:nvPicPr>
          <p:cNvPr id="55300" name="Рисунок 4" descr="C:\Documents and Settings\Admin\Рабочий стол\круг.jpg"/>
          <p:cNvPicPr>
            <a:picLocks noChangeAspect="1" noChangeArrowheads="1"/>
          </p:cNvPicPr>
          <p:nvPr/>
        </p:nvPicPr>
        <p:blipFill>
          <a:blip r:embed="rId3" cstate="print"/>
          <a:srcRect/>
          <a:stretch>
            <a:fillRect/>
          </a:stretch>
        </p:blipFill>
        <p:spPr bwMode="auto">
          <a:xfrm>
            <a:off x="1857375" y="1714500"/>
            <a:ext cx="5429250" cy="2928938"/>
          </a:xfrm>
          <a:prstGeom prst="rect">
            <a:avLst/>
          </a:prstGeom>
          <a:noFill/>
          <a:ln w="9525">
            <a:noFill/>
            <a:miter lim="800000"/>
            <a:headEnd/>
            <a:tailEnd/>
          </a:ln>
        </p:spPr>
      </p:pic>
      <p:sp>
        <p:nvSpPr>
          <p:cNvPr id="55301" name="Rectangle 1"/>
          <p:cNvSpPr>
            <a:spLocks noChangeArrowheads="1"/>
          </p:cNvSpPr>
          <p:nvPr/>
        </p:nvSpPr>
        <p:spPr bwMode="auto">
          <a:xfrm>
            <a:off x="285750" y="4572000"/>
            <a:ext cx="8715375" cy="523875"/>
          </a:xfrm>
          <a:prstGeom prst="rect">
            <a:avLst/>
          </a:prstGeom>
          <a:noFill/>
          <a:ln w="9525">
            <a:noFill/>
            <a:miter lim="800000"/>
            <a:headEnd/>
            <a:tailEnd/>
          </a:ln>
        </p:spPr>
        <p:txBody>
          <a:bodyPr anchor="ctr">
            <a:spAutoFit/>
          </a:bodyPr>
          <a:lstStyle/>
          <a:p>
            <a:pPr indent="450850"/>
            <a:r>
              <a:rPr lang="ru-RU" sz="1400">
                <a:solidFill>
                  <a:srgbClr val="000000"/>
                </a:solidFill>
                <a:latin typeface="Times New Roman" pitchFamily="18" charset="0"/>
                <a:ea typeface="Calibri" pitchFamily="34" charset="0"/>
                <a:cs typeface="Times New Roman" pitchFamily="18" charset="0"/>
              </a:rPr>
              <a:t>Один кругооборот— денежный, который можно назвать </a:t>
            </a:r>
            <a:r>
              <a:rPr lang="ru-RU" sz="1400" b="1">
                <a:solidFill>
                  <a:srgbClr val="000000"/>
                </a:solidFill>
                <a:latin typeface="Times New Roman" pitchFamily="18" charset="0"/>
                <a:ea typeface="Calibri" pitchFamily="34" charset="0"/>
                <a:cs typeface="Times New Roman" pitchFamily="18" charset="0"/>
              </a:rPr>
              <a:t>«доходы — расходы»</a:t>
            </a:r>
            <a:r>
              <a:rPr lang="ru-RU" sz="1400">
                <a:solidFill>
                  <a:srgbClr val="000000"/>
                </a:solidFill>
                <a:latin typeface="Times New Roman" pitchFamily="18" charset="0"/>
                <a:ea typeface="Calibri" pitchFamily="34" charset="0"/>
                <a:cs typeface="Times New Roman" pitchFamily="18" charset="0"/>
              </a:rPr>
              <a:t>. </a:t>
            </a:r>
          </a:p>
          <a:p>
            <a:pPr indent="450850" eaLnBrk="0" hangingPunct="0"/>
            <a:r>
              <a:rPr lang="ru-RU" sz="1400">
                <a:solidFill>
                  <a:srgbClr val="000000"/>
                </a:solidFill>
                <a:latin typeface="Times New Roman" pitchFamily="18" charset="0"/>
                <a:ea typeface="Calibri" pitchFamily="34" charset="0"/>
                <a:cs typeface="Times New Roman" pitchFamily="18" charset="0"/>
              </a:rPr>
              <a:t>Встречный, материально-вещественный, кругооборот, который можно назвать </a:t>
            </a:r>
            <a:r>
              <a:rPr lang="ru-RU" sz="1400" b="1">
                <a:solidFill>
                  <a:srgbClr val="000000"/>
                </a:solidFill>
                <a:latin typeface="Times New Roman" pitchFamily="18" charset="0"/>
                <a:ea typeface="Calibri" pitchFamily="34" charset="0"/>
                <a:cs typeface="Times New Roman" pitchFamily="18" charset="0"/>
              </a:rPr>
              <a:t>«ресурсы — продукция».</a:t>
            </a:r>
            <a:r>
              <a:rPr lang="ru-RU" sz="1400">
                <a:solidFill>
                  <a:srgbClr val="000000"/>
                </a:solidFill>
                <a:latin typeface="Times New Roman" pitchFamily="18" charset="0"/>
                <a:ea typeface="Calibri" pitchFamily="34" charset="0"/>
                <a:cs typeface="Times New Roman" pitchFamily="18" charset="0"/>
              </a:rPr>
              <a:t> </a:t>
            </a:r>
            <a:endParaRPr lang="ru-RU" sz="1400">
              <a:latin typeface="Times New Roman" pitchFamily="18" charset="0"/>
              <a:ea typeface="Calibri" pitchFamily="34" charset="0"/>
              <a:cs typeface="Times New Roman" pitchFamily="18" charset="0"/>
            </a:endParaRPr>
          </a:p>
        </p:txBody>
      </p:sp>
      <p:sp>
        <p:nvSpPr>
          <p:cNvPr id="55302" name="Rectangle 2"/>
          <p:cNvSpPr>
            <a:spLocks noChangeArrowheads="1"/>
          </p:cNvSpPr>
          <p:nvPr/>
        </p:nvSpPr>
        <p:spPr bwMode="auto">
          <a:xfrm>
            <a:off x="285750" y="1357313"/>
            <a:ext cx="8643938" cy="369887"/>
          </a:xfrm>
          <a:prstGeom prst="rect">
            <a:avLst/>
          </a:prstGeom>
          <a:noFill/>
          <a:ln w="9525">
            <a:noFill/>
            <a:miter lim="800000"/>
            <a:headEnd/>
            <a:tailEnd/>
          </a:ln>
        </p:spPr>
        <p:txBody>
          <a:bodyPr anchor="ctr">
            <a:spAutoFit/>
          </a:bodyPr>
          <a:lstStyle/>
          <a:p>
            <a:pPr indent="450850" algn="just"/>
            <a:r>
              <a:rPr lang="ru-RU" b="1" u="sng">
                <a:latin typeface="Calibri" pitchFamily="34" charset="0"/>
              </a:rPr>
              <a:t>Что называют моделью кругооборота? </a:t>
            </a:r>
            <a:r>
              <a:rPr lang="ru-RU">
                <a:latin typeface="Calibri" pitchFamily="34" charset="0"/>
              </a:rPr>
              <a:t>Сумма доходов = сумме расходов</a:t>
            </a:r>
          </a:p>
        </p:txBody>
      </p:sp>
      <p:sp>
        <p:nvSpPr>
          <p:cNvPr id="55303" name="Rectangle 3"/>
          <p:cNvSpPr>
            <a:spLocks noChangeArrowheads="1"/>
          </p:cNvSpPr>
          <p:nvPr/>
        </p:nvSpPr>
        <p:spPr bwMode="auto">
          <a:xfrm>
            <a:off x="1500188" y="5929313"/>
            <a:ext cx="5715000" cy="769937"/>
          </a:xfrm>
          <a:prstGeom prst="rect">
            <a:avLst/>
          </a:prstGeom>
          <a:noFill/>
          <a:ln w="9525">
            <a:noFill/>
            <a:miter lim="800000"/>
            <a:headEnd/>
            <a:tailEnd/>
          </a:ln>
        </p:spPr>
        <p:txBody>
          <a:bodyPr anchor="ctr">
            <a:spAutoFit/>
          </a:bodyPr>
          <a:lstStyle/>
          <a:p>
            <a:pPr indent="450850" algn="ctr"/>
            <a:r>
              <a:rPr lang="ru-RU" sz="1600" b="1" u="sng">
                <a:solidFill>
                  <a:srgbClr val="000000"/>
                </a:solidFill>
                <a:latin typeface="Calibri" pitchFamily="34" charset="0"/>
                <a:ea typeface="Calibri" pitchFamily="34" charset="0"/>
                <a:cs typeface="Times New Roman" pitchFamily="18" charset="0"/>
              </a:rPr>
              <a:t>Что не показывает модель? </a:t>
            </a:r>
          </a:p>
          <a:p>
            <a:pPr indent="450850" algn="ctr"/>
            <a:r>
              <a:rPr lang="ru-RU" sz="1400" b="1">
                <a:solidFill>
                  <a:srgbClr val="000000"/>
                </a:solidFill>
                <a:latin typeface="Calibri" pitchFamily="34" charset="0"/>
                <a:ea typeface="Calibri" pitchFamily="34" charset="0"/>
                <a:cs typeface="Times New Roman" pitchFamily="18" charset="0"/>
              </a:rPr>
              <a:t>Роль государства в лице государственного учреждения, роль банков, роль международных рынков.</a:t>
            </a:r>
          </a:p>
        </p:txBody>
      </p:sp>
      <p:pic>
        <p:nvPicPr>
          <p:cNvPr id="55304" name="Picture 4"/>
          <p:cNvPicPr>
            <a:picLocks noChangeAspect="1" noChangeArrowheads="1"/>
          </p:cNvPicPr>
          <p:nvPr/>
        </p:nvPicPr>
        <p:blipFill>
          <a:blip r:embed="rId4" cstate="print"/>
          <a:srcRect/>
          <a:stretch>
            <a:fillRect/>
          </a:stretch>
        </p:blipFill>
        <p:spPr bwMode="auto">
          <a:xfrm>
            <a:off x="428625" y="5072063"/>
            <a:ext cx="4064000" cy="858837"/>
          </a:xfrm>
          <a:prstGeom prst="rect">
            <a:avLst/>
          </a:prstGeom>
          <a:noFill/>
          <a:ln w="9525">
            <a:noFill/>
            <a:miter lim="800000"/>
            <a:headEnd/>
            <a:tailEnd/>
          </a:ln>
        </p:spPr>
      </p:pic>
      <p:sp>
        <p:nvSpPr>
          <p:cNvPr id="55305" name="Прямоугольник 9"/>
          <p:cNvSpPr>
            <a:spLocks noChangeArrowheads="1"/>
          </p:cNvSpPr>
          <p:nvPr/>
        </p:nvSpPr>
        <p:spPr bwMode="auto">
          <a:xfrm>
            <a:off x="428625" y="5143500"/>
            <a:ext cx="4000500" cy="738188"/>
          </a:xfrm>
          <a:prstGeom prst="rect">
            <a:avLst/>
          </a:prstGeom>
          <a:noFill/>
          <a:ln w="9525">
            <a:noFill/>
            <a:miter lim="800000"/>
            <a:headEnd/>
            <a:tailEnd/>
          </a:ln>
        </p:spPr>
        <p:txBody>
          <a:bodyPr>
            <a:spAutoFit/>
          </a:bodyPr>
          <a:lstStyle/>
          <a:p>
            <a:r>
              <a:rPr lang="ru-RU" sz="1400" b="1">
                <a:solidFill>
                  <a:srgbClr val="000000"/>
                </a:solidFill>
                <a:latin typeface="Calibri" pitchFamily="34" charset="0"/>
                <a:ea typeface="Calibri" pitchFamily="34" charset="0"/>
                <a:cs typeface="Times New Roman" pitchFamily="18" charset="0"/>
              </a:rPr>
              <a:t>Демонстрируем  сложную взаимосвязь процессов принятия решений  и экономической деятельности и проста для понимания</a:t>
            </a:r>
            <a:endParaRPr lang="ru-RU" sz="1400" b="1">
              <a:latin typeface="Calibri" pitchFamily="34" charset="0"/>
              <a:ea typeface="Calibri" pitchFamily="34" charset="0"/>
              <a:cs typeface="Times New Roman" pitchFamily="18" charset="0"/>
            </a:endParaRPr>
          </a:p>
        </p:txBody>
      </p:sp>
      <p:pic>
        <p:nvPicPr>
          <p:cNvPr id="55306" name="Picture 5"/>
          <p:cNvPicPr>
            <a:picLocks noChangeAspect="1" noChangeArrowheads="1"/>
          </p:cNvPicPr>
          <p:nvPr/>
        </p:nvPicPr>
        <p:blipFill>
          <a:blip r:embed="rId5" cstate="print"/>
          <a:srcRect/>
          <a:stretch>
            <a:fillRect/>
          </a:stretch>
        </p:blipFill>
        <p:spPr bwMode="auto">
          <a:xfrm>
            <a:off x="4500563" y="5072063"/>
            <a:ext cx="4214812" cy="857250"/>
          </a:xfrm>
          <a:prstGeom prst="rect">
            <a:avLst/>
          </a:prstGeom>
          <a:noFill/>
          <a:ln w="9525">
            <a:noFill/>
            <a:miter lim="800000"/>
            <a:headEnd/>
            <a:tailEnd/>
          </a:ln>
        </p:spPr>
      </p:pic>
      <p:sp>
        <p:nvSpPr>
          <p:cNvPr id="55307" name="Прямоугольник 11"/>
          <p:cNvSpPr>
            <a:spLocks noChangeArrowheads="1"/>
          </p:cNvSpPr>
          <p:nvPr/>
        </p:nvSpPr>
        <p:spPr bwMode="auto">
          <a:xfrm>
            <a:off x="4572000" y="5143500"/>
            <a:ext cx="4071938" cy="738188"/>
          </a:xfrm>
          <a:prstGeom prst="rect">
            <a:avLst/>
          </a:prstGeom>
          <a:noFill/>
          <a:ln w="9525">
            <a:noFill/>
            <a:miter lim="800000"/>
            <a:headEnd/>
            <a:tailEnd/>
          </a:ln>
        </p:spPr>
        <p:txBody>
          <a:bodyPr>
            <a:spAutoFit/>
          </a:bodyPr>
          <a:lstStyle/>
          <a:p>
            <a:r>
              <a:rPr lang="ru-RU" sz="1400" b="1">
                <a:solidFill>
                  <a:srgbClr val="000000"/>
                </a:solidFill>
                <a:latin typeface="Calibri" pitchFamily="34" charset="0"/>
                <a:ea typeface="Calibri" pitchFamily="34" charset="0"/>
                <a:cs typeface="Times New Roman" pitchFamily="18" charset="0"/>
              </a:rPr>
              <a:t>Не объясняет, как формируются цены на товары и ресурсы. Эту модель следует дополнить моделью спроса и предложения</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1071563" y="142875"/>
            <a:ext cx="6929437" cy="584200"/>
          </a:xfrm>
          <a:prstGeom prst="rect">
            <a:avLst/>
          </a:prstGeom>
          <a:noFill/>
          <a:ln w="9525">
            <a:noFill/>
            <a:miter lim="800000"/>
            <a:headEnd/>
            <a:tailEnd/>
          </a:ln>
        </p:spPr>
        <p:txBody>
          <a:bodyPr anchor="ctr">
            <a:spAutoFit/>
          </a:bodyPr>
          <a:lstStyle/>
          <a:p>
            <a:pPr indent="450850" algn="ctr"/>
            <a:r>
              <a:rPr lang="ru-RU" sz="1600">
                <a:solidFill>
                  <a:srgbClr val="000000"/>
                </a:solidFill>
                <a:latin typeface="Arial Black" pitchFamily="34" charset="0"/>
                <a:ea typeface="Calibri" pitchFamily="34" charset="0"/>
                <a:cs typeface="Times New Roman" pitchFamily="18" charset="0"/>
              </a:rPr>
              <a:t>Схема кругооборота продукта и капитала </a:t>
            </a:r>
          </a:p>
          <a:p>
            <a:pPr indent="450850" algn="ctr"/>
            <a:r>
              <a:rPr lang="ru-RU" sz="1600">
                <a:solidFill>
                  <a:srgbClr val="000000"/>
                </a:solidFill>
                <a:latin typeface="Arial Black" pitchFamily="34" charset="0"/>
                <a:ea typeface="Calibri" pitchFamily="34" charset="0"/>
                <a:cs typeface="Times New Roman" pitchFamily="18" charset="0"/>
              </a:rPr>
              <a:t>с учетом кредитно-финансовых потоков</a:t>
            </a:r>
            <a:endParaRPr lang="ru-RU" sz="1600">
              <a:latin typeface="Arial Black" pitchFamily="34" charset="0"/>
              <a:ea typeface="Calibri" pitchFamily="34" charset="0"/>
              <a:cs typeface="Times New Roman" pitchFamily="18" charset="0"/>
            </a:endParaRPr>
          </a:p>
        </p:txBody>
      </p:sp>
      <p:pic>
        <p:nvPicPr>
          <p:cNvPr id="56322" name="Рисунок 2" descr="C:\Documents and Settings\Admin\Рабочий стол\круг 2.jpg"/>
          <p:cNvPicPr>
            <a:picLocks noChangeAspect="1" noChangeArrowheads="1"/>
          </p:cNvPicPr>
          <p:nvPr/>
        </p:nvPicPr>
        <p:blipFill>
          <a:blip r:embed="rId2" cstate="print"/>
          <a:srcRect/>
          <a:stretch>
            <a:fillRect/>
          </a:stretch>
        </p:blipFill>
        <p:spPr bwMode="auto">
          <a:xfrm>
            <a:off x="1714500" y="785813"/>
            <a:ext cx="5511800" cy="3429000"/>
          </a:xfrm>
          <a:prstGeom prst="rect">
            <a:avLst/>
          </a:prstGeom>
          <a:noFill/>
          <a:ln w="9525">
            <a:noFill/>
            <a:miter lim="800000"/>
            <a:headEnd/>
            <a:tailEnd/>
          </a:ln>
        </p:spPr>
      </p:pic>
      <p:sp>
        <p:nvSpPr>
          <p:cNvPr id="56323" name="Rectangle 2"/>
          <p:cNvSpPr>
            <a:spLocks noChangeArrowheads="1"/>
          </p:cNvSpPr>
          <p:nvPr/>
        </p:nvSpPr>
        <p:spPr bwMode="auto">
          <a:xfrm>
            <a:off x="785813" y="4500563"/>
            <a:ext cx="7929562" cy="1754187"/>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Непрерывный и самовозобновляющийся процесс поддержания хозяйственной активности экономисты называют </a:t>
            </a:r>
            <a:r>
              <a:rPr lang="ru-RU" b="1">
                <a:solidFill>
                  <a:srgbClr val="000000"/>
                </a:solidFill>
                <a:latin typeface="Calibri" pitchFamily="34" charset="0"/>
                <a:ea typeface="Calibri" pitchFamily="34" charset="0"/>
                <a:cs typeface="Times New Roman" pitchFamily="18" charset="0"/>
              </a:rPr>
              <a:t>воспроизводством</a:t>
            </a:r>
            <a:r>
              <a:rPr lang="ru-RU">
                <a:solidFill>
                  <a:srgbClr val="000000"/>
                </a:solidFill>
                <a:latin typeface="Calibri" pitchFamily="34" charset="0"/>
                <a:ea typeface="Calibri" pitchFamily="34" charset="0"/>
                <a:cs typeface="Times New Roman" pitchFamily="18" charset="0"/>
              </a:rPr>
              <a:t>. Наличие же кредитно-финансовых рынков делает воспроизводство более гибким и устойчивым, поскольку позволяет преодолевать нехватку собственных средств, финансировать за счет внешних источников процесс расширения производства. </a:t>
            </a:r>
            <a:endParaRPr lang="ru-RU">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428625" y="142875"/>
            <a:ext cx="8358188" cy="11699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Государственное регулирование рыночной экономики</a:t>
            </a:r>
            <a:endParaRPr lang="ru-RU" sz="2800"/>
          </a:p>
        </p:txBody>
      </p:sp>
      <p:sp>
        <p:nvSpPr>
          <p:cNvPr id="57346" name="Rectangle 1"/>
          <p:cNvSpPr>
            <a:spLocks noChangeArrowheads="1"/>
          </p:cNvSpPr>
          <p:nvPr/>
        </p:nvSpPr>
        <p:spPr bwMode="auto">
          <a:xfrm>
            <a:off x="500063" y="2357438"/>
            <a:ext cx="5500687" cy="3692525"/>
          </a:xfrm>
          <a:prstGeom prst="rect">
            <a:avLst/>
          </a:prstGeom>
          <a:noFill/>
          <a:ln w="9525">
            <a:noFill/>
            <a:miter lim="800000"/>
            <a:headEnd/>
            <a:tailEnd/>
          </a:ln>
        </p:spPr>
        <p:txBody>
          <a:bodyPr anchor="ctr">
            <a:spAutoFit/>
          </a:bodyPr>
          <a:lstStyle/>
          <a:p>
            <a:pPr indent="450850" algn="just" eaLnBrk="0" hangingPunct="0"/>
            <a:r>
              <a:rPr lang="ru-RU">
                <a:solidFill>
                  <a:srgbClr val="000000"/>
                </a:solidFill>
                <a:latin typeface="Calibri" pitchFamily="34" charset="0"/>
                <a:ea typeface="Calibri" pitchFamily="34" charset="0"/>
                <a:cs typeface="Times New Roman" pitchFamily="18" charset="0"/>
              </a:rPr>
              <a:t>• неспособность решать некоммерческие задачи (т.е. производить общественные блага — от правосудия и обороны страны до решения проблем экологии); </a:t>
            </a:r>
            <a:endParaRPr lang="ru-RU">
              <a:ea typeface="Calibri" pitchFamily="34" charset="0"/>
              <a:cs typeface="Times New Roman" pitchFamily="18" charset="0"/>
            </a:endParaRPr>
          </a:p>
          <a:p>
            <a:pPr indent="450850" algn="just" eaLnBrk="0" hangingPunct="0"/>
            <a:r>
              <a:rPr lang="ru-RU">
                <a:solidFill>
                  <a:srgbClr val="000000"/>
                </a:solidFill>
                <a:latin typeface="Calibri" pitchFamily="34" charset="0"/>
                <a:ea typeface="Calibri" pitchFamily="34" charset="0"/>
                <a:cs typeface="Times New Roman" pitchFamily="18" charset="0"/>
              </a:rPr>
              <a:t> • неспособность распределять доходы среди разных слоев населения в соответствии с целями демократического общества; </a:t>
            </a:r>
            <a:endParaRPr lang="ru-RU"/>
          </a:p>
          <a:p>
            <a:pPr indent="450850" algn="just" eaLnBrk="0" hangingPunct="0"/>
            <a:r>
              <a:rPr lang="ru-RU">
                <a:solidFill>
                  <a:srgbClr val="000000"/>
                </a:solidFill>
                <a:latin typeface="Calibri" pitchFamily="34" charset="0"/>
                <a:cs typeface="Calibri" pitchFamily="34" charset="0"/>
              </a:rPr>
              <a:t>• элементы неэффективности, обусловленные несовершенством рынка; </a:t>
            </a:r>
            <a:endParaRPr lang="ru-RU"/>
          </a:p>
          <a:p>
            <a:pPr indent="450850" algn="just" eaLnBrk="0" hangingPunct="0"/>
            <a:r>
              <a:rPr lang="ru-RU">
                <a:solidFill>
                  <a:srgbClr val="000000"/>
                </a:solidFill>
                <a:latin typeface="Calibri" pitchFamily="34" charset="0"/>
                <a:cs typeface="Calibri" pitchFamily="34" charset="0"/>
              </a:rPr>
              <a:t>• элементы нестабильности макроэкономической системы, выражающиеся в отсутствии полной занятости населения и нестабильности уровня цен. </a:t>
            </a:r>
            <a:endParaRPr lang="ru-RU"/>
          </a:p>
        </p:txBody>
      </p:sp>
      <p:pic>
        <p:nvPicPr>
          <p:cNvPr id="57347" name="Picture 2"/>
          <p:cNvPicPr>
            <a:picLocks noChangeAspect="1" noChangeArrowheads="1"/>
          </p:cNvPicPr>
          <p:nvPr/>
        </p:nvPicPr>
        <p:blipFill>
          <a:blip r:embed="rId2" cstate="print"/>
          <a:srcRect/>
          <a:stretch>
            <a:fillRect/>
          </a:stretch>
        </p:blipFill>
        <p:spPr bwMode="auto">
          <a:xfrm>
            <a:off x="6429375" y="2286000"/>
            <a:ext cx="2190750" cy="2095500"/>
          </a:xfrm>
          <a:prstGeom prst="rect">
            <a:avLst/>
          </a:prstGeom>
          <a:noFill/>
          <a:ln w="9525">
            <a:noFill/>
            <a:miter lim="800000"/>
            <a:headEnd/>
            <a:tailEnd/>
          </a:ln>
        </p:spPr>
      </p:pic>
      <p:sp>
        <p:nvSpPr>
          <p:cNvPr id="57348" name="Прямоугольник 4"/>
          <p:cNvSpPr>
            <a:spLocks noChangeArrowheads="1"/>
          </p:cNvSpPr>
          <p:nvPr/>
        </p:nvSpPr>
        <p:spPr bwMode="auto">
          <a:xfrm>
            <a:off x="571500" y="1643063"/>
            <a:ext cx="8072438" cy="646112"/>
          </a:xfrm>
          <a:prstGeom prst="rect">
            <a:avLst/>
          </a:prstGeom>
          <a:noFill/>
          <a:ln w="9525">
            <a:noFill/>
            <a:miter lim="800000"/>
            <a:headEnd/>
            <a:tailEnd/>
          </a:ln>
        </p:spPr>
        <p:txBody>
          <a:bodyPr>
            <a:spAutoFit/>
          </a:bodyPr>
          <a:lstStyle/>
          <a:p>
            <a:pPr indent="450850" algn="just"/>
            <a:r>
              <a:rPr lang="ru-RU">
                <a:solidFill>
                  <a:srgbClr val="000000"/>
                </a:solidFill>
                <a:latin typeface="Calibri" pitchFamily="34" charset="0"/>
                <a:ea typeface="Calibri" pitchFamily="34" charset="0"/>
                <a:cs typeface="Times New Roman" pitchFamily="18" charset="0"/>
              </a:rPr>
              <a:t>Большинство ученых сходятся во мнении, что главными ограничениями саморегуляции рыночной системы являются: </a:t>
            </a:r>
            <a:endParaRPr lang="ru-RU">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1143000" y="4000500"/>
            <a:ext cx="6786563" cy="923925"/>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Общественные товары и услуги не могут быть предоставлены потребителям через рыночную систему, путем заключения сделок между отдельными потребителями и производителями. </a:t>
            </a:r>
            <a:endParaRPr lang="ru-RU">
              <a:ea typeface="Calibri" pitchFamily="34" charset="0"/>
              <a:cs typeface="Times New Roman" pitchFamily="18" charset="0"/>
            </a:endParaRPr>
          </a:p>
        </p:txBody>
      </p:sp>
      <p:sp>
        <p:nvSpPr>
          <p:cNvPr id="58370" name="Прямоугольник 2"/>
          <p:cNvSpPr>
            <a:spLocks noChangeArrowheads="1"/>
          </p:cNvSpPr>
          <p:nvPr/>
        </p:nvSpPr>
        <p:spPr bwMode="auto">
          <a:xfrm>
            <a:off x="285750" y="142875"/>
            <a:ext cx="8572500" cy="1200150"/>
          </a:xfrm>
          <a:prstGeom prst="rect">
            <a:avLst/>
          </a:prstGeom>
          <a:noFill/>
          <a:ln w="9525">
            <a:noFill/>
            <a:miter lim="800000"/>
            <a:headEnd/>
            <a:tailEnd/>
          </a:ln>
        </p:spPr>
        <p:txBody>
          <a:bodyPr>
            <a:spAutoFit/>
          </a:bodyPr>
          <a:lstStyle/>
          <a:p>
            <a:pPr indent="450850" algn="just"/>
            <a:r>
              <a:rPr lang="ru-RU" b="1">
                <a:solidFill>
                  <a:srgbClr val="000000"/>
                </a:solidFill>
                <a:latin typeface="Calibri" pitchFamily="34" charset="0"/>
                <a:ea typeface="Calibri" pitchFamily="34" charset="0"/>
                <a:cs typeface="Times New Roman" pitchFamily="18" charset="0"/>
              </a:rPr>
              <a:t>Благо</a:t>
            </a:r>
            <a:r>
              <a:rPr lang="ru-RU">
                <a:solidFill>
                  <a:srgbClr val="000000"/>
                </a:solidFill>
                <a:latin typeface="Calibri" pitchFamily="34" charset="0"/>
                <a:ea typeface="Calibri" pitchFamily="34" charset="0"/>
                <a:cs typeface="Times New Roman" pitchFamily="18" charset="0"/>
              </a:rPr>
              <a:t> является </a:t>
            </a:r>
            <a:r>
              <a:rPr lang="ru-RU" b="1">
                <a:solidFill>
                  <a:srgbClr val="000000"/>
                </a:solidFill>
                <a:latin typeface="Calibri" pitchFamily="34" charset="0"/>
                <a:ea typeface="Calibri" pitchFamily="34" charset="0"/>
                <a:cs typeface="Times New Roman" pitchFamily="18" charset="0"/>
              </a:rPr>
              <a:t>общественным</a:t>
            </a:r>
            <a:r>
              <a:rPr lang="ru-RU">
                <a:solidFill>
                  <a:srgbClr val="000000"/>
                </a:solidFill>
                <a:latin typeface="Calibri" pitchFamily="34" charset="0"/>
                <a:ea typeface="Calibri" pitchFamily="34" charset="0"/>
                <a:cs typeface="Times New Roman" pitchFamily="18" charset="0"/>
              </a:rPr>
              <a:t>, если оно потребляется коллективно — всеми гражданами — на некоммерческой основе (т.е. независимо от оплаты). Национальная оборона, общественная безопасность, охрана окружающей среды, установка маяков — это общественные блага.</a:t>
            </a:r>
          </a:p>
        </p:txBody>
      </p:sp>
      <p:sp>
        <p:nvSpPr>
          <p:cNvPr id="58371" name="Прямоугольник 3"/>
          <p:cNvSpPr>
            <a:spLocks noChangeArrowheads="1"/>
          </p:cNvSpPr>
          <p:nvPr/>
        </p:nvSpPr>
        <p:spPr bwMode="auto">
          <a:xfrm>
            <a:off x="3071813" y="1500188"/>
            <a:ext cx="2928937" cy="369887"/>
          </a:xfrm>
          <a:prstGeom prst="rect">
            <a:avLst/>
          </a:prstGeom>
          <a:noFill/>
          <a:ln w="9525">
            <a:noFill/>
            <a:miter lim="800000"/>
            <a:headEnd/>
            <a:tailEnd/>
          </a:ln>
        </p:spPr>
        <p:txBody>
          <a:bodyPr>
            <a:spAutoFit/>
          </a:bodyPr>
          <a:lstStyle/>
          <a:p>
            <a:pPr indent="450850" algn="just"/>
            <a:r>
              <a:rPr lang="ru-RU">
                <a:solidFill>
                  <a:srgbClr val="000000"/>
                </a:solidFill>
                <a:latin typeface="Calibri" pitchFamily="34" charset="0"/>
                <a:ea typeface="Calibri" pitchFamily="34" charset="0"/>
                <a:cs typeface="Times New Roman" pitchFamily="18" charset="0"/>
              </a:rPr>
              <a:t>Общественные блага</a:t>
            </a:r>
          </a:p>
        </p:txBody>
      </p:sp>
      <p:sp>
        <p:nvSpPr>
          <p:cNvPr id="58372" name="Прямоугольник 4"/>
          <p:cNvSpPr>
            <a:spLocks noChangeArrowheads="1"/>
          </p:cNvSpPr>
          <p:nvPr/>
        </p:nvSpPr>
        <p:spPr bwMode="auto">
          <a:xfrm>
            <a:off x="642938" y="2357438"/>
            <a:ext cx="3429000" cy="1169987"/>
          </a:xfrm>
          <a:prstGeom prst="rect">
            <a:avLst/>
          </a:prstGeom>
          <a:noFill/>
          <a:ln w="9525">
            <a:noFill/>
            <a:miter lim="800000"/>
            <a:headEnd/>
            <a:tailEnd/>
          </a:ln>
        </p:spPr>
        <p:txBody>
          <a:bodyPr>
            <a:spAutoFit/>
          </a:bodyPr>
          <a:lstStyle/>
          <a:p>
            <a:pPr indent="450850" algn="just"/>
            <a:r>
              <a:rPr lang="ru-RU" u="sng">
                <a:solidFill>
                  <a:srgbClr val="000000"/>
                </a:solidFill>
                <a:latin typeface="Calibri" pitchFamily="34" charset="0"/>
                <a:ea typeface="Calibri" pitchFamily="34" charset="0"/>
                <a:cs typeface="Times New Roman" pitchFamily="18" charset="0"/>
              </a:rPr>
              <a:t>Общедоступность</a:t>
            </a:r>
          </a:p>
          <a:p>
            <a:pPr indent="450850" algn="just"/>
            <a:r>
              <a:rPr lang="ru-RU">
                <a:solidFill>
                  <a:srgbClr val="000000"/>
                </a:solidFill>
                <a:latin typeface="Calibri" pitchFamily="34" charset="0"/>
                <a:ea typeface="Calibri" pitchFamily="34" charset="0"/>
                <a:cs typeface="Times New Roman" pitchFamily="18" charset="0"/>
              </a:rPr>
              <a:t>- </a:t>
            </a:r>
            <a:r>
              <a:rPr lang="ru-RU" sz="1600">
                <a:solidFill>
                  <a:srgbClr val="000000"/>
                </a:solidFill>
                <a:latin typeface="Calibri" pitchFamily="34" charset="0"/>
                <a:ea typeface="Calibri" pitchFamily="34" charset="0"/>
                <a:cs typeface="Times New Roman" pitchFamily="18" charset="0"/>
              </a:rPr>
              <a:t>если такие блага существуют, то исключить кого-либо из числа потребителей невозможно</a:t>
            </a:r>
            <a:r>
              <a:rPr lang="ru-RU">
                <a:solidFill>
                  <a:srgbClr val="000000"/>
                </a:solidFill>
                <a:latin typeface="Calibri" pitchFamily="34" charset="0"/>
                <a:ea typeface="Calibri" pitchFamily="34" charset="0"/>
                <a:cs typeface="Times New Roman" pitchFamily="18" charset="0"/>
              </a:rPr>
              <a:t> </a:t>
            </a:r>
          </a:p>
        </p:txBody>
      </p:sp>
      <p:sp>
        <p:nvSpPr>
          <p:cNvPr id="58373" name="Прямоугольник 5"/>
          <p:cNvSpPr>
            <a:spLocks noChangeArrowheads="1"/>
          </p:cNvSpPr>
          <p:nvPr/>
        </p:nvSpPr>
        <p:spPr bwMode="auto">
          <a:xfrm>
            <a:off x="4572000" y="2286000"/>
            <a:ext cx="4071938" cy="1138238"/>
          </a:xfrm>
          <a:prstGeom prst="rect">
            <a:avLst/>
          </a:prstGeom>
          <a:noFill/>
          <a:ln w="9525">
            <a:noFill/>
            <a:miter lim="800000"/>
            <a:headEnd/>
            <a:tailEnd/>
          </a:ln>
        </p:spPr>
        <p:txBody>
          <a:bodyPr>
            <a:spAutoFit/>
          </a:bodyPr>
          <a:lstStyle/>
          <a:p>
            <a:pPr indent="450850" algn="just"/>
            <a:r>
              <a:rPr lang="ru-RU" u="sng">
                <a:solidFill>
                  <a:srgbClr val="000000"/>
                </a:solidFill>
                <a:latin typeface="Calibri" pitchFamily="34" charset="0"/>
                <a:ea typeface="Calibri" pitchFamily="34" charset="0"/>
                <a:cs typeface="Times New Roman" pitchFamily="18" charset="0"/>
              </a:rPr>
              <a:t>Неконкурентность потребления </a:t>
            </a:r>
          </a:p>
          <a:p>
            <a:pPr indent="450850" algn="just"/>
            <a:r>
              <a:rPr lang="ru-RU">
                <a:solidFill>
                  <a:srgbClr val="000000"/>
                </a:solidFill>
                <a:latin typeface="Calibri" pitchFamily="34" charset="0"/>
                <a:ea typeface="Calibri" pitchFamily="34" charset="0"/>
                <a:cs typeface="Times New Roman" pitchFamily="18" charset="0"/>
              </a:rPr>
              <a:t>- </a:t>
            </a:r>
            <a:r>
              <a:rPr lang="ru-RU" sz="1600">
                <a:solidFill>
                  <a:srgbClr val="000000"/>
                </a:solidFill>
                <a:latin typeface="Calibri" pitchFamily="34" charset="0"/>
                <a:ea typeface="Calibri" pitchFamily="34" charset="0"/>
                <a:cs typeface="Times New Roman" pitchFamily="18" charset="0"/>
              </a:rPr>
              <a:t>его потребление одним лицом не уменьшает возможностей потребления другими липами</a:t>
            </a:r>
            <a:endParaRPr lang="ru-RU">
              <a:solidFill>
                <a:srgbClr val="000000"/>
              </a:solidFill>
              <a:latin typeface="Calibri" pitchFamily="34" charset="0"/>
              <a:ea typeface="Calibri" pitchFamily="34" charset="0"/>
              <a:cs typeface="Times New Roman" pitchFamily="18" charset="0"/>
            </a:endParaRPr>
          </a:p>
        </p:txBody>
      </p:sp>
      <p:cxnSp>
        <p:nvCxnSpPr>
          <p:cNvPr id="8" name="Прямая со стрелкой 7"/>
          <p:cNvCxnSpPr>
            <a:stCxn id="58371" idx="2"/>
            <a:endCxn id="58372" idx="0"/>
          </p:cNvCxnSpPr>
          <p:nvPr/>
        </p:nvCxnSpPr>
        <p:spPr>
          <a:xfrm rot="5400000">
            <a:off x="3203575" y="1023938"/>
            <a:ext cx="487363" cy="2179637"/>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a:stCxn id="58372" idx="2"/>
            <a:endCxn id="58369" idx="0"/>
          </p:cNvCxnSpPr>
          <p:nvPr/>
        </p:nvCxnSpPr>
        <p:spPr>
          <a:xfrm rot="16200000" flipH="1">
            <a:off x="3209925" y="2674938"/>
            <a:ext cx="473075" cy="217805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a:stCxn id="58373" idx="2"/>
            <a:endCxn id="58369" idx="0"/>
          </p:cNvCxnSpPr>
          <p:nvPr/>
        </p:nvCxnSpPr>
        <p:spPr>
          <a:xfrm rot="5400000">
            <a:off x="5284788" y="2676525"/>
            <a:ext cx="576262" cy="20716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a:stCxn id="58371" idx="2"/>
            <a:endCxn id="58373" idx="0"/>
          </p:cNvCxnSpPr>
          <p:nvPr/>
        </p:nvCxnSpPr>
        <p:spPr>
          <a:xfrm rot="16200000" flipH="1">
            <a:off x="5364956" y="1042194"/>
            <a:ext cx="415925" cy="20716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378" name="Прямоугольник 14"/>
          <p:cNvSpPr>
            <a:spLocks noChangeArrowheads="1"/>
          </p:cNvSpPr>
          <p:nvPr/>
        </p:nvSpPr>
        <p:spPr bwMode="auto">
          <a:xfrm>
            <a:off x="571500" y="5786438"/>
            <a:ext cx="8286750" cy="400050"/>
          </a:xfrm>
          <a:prstGeom prst="rect">
            <a:avLst/>
          </a:prstGeom>
          <a:noFill/>
          <a:ln w="9525">
            <a:noFill/>
            <a:miter lim="800000"/>
            <a:headEnd/>
            <a:tailEnd/>
          </a:ln>
        </p:spPr>
        <p:txBody>
          <a:bodyPr>
            <a:spAutoFit/>
          </a:bodyPr>
          <a:lstStyle/>
          <a:p>
            <a:r>
              <a:rPr lang="ru-RU" sz="2000" b="1">
                <a:solidFill>
                  <a:srgbClr val="000000"/>
                </a:solidFill>
                <a:latin typeface="Calibri" pitchFamily="34" charset="0"/>
                <a:ea typeface="Calibri" pitchFamily="34" charset="0"/>
                <a:cs typeface="Times New Roman" pitchFamily="18" charset="0"/>
              </a:rPr>
              <a:t>«Нерыночное», государственное обеспечение общественными благами</a:t>
            </a:r>
            <a:endParaRPr lang="ru-RU" sz="2000" b="1">
              <a:latin typeface="Calibri" pitchFamily="34" charset="0"/>
              <a:ea typeface="Calibri" pitchFamily="34" charset="0"/>
              <a:cs typeface="Times New Roman" pitchFamily="18" charset="0"/>
            </a:endParaRPr>
          </a:p>
        </p:txBody>
      </p:sp>
      <p:sp>
        <p:nvSpPr>
          <p:cNvPr id="22" name="Стрелка вниз 21"/>
          <p:cNvSpPr/>
          <p:nvPr/>
        </p:nvSpPr>
        <p:spPr>
          <a:xfrm>
            <a:off x="3857625" y="5072063"/>
            <a:ext cx="1714500" cy="428625"/>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428625" y="285750"/>
            <a:ext cx="8358188" cy="1754188"/>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Особенно велика в </a:t>
            </a:r>
            <a:r>
              <a:rPr lang="ru-RU" b="1" u="sng">
                <a:solidFill>
                  <a:srgbClr val="000000"/>
                </a:solidFill>
                <a:latin typeface="Calibri" pitchFamily="34" charset="0"/>
                <a:ea typeface="Calibri" pitchFamily="34" charset="0"/>
                <a:cs typeface="Times New Roman" pitchFamily="18" charset="0"/>
              </a:rPr>
              <a:t>социальной сфере</a:t>
            </a:r>
            <a:r>
              <a:rPr lang="ru-RU">
                <a:solidFill>
                  <a:srgbClr val="000000"/>
                </a:solidFill>
                <a:latin typeface="Calibri" pitchFamily="34" charset="0"/>
                <a:ea typeface="Calibri" pitchFamily="34" charset="0"/>
                <a:cs typeface="Times New Roman" pitchFamily="18" charset="0"/>
              </a:rPr>
              <a:t> роль государства. В претворении в жизнь разнообразных социальных программ, существующих в развитых странах, главную роль играет бюджетное финансирование. </a:t>
            </a:r>
            <a:r>
              <a:rPr lang="ru-RU" i="1">
                <a:solidFill>
                  <a:srgbClr val="000000"/>
                </a:solidFill>
                <a:latin typeface="Calibri" pitchFamily="34" charset="0"/>
                <a:ea typeface="Calibri" pitchFamily="34" charset="0"/>
                <a:cs typeface="Times New Roman" pitchFamily="18" charset="0"/>
              </a:rPr>
              <a:t>Пенсионное обеспечение, медицинское страхование, пособия по безработице, базовое бесплатное обучение </a:t>
            </a:r>
            <a:r>
              <a:rPr lang="ru-RU">
                <a:solidFill>
                  <a:srgbClr val="000000"/>
                </a:solidFill>
                <a:latin typeface="Calibri" pitchFamily="34" charset="0"/>
                <a:ea typeface="Calibri" pitchFamily="34" charset="0"/>
                <a:cs typeface="Times New Roman" pitchFamily="18" charset="0"/>
              </a:rPr>
              <a:t>и многое другое гарантируют тот минимум потребления, который обеспечивает достойное существование даже бедным слоям населения. </a:t>
            </a:r>
          </a:p>
        </p:txBody>
      </p:sp>
      <p:sp>
        <p:nvSpPr>
          <p:cNvPr id="59394" name="Rectangle 2"/>
          <p:cNvSpPr>
            <a:spLocks noChangeArrowheads="1"/>
          </p:cNvSpPr>
          <p:nvPr/>
        </p:nvSpPr>
        <p:spPr bwMode="auto">
          <a:xfrm>
            <a:off x="357188" y="2071688"/>
            <a:ext cx="8358187" cy="1477962"/>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Особым полем деятельности государства в рыночной экономике является </a:t>
            </a:r>
            <a:r>
              <a:rPr lang="ru-RU" b="1">
                <a:solidFill>
                  <a:srgbClr val="000000"/>
                </a:solidFill>
                <a:latin typeface="Calibri" pitchFamily="34" charset="0"/>
                <a:ea typeface="Calibri" pitchFamily="34" charset="0"/>
                <a:cs typeface="Times New Roman" pitchFamily="18" charset="0"/>
              </a:rPr>
              <a:t>компенсация проявляющихся в некоторых ситуациях элементов неэффективности и (или) нестабильности - в</a:t>
            </a:r>
            <a:r>
              <a:rPr lang="ru-RU">
                <a:solidFill>
                  <a:srgbClr val="000000"/>
                </a:solidFill>
                <a:latin typeface="Calibri" pitchFamily="34" charset="0"/>
                <a:ea typeface="Calibri" pitchFamily="34" charset="0"/>
                <a:cs typeface="Times New Roman" pitchFamily="18" charset="0"/>
              </a:rPr>
              <a:t>мешательство когда идеальный рынок в принципе мог бы решить проблему, но реальная рыночная система столь искажена, что не способна справиться с задачей (монополизированные рынки). </a:t>
            </a:r>
          </a:p>
        </p:txBody>
      </p:sp>
      <p:sp>
        <p:nvSpPr>
          <p:cNvPr id="59395" name="Rectangle 3"/>
          <p:cNvSpPr>
            <a:spLocks noChangeArrowheads="1"/>
          </p:cNvSpPr>
          <p:nvPr/>
        </p:nvSpPr>
        <p:spPr bwMode="auto">
          <a:xfrm>
            <a:off x="428625" y="3643313"/>
            <a:ext cx="8358188" cy="3016250"/>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Государственное вмешательство может быть обусловлено </a:t>
            </a:r>
            <a:r>
              <a:rPr lang="ru-RU" b="1">
                <a:solidFill>
                  <a:srgbClr val="000000"/>
                </a:solidFill>
                <a:latin typeface="Calibri" pitchFamily="34" charset="0"/>
                <a:ea typeface="Calibri" pitchFamily="34" charset="0"/>
                <a:cs typeface="Times New Roman" pitchFamily="18" charset="0"/>
              </a:rPr>
              <a:t>макроэкономическими причинами</a:t>
            </a:r>
            <a:r>
              <a:rPr lang="ru-RU">
                <a:solidFill>
                  <a:srgbClr val="000000"/>
                </a:solidFill>
                <a:latin typeface="Calibri" pitchFamily="34" charset="0"/>
                <a:ea typeface="Calibri" pitchFamily="34" charset="0"/>
                <a:cs typeface="Times New Roman" pitchFamily="18" charset="0"/>
              </a:rPr>
              <a:t>. Глобальная цель государственного регулирования экономики — достижение экономической и социальной стабильности. </a:t>
            </a:r>
          </a:p>
          <a:p>
            <a:pPr indent="450850" algn="just"/>
            <a:r>
              <a:rPr lang="ru-RU">
                <a:solidFill>
                  <a:srgbClr val="000000"/>
                </a:solidFill>
                <a:latin typeface="Calibri" pitchFamily="34" charset="0"/>
                <a:ea typeface="Calibri" pitchFamily="34" charset="0"/>
                <a:cs typeface="Times New Roman" pitchFamily="18" charset="0"/>
              </a:rPr>
              <a:t>Принято выделять четыре главные цели регулирования, за достижение которых государство несет ответственность и которые известны как </a:t>
            </a:r>
            <a:r>
              <a:rPr lang="ru-RU" i="1">
                <a:solidFill>
                  <a:srgbClr val="000000"/>
                </a:solidFill>
                <a:latin typeface="Calibri" pitchFamily="34" charset="0"/>
                <a:ea typeface="Calibri" pitchFamily="34" charset="0"/>
                <a:cs typeface="Times New Roman" pitchFamily="18" charset="0"/>
              </a:rPr>
              <a:t>магический четырехугольник целей: </a:t>
            </a:r>
          </a:p>
          <a:p>
            <a:pPr indent="450850" algn="just" eaLnBrk="0" hangingPunct="0"/>
            <a:r>
              <a:rPr lang="ru-RU" sz="1600">
                <a:solidFill>
                  <a:srgbClr val="000000"/>
                </a:solidFill>
                <a:latin typeface="Calibri" pitchFamily="34" charset="0"/>
                <a:ea typeface="Calibri" pitchFamily="34" charset="0"/>
                <a:cs typeface="Times New Roman" pitchFamily="18" charset="0"/>
              </a:rPr>
              <a:t>1) достижение постоянного и устойчивого экономического роста; </a:t>
            </a:r>
          </a:p>
          <a:p>
            <a:pPr indent="450850" algn="just" eaLnBrk="0" hangingPunct="0"/>
            <a:r>
              <a:rPr lang="ru-RU" sz="1600">
                <a:solidFill>
                  <a:srgbClr val="000000"/>
                </a:solidFill>
                <a:latin typeface="Calibri" pitchFamily="34" charset="0"/>
                <a:ea typeface="Calibri" pitchFamily="34" charset="0"/>
                <a:cs typeface="Times New Roman" pitchFamily="18" charset="0"/>
              </a:rPr>
              <a:t>2) обеспечение полной занятости трудоспособного населения; </a:t>
            </a:r>
          </a:p>
          <a:p>
            <a:pPr indent="450850" algn="just" eaLnBrk="0" hangingPunct="0"/>
            <a:r>
              <a:rPr lang="ru-RU" sz="1600">
                <a:solidFill>
                  <a:srgbClr val="000000"/>
                </a:solidFill>
                <a:latin typeface="Calibri" pitchFamily="34" charset="0"/>
                <a:ea typeface="Calibri" pitchFamily="34" charset="0"/>
                <a:cs typeface="Times New Roman" pitchFamily="18" charset="0"/>
              </a:rPr>
              <a:t>3) обеспечение стабильности иен на основные товары и услуги; </a:t>
            </a:r>
          </a:p>
          <a:p>
            <a:pPr indent="450850" algn="just" eaLnBrk="0" hangingPunct="0"/>
            <a:r>
              <a:rPr lang="ru-RU" sz="1600">
                <a:solidFill>
                  <a:srgbClr val="000000"/>
                </a:solidFill>
                <a:latin typeface="Calibri" pitchFamily="34" charset="0"/>
                <a:ea typeface="Calibri" pitchFamily="34" charset="0"/>
                <a:cs typeface="Times New Roman" pitchFamily="18" charset="0"/>
              </a:rPr>
              <a:t>4) равновесие во внешнеэкономической деятельности.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428625" y="4429125"/>
            <a:ext cx="8429625" cy="2308225"/>
          </a:xfrm>
          <a:prstGeom prst="rect">
            <a:avLst/>
          </a:prstGeom>
          <a:noFill/>
          <a:ln w="38100">
            <a:solidFill>
              <a:schemeClr val="bg1"/>
            </a:solidFill>
            <a:miter lim="800000"/>
            <a:headEnd/>
            <a:tailEnd/>
          </a:ln>
        </p:spPr>
        <p:txBody>
          <a:bodyPr anchor="ctr">
            <a:spAutoFit/>
          </a:bodyPr>
          <a:lstStyle/>
          <a:p>
            <a:pPr indent="450850" algn="just"/>
            <a:r>
              <a:rPr lang="ru-RU" sz="1600">
                <a:solidFill>
                  <a:srgbClr val="000000"/>
                </a:solidFill>
                <a:latin typeface="Calibri" pitchFamily="34" charset="0"/>
                <a:ea typeface="Calibri" pitchFamily="34" charset="0"/>
                <a:cs typeface="Times New Roman" pitchFamily="18" charset="0"/>
              </a:rPr>
              <a:t>Основными инструментами экономического воздействия на экономик у являются: </a:t>
            </a:r>
            <a:endParaRPr lang="ru-RU" sz="1600">
              <a:ea typeface="Calibri" pitchFamily="34" charset="0"/>
              <a:cs typeface="Times New Roman" pitchFamily="18" charset="0"/>
            </a:endParaRPr>
          </a:p>
          <a:p>
            <a:pPr indent="450850" algn="just" eaLnBrk="0" hangingPunct="0"/>
            <a:r>
              <a:rPr lang="ru-RU" sz="1600">
                <a:solidFill>
                  <a:srgbClr val="000000"/>
                </a:solidFill>
                <a:latin typeface="Calibri" pitchFamily="34" charset="0"/>
                <a:ea typeface="Calibri" pitchFamily="34" charset="0"/>
                <a:cs typeface="Times New Roman" pitchFamily="18" charset="0"/>
              </a:rPr>
              <a:t>1) налоги, посредством взимания которых сокращаются частные доходы и которые, следовательно, влияют на расходы фирм и населения;</a:t>
            </a:r>
            <a:endParaRPr lang="ru-RU" sz="1600"/>
          </a:p>
          <a:p>
            <a:pPr indent="450850" algn="just" eaLnBrk="0" hangingPunct="0"/>
            <a:r>
              <a:rPr lang="ru-RU" sz="1600">
                <a:solidFill>
                  <a:srgbClr val="000000"/>
                </a:solidFill>
                <a:latin typeface="Calibri" pitchFamily="34" charset="0"/>
                <a:cs typeface="Calibri" pitchFamily="34" charset="0"/>
              </a:rPr>
              <a:t>2) расходование государственных средств: а) в форме закупок, которые побуждают частные фирмы производить соответствующие товары или услуги, б) в форме трансфертных выплат, обеспечивающих определенный уровень дохода некоторым слоям населения; </a:t>
            </a:r>
            <a:endParaRPr lang="ru-RU" sz="1600"/>
          </a:p>
          <a:p>
            <a:pPr indent="450850" algn="just" eaLnBrk="0" hangingPunct="0"/>
            <a:r>
              <a:rPr lang="ru-RU" sz="1600">
                <a:solidFill>
                  <a:srgbClr val="000000"/>
                </a:solidFill>
                <a:latin typeface="Calibri" pitchFamily="34" charset="0"/>
                <a:cs typeface="Calibri" pitchFamily="34" charset="0"/>
              </a:rPr>
              <a:t>3) кредитно-денежная политика, состоящая в регулировании денежного обращения в стране, а также в осуществлении государственных займов или предоставлении кредитов другим субъектам экономики. </a:t>
            </a:r>
            <a:endParaRPr lang="ru-RU" sz="1600"/>
          </a:p>
        </p:txBody>
      </p:sp>
      <p:sp>
        <p:nvSpPr>
          <p:cNvPr id="3" name="Прямоугольник 2"/>
          <p:cNvSpPr/>
          <p:nvPr/>
        </p:nvSpPr>
        <p:spPr>
          <a:xfrm>
            <a:off x="2000250" y="214313"/>
            <a:ext cx="5072063" cy="830262"/>
          </a:xfrm>
          <a:prstGeom prst="rect">
            <a:avLst/>
          </a:prstGeom>
        </p:spPr>
        <p:txBody>
          <a:bodyPr>
            <a:spAutoFit/>
          </a:bodyPr>
          <a:lstStyle/>
          <a:p>
            <a:pPr indent="450850" algn="ctr">
              <a:defRPr/>
            </a:pPr>
            <a:r>
              <a:rPr lang="ru-RU" sz="2400" b="1" dirty="0">
                <a:solidFill>
                  <a:schemeClr val="accent6">
                    <a:lumMod val="50000"/>
                  </a:schemeClr>
                </a:solidFill>
                <a:latin typeface="Calibri" pitchFamily="34" charset="0"/>
                <a:ea typeface="Calibri" pitchFamily="34" charset="0"/>
                <a:cs typeface="Times New Roman" pitchFamily="18" charset="0"/>
              </a:rPr>
              <a:t>Государственное вмешательство в экономику</a:t>
            </a:r>
          </a:p>
        </p:txBody>
      </p:sp>
      <p:sp>
        <p:nvSpPr>
          <p:cNvPr id="60419" name="Прямоугольник 3"/>
          <p:cNvSpPr>
            <a:spLocks noChangeArrowheads="1"/>
          </p:cNvSpPr>
          <p:nvPr/>
        </p:nvSpPr>
        <p:spPr bwMode="auto">
          <a:xfrm>
            <a:off x="642938" y="1500188"/>
            <a:ext cx="3571875" cy="369887"/>
          </a:xfrm>
          <a:prstGeom prst="rect">
            <a:avLst/>
          </a:prstGeom>
          <a:noFill/>
          <a:ln w="9525">
            <a:noFill/>
            <a:miter lim="800000"/>
            <a:headEnd/>
            <a:tailEnd/>
          </a:ln>
        </p:spPr>
        <p:txBody>
          <a:bodyPr>
            <a:spAutoFit/>
          </a:bodyPr>
          <a:lstStyle/>
          <a:p>
            <a:pPr indent="450850" algn="just"/>
            <a:r>
              <a:rPr lang="ru-RU" u="sng">
                <a:solidFill>
                  <a:srgbClr val="000000"/>
                </a:solidFill>
                <a:latin typeface="Calibri" pitchFamily="34" charset="0"/>
                <a:ea typeface="Calibri" pitchFamily="34" charset="0"/>
                <a:cs typeface="Times New Roman" pitchFamily="18" charset="0"/>
              </a:rPr>
              <a:t>Административные методы</a:t>
            </a:r>
          </a:p>
        </p:txBody>
      </p:sp>
      <p:sp>
        <p:nvSpPr>
          <p:cNvPr id="60420" name="Прямоугольник 4"/>
          <p:cNvSpPr>
            <a:spLocks noChangeArrowheads="1"/>
          </p:cNvSpPr>
          <p:nvPr/>
        </p:nvSpPr>
        <p:spPr bwMode="auto">
          <a:xfrm>
            <a:off x="4714875" y="1500188"/>
            <a:ext cx="3714750" cy="369887"/>
          </a:xfrm>
          <a:prstGeom prst="rect">
            <a:avLst/>
          </a:prstGeom>
          <a:noFill/>
          <a:ln w="9525">
            <a:noFill/>
            <a:miter lim="800000"/>
            <a:headEnd/>
            <a:tailEnd/>
          </a:ln>
        </p:spPr>
        <p:txBody>
          <a:bodyPr>
            <a:spAutoFit/>
          </a:bodyPr>
          <a:lstStyle/>
          <a:p>
            <a:pPr indent="450850" algn="just"/>
            <a:r>
              <a:rPr lang="ru-RU" u="sng">
                <a:solidFill>
                  <a:srgbClr val="000000"/>
                </a:solidFill>
                <a:latin typeface="Calibri" pitchFamily="34" charset="0"/>
                <a:ea typeface="Calibri" pitchFamily="34" charset="0"/>
                <a:cs typeface="Times New Roman" pitchFamily="18" charset="0"/>
              </a:rPr>
              <a:t>Экономические методы</a:t>
            </a:r>
          </a:p>
        </p:txBody>
      </p:sp>
      <p:sp>
        <p:nvSpPr>
          <p:cNvPr id="6" name="Прямоугольник 5"/>
          <p:cNvSpPr/>
          <p:nvPr/>
        </p:nvSpPr>
        <p:spPr>
          <a:xfrm>
            <a:off x="785813" y="2286000"/>
            <a:ext cx="3214687" cy="150018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rgbClr val="000000"/>
                </a:solidFill>
                <a:ea typeface="Calibri" pitchFamily="34" charset="0"/>
                <a:cs typeface="Times New Roman" pitchFamily="18" charset="0"/>
              </a:rPr>
              <a:t>Административное вмешательство предусматривает установление государством обязательных норм поведения для других субъектов экономики, в том числе запретов на определенную деятельность.</a:t>
            </a:r>
            <a:endParaRPr lang="ru-RU" sz="1400" dirty="0"/>
          </a:p>
        </p:txBody>
      </p:sp>
      <p:sp>
        <p:nvSpPr>
          <p:cNvPr id="7" name="Прямоугольник 6"/>
          <p:cNvSpPr/>
          <p:nvPr/>
        </p:nvSpPr>
        <p:spPr>
          <a:xfrm>
            <a:off x="5000625" y="2214563"/>
            <a:ext cx="3214688" cy="15001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1400" dirty="0">
                <a:solidFill>
                  <a:srgbClr val="000000"/>
                </a:solidFill>
                <a:ea typeface="Calibri" pitchFamily="34" charset="0"/>
                <a:cs typeface="Times New Roman" pitchFamily="18" charset="0"/>
              </a:rPr>
              <a:t>Экономическое вмешательство создает экономические предпосылки для развития рыночных процессов в желательном направлении и антистимулы — для развития этих процессов в неблагоприятную сторону.</a:t>
            </a:r>
            <a:endParaRPr lang="ru-RU" sz="1400" dirty="0"/>
          </a:p>
        </p:txBody>
      </p:sp>
      <p:sp>
        <p:nvSpPr>
          <p:cNvPr id="8" name="Стрелка вниз 7"/>
          <p:cNvSpPr/>
          <p:nvPr/>
        </p:nvSpPr>
        <p:spPr>
          <a:xfrm>
            <a:off x="5572125" y="1857375"/>
            <a:ext cx="1714500" cy="285750"/>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9" name="Стрелка вниз 8"/>
          <p:cNvSpPr/>
          <p:nvPr/>
        </p:nvSpPr>
        <p:spPr>
          <a:xfrm>
            <a:off x="5572125" y="3857625"/>
            <a:ext cx="1714500" cy="428625"/>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0" name="Стрелка вниз 9"/>
          <p:cNvSpPr/>
          <p:nvPr/>
        </p:nvSpPr>
        <p:spPr>
          <a:xfrm>
            <a:off x="1500188" y="1857375"/>
            <a:ext cx="1714500" cy="285750"/>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cxnSp>
        <p:nvCxnSpPr>
          <p:cNvPr id="11" name="Прямая со стрелкой 10"/>
          <p:cNvCxnSpPr>
            <a:stCxn id="3" idx="2"/>
            <a:endCxn id="60419" idx="0"/>
          </p:cNvCxnSpPr>
          <p:nvPr/>
        </p:nvCxnSpPr>
        <p:spPr>
          <a:xfrm rot="5400000">
            <a:off x="3255168" y="218282"/>
            <a:ext cx="455613" cy="21082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a:stCxn id="3" idx="2"/>
            <a:endCxn id="60420" idx="0"/>
          </p:cNvCxnSpPr>
          <p:nvPr/>
        </p:nvCxnSpPr>
        <p:spPr>
          <a:xfrm rot="16200000" flipH="1">
            <a:off x="5326062" y="254001"/>
            <a:ext cx="455613" cy="203676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60428" name="Picture 2"/>
          <p:cNvPicPr>
            <a:picLocks noChangeAspect="1" noChangeArrowheads="1"/>
          </p:cNvPicPr>
          <p:nvPr/>
        </p:nvPicPr>
        <p:blipFill>
          <a:blip r:embed="rId2" cstate="print"/>
          <a:srcRect/>
          <a:stretch>
            <a:fillRect/>
          </a:stretch>
        </p:blipFill>
        <p:spPr bwMode="auto">
          <a:xfrm>
            <a:off x="7500938" y="142875"/>
            <a:ext cx="1508125" cy="1181100"/>
          </a:xfrm>
          <a:prstGeom prst="rect">
            <a:avLst/>
          </a:prstGeom>
          <a:noFill/>
          <a:ln w="9525">
            <a:noFill/>
            <a:miter lim="800000"/>
            <a:headEnd/>
            <a:tailEnd/>
          </a:ln>
        </p:spPr>
      </p:pic>
      <p:pic>
        <p:nvPicPr>
          <p:cNvPr id="60429" name="Picture 2"/>
          <p:cNvPicPr>
            <a:picLocks noChangeAspect="1" noChangeArrowheads="1"/>
          </p:cNvPicPr>
          <p:nvPr/>
        </p:nvPicPr>
        <p:blipFill>
          <a:blip r:embed="rId2" cstate="print"/>
          <a:srcRect/>
          <a:stretch>
            <a:fillRect/>
          </a:stretch>
        </p:blipFill>
        <p:spPr bwMode="auto">
          <a:xfrm>
            <a:off x="142875" y="142875"/>
            <a:ext cx="1508125" cy="118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Прямоугольник 1"/>
          <p:cNvSpPr>
            <a:spLocks noChangeArrowheads="1"/>
          </p:cNvSpPr>
          <p:nvPr/>
        </p:nvSpPr>
        <p:spPr bwMode="auto">
          <a:xfrm>
            <a:off x="642938" y="357188"/>
            <a:ext cx="8072437" cy="923925"/>
          </a:xfrm>
          <a:prstGeom prst="rect">
            <a:avLst/>
          </a:prstGeom>
          <a:noFill/>
          <a:ln w="9525">
            <a:noFill/>
            <a:miter lim="800000"/>
            <a:headEnd/>
            <a:tailEnd/>
          </a:ln>
        </p:spPr>
        <p:txBody>
          <a:bodyPr>
            <a:spAutoFit/>
          </a:bodyPr>
          <a:lstStyle/>
          <a:p>
            <a:pPr indent="457200"/>
            <a:r>
              <a:rPr lang="ru-RU">
                <a:latin typeface="Calibri" pitchFamily="34" charset="0"/>
              </a:rPr>
              <a:t>Основные направления государственного воздействия на экономику удобно суммировать с помощью </a:t>
            </a:r>
            <a:r>
              <a:rPr lang="ru-RU" b="1">
                <a:latin typeface="Calibri" pitchFamily="34" charset="0"/>
              </a:rPr>
              <a:t>анализа влияния государства на кругооборот продукта и капитала.</a:t>
            </a:r>
          </a:p>
        </p:txBody>
      </p:sp>
      <p:sp>
        <p:nvSpPr>
          <p:cNvPr id="61442" name="Rectangle 1"/>
          <p:cNvSpPr>
            <a:spLocks noChangeArrowheads="1"/>
          </p:cNvSpPr>
          <p:nvPr/>
        </p:nvSpPr>
        <p:spPr bwMode="auto">
          <a:xfrm>
            <a:off x="928688" y="5991225"/>
            <a:ext cx="7929562" cy="522288"/>
          </a:xfrm>
          <a:prstGeom prst="rect">
            <a:avLst/>
          </a:prstGeom>
          <a:noFill/>
          <a:ln w="9525">
            <a:noFill/>
            <a:miter lim="800000"/>
            <a:headEnd/>
            <a:tailEnd/>
          </a:ln>
        </p:spPr>
        <p:txBody>
          <a:bodyPr anchor="ctr">
            <a:spAutoFit/>
          </a:bodyPr>
          <a:lstStyle/>
          <a:p>
            <a:pPr algn="just"/>
            <a:r>
              <a:rPr lang="ru-RU" sz="1400">
                <a:solidFill>
                  <a:srgbClr val="000000"/>
                </a:solidFill>
                <a:latin typeface="Calibri" pitchFamily="34" charset="0"/>
                <a:ea typeface="Calibri" pitchFamily="34" charset="0"/>
                <a:cs typeface="Times New Roman" pitchFamily="18" charset="0"/>
              </a:rPr>
              <a:t>Чтобы не усложнять схему, мы не стали наносить на нее символы, характеризующие уже описанное ранее взаимодействие других субъектов рынка, а проследили лишь их контакты с государством. </a:t>
            </a:r>
            <a:endParaRPr lang="ru-RU" sz="1400">
              <a:ea typeface="Calibri" pitchFamily="34" charset="0"/>
              <a:cs typeface="Times New Roman" pitchFamily="18" charset="0"/>
            </a:endParaRPr>
          </a:p>
        </p:txBody>
      </p:sp>
      <p:pic>
        <p:nvPicPr>
          <p:cNvPr id="61443" name="Picture 2"/>
          <p:cNvPicPr>
            <a:picLocks noChangeAspect="1" noChangeArrowheads="1"/>
          </p:cNvPicPr>
          <p:nvPr/>
        </p:nvPicPr>
        <p:blipFill>
          <a:blip r:embed="rId2" cstate="print"/>
          <a:srcRect/>
          <a:stretch>
            <a:fillRect/>
          </a:stretch>
        </p:blipFill>
        <p:spPr bwMode="auto">
          <a:xfrm>
            <a:off x="285750" y="6000750"/>
            <a:ext cx="481013" cy="469900"/>
          </a:xfrm>
          <a:prstGeom prst="rect">
            <a:avLst/>
          </a:prstGeom>
          <a:noFill/>
          <a:ln w="9525">
            <a:noFill/>
            <a:miter lim="800000"/>
            <a:headEnd/>
            <a:tailEnd/>
          </a:ln>
        </p:spPr>
      </p:pic>
      <p:pic>
        <p:nvPicPr>
          <p:cNvPr id="61444" name="Рисунок 4" descr="E:\УЧЁБА\ПРЕПОДАВАНИЕ\МИКРОЭКОНОМИКА\круг 3.jpg"/>
          <p:cNvPicPr>
            <a:picLocks noChangeAspect="1" noChangeArrowheads="1"/>
          </p:cNvPicPr>
          <p:nvPr/>
        </p:nvPicPr>
        <p:blipFill>
          <a:blip r:embed="rId3" cstate="print"/>
          <a:srcRect/>
          <a:stretch>
            <a:fillRect/>
          </a:stretch>
        </p:blipFill>
        <p:spPr bwMode="auto">
          <a:xfrm>
            <a:off x="1143000" y="1571625"/>
            <a:ext cx="7143750" cy="4071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p:cNvPicPr>
            <a:picLocks noChangeAspect="1" noChangeArrowheads="1"/>
          </p:cNvPicPr>
          <p:nvPr/>
        </p:nvPicPr>
        <p:blipFill>
          <a:blip r:embed="rId2" cstate="print"/>
          <a:srcRect/>
          <a:stretch>
            <a:fillRect/>
          </a:stretch>
        </p:blipFill>
        <p:spPr bwMode="auto">
          <a:xfrm>
            <a:off x="285750" y="3357563"/>
            <a:ext cx="1071563" cy="763587"/>
          </a:xfrm>
          <a:prstGeom prst="rect">
            <a:avLst/>
          </a:prstGeom>
          <a:noFill/>
          <a:ln w="9525">
            <a:noFill/>
            <a:miter lim="800000"/>
            <a:headEnd/>
            <a:tailEnd/>
          </a:ln>
        </p:spPr>
      </p:pic>
      <p:pic>
        <p:nvPicPr>
          <p:cNvPr id="62466" name="Picture 2"/>
          <p:cNvPicPr>
            <a:picLocks noChangeAspect="1" noChangeArrowheads="1"/>
          </p:cNvPicPr>
          <p:nvPr/>
        </p:nvPicPr>
        <p:blipFill>
          <a:blip r:embed="rId2" cstate="print"/>
          <a:srcRect/>
          <a:stretch>
            <a:fillRect/>
          </a:stretch>
        </p:blipFill>
        <p:spPr bwMode="auto">
          <a:xfrm>
            <a:off x="285750" y="4357688"/>
            <a:ext cx="1071563" cy="763587"/>
          </a:xfrm>
          <a:prstGeom prst="rect">
            <a:avLst/>
          </a:prstGeom>
          <a:noFill/>
          <a:ln w="9525">
            <a:noFill/>
            <a:miter lim="800000"/>
            <a:headEnd/>
            <a:tailEnd/>
          </a:ln>
        </p:spPr>
      </p:pic>
      <p:sp>
        <p:nvSpPr>
          <p:cNvPr id="62467" name="Rectangle 1"/>
          <p:cNvSpPr>
            <a:spLocks noChangeArrowheads="1"/>
          </p:cNvSpPr>
          <p:nvPr/>
        </p:nvSpPr>
        <p:spPr bwMode="auto">
          <a:xfrm>
            <a:off x="428625" y="0"/>
            <a:ext cx="8358188"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Система рынков и цен</a:t>
            </a:r>
            <a:endParaRPr lang="ru-RU" sz="2800"/>
          </a:p>
        </p:txBody>
      </p:sp>
      <p:sp>
        <p:nvSpPr>
          <p:cNvPr id="2" name="Rectangle 1"/>
          <p:cNvSpPr>
            <a:spLocks noChangeArrowheads="1"/>
          </p:cNvSpPr>
          <p:nvPr/>
        </p:nvSpPr>
        <p:spPr bwMode="auto">
          <a:xfrm>
            <a:off x="1571625" y="4286250"/>
            <a:ext cx="7358063" cy="923925"/>
          </a:xfrm>
          <a:prstGeom prst="rect">
            <a:avLst/>
          </a:prstGeom>
          <a:noFill/>
          <a:ln w="9525">
            <a:noFill/>
            <a:miter lim="800000"/>
            <a:headEnd/>
            <a:tailEnd/>
          </a:ln>
          <a:effectLst/>
        </p:spPr>
        <p:txBody>
          <a:bodyPr anchor="ctr">
            <a:spAutoFit/>
          </a:bodyPr>
          <a:lstStyle/>
          <a:p>
            <a:pPr indent="450850" algn="just">
              <a:defRPr/>
            </a:pPr>
            <a:r>
              <a:rPr lang="ru-RU" i="1" dirty="0">
                <a:solidFill>
                  <a:schemeClr val="accent6">
                    <a:lumMod val="50000"/>
                  </a:schemeClr>
                </a:solidFill>
                <a:latin typeface="+mn-lt"/>
                <a:ea typeface="Calibri" pitchFamily="34" charset="0"/>
                <a:cs typeface="Times New Roman" pitchFamily="18" charset="0"/>
              </a:rPr>
              <a:t>Ответ связан с уравновешением функции цен и денежным доходом потребителя. Денежный доход потребителя зависит от количества имеющихся ресурсов и от цен на ресурсы.</a:t>
            </a:r>
          </a:p>
        </p:txBody>
      </p:sp>
      <p:pic>
        <p:nvPicPr>
          <p:cNvPr id="62469" name="Picture 2"/>
          <p:cNvPicPr>
            <a:picLocks noChangeAspect="1" noChangeArrowheads="1"/>
          </p:cNvPicPr>
          <p:nvPr/>
        </p:nvPicPr>
        <p:blipFill>
          <a:blip r:embed="rId2" cstate="print"/>
          <a:srcRect/>
          <a:stretch>
            <a:fillRect/>
          </a:stretch>
        </p:blipFill>
        <p:spPr bwMode="auto">
          <a:xfrm>
            <a:off x="285750" y="2286000"/>
            <a:ext cx="1071563" cy="763588"/>
          </a:xfrm>
          <a:prstGeom prst="rect">
            <a:avLst/>
          </a:prstGeom>
          <a:noFill/>
          <a:ln w="9525">
            <a:noFill/>
            <a:miter lim="800000"/>
            <a:headEnd/>
            <a:tailEnd/>
          </a:ln>
        </p:spPr>
      </p:pic>
      <p:sp>
        <p:nvSpPr>
          <p:cNvPr id="62470" name="Прямоугольник 4"/>
          <p:cNvSpPr>
            <a:spLocks noChangeArrowheads="1"/>
          </p:cNvSpPr>
          <p:nvPr/>
        </p:nvSpPr>
        <p:spPr bwMode="auto">
          <a:xfrm>
            <a:off x="214313" y="928688"/>
            <a:ext cx="8715375" cy="1323975"/>
          </a:xfrm>
          <a:prstGeom prst="rect">
            <a:avLst/>
          </a:prstGeom>
          <a:noFill/>
          <a:ln w="9525">
            <a:noFill/>
            <a:miter lim="800000"/>
            <a:headEnd/>
            <a:tailEnd/>
          </a:ln>
        </p:spPr>
        <p:txBody>
          <a:bodyPr>
            <a:spAutoFit/>
          </a:bodyPr>
          <a:lstStyle/>
          <a:p>
            <a:pPr indent="450850" algn="just"/>
            <a:r>
              <a:rPr lang="ru-RU" sz="1600">
                <a:solidFill>
                  <a:srgbClr val="000000"/>
                </a:solidFill>
                <a:latin typeface="Times New Roman" pitchFamily="18" charset="0"/>
                <a:ea typeface="Calibri" pitchFamily="34" charset="0"/>
                <a:cs typeface="Times New Roman" pitchFamily="18" charset="0"/>
              </a:rPr>
              <a:t>Так как предприятия руководствуются мотивом получения прибыли и недопущения убытков можно предположить, что производиться будут лишь те товары и в таком количестве, производство которых принесет прибыль. А  те товары, производство которых не принесет прибыль, производиться не будут. То есть существуют </a:t>
            </a:r>
            <a:r>
              <a:rPr lang="ru-RU" sz="1600" b="1">
                <a:solidFill>
                  <a:srgbClr val="000000"/>
                </a:solidFill>
                <a:latin typeface="Times New Roman" pitchFamily="18" charset="0"/>
                <a:ea typeface="Calibri" pitchFamily="34" charset="0"/>
                <a:cs typeface="Times New Roman" pitchFamily="18" charset="0"/>
              </a:rPr>
              <a:t>рыночные ограничения свободы выбора</a:t>
            </a:r>
            <a:r>
              <a:rPr lang="ru-RU" sz="1600">
                <a:solidFill>
                  <a:srgbClr val="000000"/>
                </a:solidFill>
                <a:latin typeface="Times New Roman" pitchFamily="18" charset="0"/>
                <a:ea typeface="Calibri" pitchFamily="34" charset="0"/>
                <a:cs typeface="Times New Roman" pitchFamily="18" charset="0"/>
              </a:rPr>
              <a:t>, а именно:</a:t>
            </a:r>
            <a:endParaRPr lang="ru-RU" sz="1600">
              <a:latin typeface="Times New Roman" pitchFamily="18" charset="0"/>
              <a:ea typeface="Calibri" pitchFamily="34" charset="0"/>
              <a:cs typeface="Times New Roman" pitchFamily="18" charset="0"/>
            </a:endParaRPr>
          </a:p>
        </p:txBody>
      </p:sp>
      <p:sp>
        <p:nvSpPr>
          <p:cNvPr id="62471" name="Прямоугольник 5"/>
          <p:cNvSpPr>
            <a:spLocks noChangeArrowheads="1"/>
          </p:cNvSpPr>
          <p:nvPr/>
        </p:nvSpPr>
        <p:spPr bwMode="auto">
          <a:xfrm>
            <a:off x="142875" y="2357438"/>
            <a:ext cx="1438275" cy="523875"/>
          </a:xfrm>
          <a:prstGeom prst="rect">
            <a:avLst/>
          </a:prstGeom>
          <a:noFill/>
          <a:ln w="9525">
            <a:noFill/>
            <a:miter lim="800000"/>
            <a:headEnd/>
            <a:tailEnd/>
          </a:ln>
        </p:spPr>
        <p:txBody>
          <a:bodyPr>
            <a:spAutoFit/>
          </a:bodyPr>
          <a:lstStyle/>
          <a:p>
            <a:pPr algn="ctr"/>
            <a:r>
              <a:rPr lang="ru-RU" sz="1400" b="1">
                <a:latin typeface="Calibri" pitchFamily="34" charset="0"/>
              </a:rPr>
              <a:t>Что производить ?</a:t>
            </a:r>
          </a:p>
        </p:txBody>
      </p:sp>
      <p:sp>
        <p:nvSpPr>
          <p:cNvPr id="7" name="Прямоугольник 6"/>
          <p:cNvSpPr/>
          <p:nvPr/>
        </p:nvSpPr>
        <p:spPr>
          <a:xfrm>
            <a:off x="1714500" y="2143125"/>
            <a:ext cx="7215188" cy="923925"/>
          </a:xfrm>
          <a:prstGeom prst="rect">
            <a:avLst/>
          </a:prstGeom>
        </p:spPr>
        <p:txBody>
          <a:bodyPr>
            <a:spAutoFit/>
          </a:bodyPr>
          <a:lstStyle/>
          <a:p>
            <a:pPr indent="450850" algn="just"/>
            <a:r>
              <a:rPr lang="ru-RU" i="1">
                <a:solidFill>
                  <a:srgbClr val="9D3232"/>
                </a:solidFill>
                <a:latin typeface="Calibri" pitchFamily="34" charset="0"/>
                <a:ea typeface="Calibri" pitchFamily="34" charset="0"/>
                <a:cs typeface="Times New Roman" pitchFamily="18" charset="0"/>
              </a:rPr>
              <a:t>Предприниматель отнюдь не свободно производит то что он желает, его </a:t>
            </a:r>
            <a:r>
              <a:rPr lang="ru-RU" i="1" u="sng">
                <a:solidFill>
                  <a:srgbClr val="9D3232"/>
                </a:solidFill>
                <a:latin typeface="Calibri" pitchFamily="34" charset="0"/>
                <a:ea typeface="Calibri" pitchFamily="34" charset="0"/>
                <a:cs typeface="Times New Roman" pitchFamily="18" charset="0"/>
              </a:rPr>
              <a:t>ограничивает потребительский спрос</a:t>
            </a:r>
            <a:r>
              <a:rPr lang="ru-RU" i="1">
                <a:solidFill>
                  <a:srgbClr val="9D3232"/>
                </a:solidFill>
                <a:latin typeface="Calibri" pitchFamily="34" charset="0"/>
                <a:ea typeface="Calibri" pitchFamily="34" charset="0"/>
                <a:cs typeface="Times New Roman" pitchFamily="18" charset="0"/>
              </a:rPr>
              <a:t>, который и обуславливает прибыльность одних товаров и убыточность других.</a:t>
            </a:r>
          </a:p>
        </p:txBody>
      </p:sp>
      <p:sp>
        <p:nvSpPr>
          <p:cNvPr id="62473" name="Прямоугольник 7"/>
          <p:cNvSpPr>
            <a:spLocks noChangeArrowheads="1"/>
          </p:cNvSpPr>
          <p:nvPr/>
        </p:nvSpPr>
        <p:spPr bwMode="auto">
          <a:xfrm>
            <a:off x="142875" y="4429125"/>
            <a:ext cx="1438275" cy="523875"/>
          </a:xfrm>
          <a:prstGeom prst="rect">
            <a:avLst/>
          </a:prstGeom>
          <a:noFill/>
          <a:ln w="9525">
            <a:noFill/>
            <a:miter lim="800000"/>
            <a:headEnd/>
            <a:tailEnd/>
          </a:ln>
        </p:spPr>
        <p:txBody>
          <a:bodyPr>
            <a:spAutoFit/>
          </a:bodyPr>
          <a:lstStyle/>
          <a:p>
            <a:pPr algn="ctr"/>
            <a:r>
              <a:rPr lang="ru-RU" sz="1400" b="1">
                <a:latin typeface="Calibri" pitchFamily="34" charset="0"/>
              </a:rPr>
              <a:t>Для кого производить ?</a:t>
            </a:r>
          </a:p>
        </p:txBody>
      </p:sp>
      <p:sp>
        <p:nvSpPr>
          <p:cNvPr id="62474" name="Прямоугольник 8"/>
          <p:cNvSpPr>
            <a:spLocks noChangeArrowheads="1"/>
          </p:cNvSpPr>
          <p:nvPr/>
        </p:nvSpPr>
        <p:spPr bwMode="auto">
          <a:xfrm>
            <a:off x="142875" y="3429000"/>
            <a:ext cx="1438275" cy="523875"/>
          </a:xfrm>
          <a:prstGeom prst="rect">
            <a:avLst/>
          </a:prstGeom>
          <a:noFill/>
          <a:ln w="9525">
            <a:noFill/>
            <a:miter lim="800000"/>
            <a:headEnd/>
            <a:tailEnd/>
          </a:ln>
        </p:spPr>
        <p:txBody>
          <a:bodyPr>
            <a:spAutoFit/>
          </a:bodyPr>
          <a:lstStyle/>
          <a:p>
            <a:pPr algn="ctr"/>
            <a:r>
              <a:rPr lang="ru-RU" sz="1400" b="1">
                <a:latin typeface="Calibri" pitchFamily="34" charset="0"/>
              </a:rPr>
              <a:t>Как производить ?</a:t>
            </a:r>
          </a:p>
        </p:txBody>
      </p:sp>
      <p:sp>
        <p:nvSpPr>
          <p:cNvPr id="12" name="Прямоугольник 11"/>
          <p:cNvSpPr/>
          <p:nvPr/>
        </p:nvSpPr>
        <p:spPr>
          <a:xfrm>
            <a:off x="1714500" y="3071813"/>
            <a:ext cx="7143750" cy="1200150"/>
          </a:xfrm>
          <a:prstGeom prst="rect">
            <a:avLst/>
          </a:prstGeom>
        </p:spPr>
        <p:txBody>
          <a:bodyPr>
            <a:spAutoFit/>
          </a:bodyPr>
          <a:lstStyle/>
          <a:p>
            <a:pPr indent="450850" algn="just">
              <a:defRPr/>
            </a:pPr>
            <a:r>
              <a:rPr lang="ru-RU" i="1" dirty="0">
                <a:solidFill>
                  <a:schemeClr val="accent6">
                    <a:lumMod val="50000"/>
                  </a:schemeClr>
                </a:solidFill>
                <a:latin typeface="+mn-lt"/>
                <a:ea typeface="Calibri" pitchFamily="34" charset="0"/>
                <a:cs typeface="Times New Roman" pitchFamily="18" charset="0"/>
              </a:rPr>
              <a:t>Ответ связан с использованием эффективной технологии, которая зависит:</a:t>
            </a:r>
          </a:p>
          <a:p>
            <a:pPr indent="180000" algn="just" eaLnBrk="0" hangingPunct="0">
              <a:defRPr/>
            </a:pPr>
            <a:r>
              <a:rPr lang="ru-RU" i="1" dirty="0">
                <a:solidFill>
                  <a:schemeClr val="accent6">
                    <a:lumMod val="50000"/>
                  </a:schemeClr>
                </a:solidFill>
                <a:latin typeface="+mn-lt"/>
                <a:ea typeface="Calibri" pitchFamily="34" charset="0"/>
                <a:cs typeface="Times New Roman" pitchFamily="18" charset="0"/>
              </a:rPr>
              <a:t>а) от альтернатив комбинации ресурсов</a:t>
            </a:r>
          </a:p>
          <a:p>
            <a:pPr indent="180000" algn="just" eaLnBrk="0" hangingPunct="0">
              <a:defRPr/>
            </a:pPr>
            <a:r>
              <a:rPr lang="ru-RU" i="1" dirty="0">
                <a:solidFill>
                  <a:schemeClr val="accent6">
                    <a:lumMod val="50000"/>
                  </a:schemeClr>
                </a:solidFill>
                <a:latin typeface="+mn-lt"/>
                <a:ea typeface="Calibri" pitchFamily="34" charset="0"/>
                <a:cs typeface="Times New Roman" pitchFamily="18" charset="0"/>
              </a:rPr>
              <a:t>б) от цен, по которым можно приобрести необходимые ресурсы  </a:t>
            </a:r>
          </a:p>
        </p:txBody>
      </p:sp>
      <p:sp>
        <p:nvSpPr>
          <p:cNvPr id="62476" name="Rectangle 3"/>
          <p:cNvSpPr>
            <a:spLocks noChangeArrowheads="1"/>
          </p:cNvSpPr>
          <p:nvPr/>
        </p:nvSpPr>
        <p:spPr bwMode="auto">
          <a:xfrm>
            <a:off x="428625" y="5346700"/>
            <a:ext cx="8429625" cy="1323975"/>
          </a:xfrm>
          <a:prstGeom prst="rect">
            <a:avLst/>
          </a:prstGeom>
          <a:noFill/>
          <a:ln w="9525">
            <a:noFill/>
            <a:miter lim="800000"/>
            <a:headEnd/>
            <a:tailEnd/>
          </a:ln>
        </p:spPr>
        <p:txBody>
          <a:bodyPr anchor="ctr">
            <a:spAutoFit/>
          </a:bodyPr>
          <a:lstStyle/>
          <a:p>
            <a:pPr indent="450850" algn="just"/>
            <a:r>
              <a:rPr lang="ru-RU" sz="1600">
                <a:solidFill>
                  <a:srgbClr val="000000"/>
                </a:solidFill>
                <a:latin typeface="Times New Roman" pitchFamily="18" charset="0"/>
                <a:ea typeface="Calibri" pitchFamily="34" charset="0"/>
                <a:cs typeface="Times New Roman" pitchFamily="18" charset="0"/>
              </a:rPr>
              <a:t>Рыночная экономика осуществляет корректировку использования ресурсов в связи с изменением потребительских технологий  с помощью управляющей и ориентирующей функции цен.</a:t>
            </a:r>
          </a:p>
          <a:p>
            <a:pPr indent="450850" algn="just" eaLnBrk="0" hangingPunct="0"/>
            <a:r>
              <a:rPr lang="ru-RU" sz="1600">
                <a:solidFill>
                  <a:srgbClr val="000000"/>
                </a:solidFill>
                <a:latin typeface="Times New Roman" pitchFamily="18" charset="0"/>
                <a:ea typeface="Calibri" pitchFamily="34" charset="0"/>
                <a:cs typeface="Times New Roman" pitchFamily="18" charset="0"/>
              </a:rPr>
              <a:t>С помощью цены рыночная экономика сигнализирует об изменении потребительских вкусов и вызывает надлежащую реакцию со стороны предприятий и поставщиков ресурсов.</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571500" y="44450"/>
            <a:ext cx="7975600" cy="1139825"/>
          </a:xfrm>
          <a:prstGeom prst="rect">
            <a:avLst/>
          </a:prstGeom>
          <a:noFill/>
          <a:ln w="9525">
            <a:noFill/>
            <a:miter lim="800000"/>
            <a:headEnd/>
            <a:tailEnd/>
          </a:ln>
        </p:spPr>
        <p:txBody>
          <a:bodyPr wrap="none" lIns="457056" tIns="304704" bIns="0" anchor="ctr">
            <a:spAutoFit/>
          </a:bodyPr>
          <a:lstStyle/>
          <a:p>
            <a:r>
              <a:rPr lang="ru-RU" sz="3600" b="1">
                <a:solidFill>
                  <a:srgbClr val="0000CC"/>
                </a:solidFill>
                <a:latin typeface="Cambria" pitchFamily="18" charset="0"/>
                <a:cs typeface="Times New Roman" pitchFamily="18" charset="0"/>
              </a:rPr>
              <a:t>Экономическая теория как наука</a:t>
            </a:r>
          </a:p>
          <a:p>
            <a:pPr eaLnBrk="0" hangingPunct="0">
              <a:buFontTx/>
              <a:buChar char="•"/>
            </a:pPr>
            <a:endParaRPr lang="ru-RU"/>
          </a:p>
        </p:txBody>
      </p:sp>
      <p:sp>
        <p:nvSpPr>
          <p:cNvPr id="17410" name="Rectangle 2"/>
          <p:cNvSpPr>
            <a:spLocks noChangeArrowheads="1"/>
          </p:cNvSpPr>
          <p:nvPr/>
        </p:nvSpPr>
        <p:spPr bwMode="auto">
          <a:xfrm>
            <a:off x="285750" y="1143000"/>
            <a:ext cx="8501063" cy="1016000"/>
          </a:xfrm>
          <a:prstGeom prst="rect">
            <a:avLst/>
          </a:prstGeom>
          <a:noFill/>
          <a:ln w="9525">
            <a:noFill/>
            <a:miter lim="800000"/>
            <a:headEnd/>
            <a:tailEnd/>
          </a:ln>
        </p:spPr>
        <p:txBody>
          <a:bodyPr anchor="ctr">
            <a:spAutoFit/>
          </a:bodyPr>
          <a:lstStyle/>
          <a:p>
            <a:pPr indent="450850" algn="just"/>
            <a:r>
              <a:rPr lang="ru-RU" sz="2000">
                <a:solidFill>
                  <a:srgbClr val="000000"/>
                </a:solidFill>
                <a:latin typeface="Calibri" pitchFamily="34" charset="0"/>
                <a:ea typeface="Calibri" pitchFamily="34" charset="0"/>
                <a:cs typeface="Times New Roman" pitchFamily="18" charset="0"/>
              </a:rPr>
              <a:t>Слово  </a:t>
            </a:r>
            <a:r>
              <a:rPr lang="ru-RU" sz="2000" b="1">
                <a:solidFill>
                  <a:srgbClr val="000000"/>
                </a:solidFill>
                <a:latin typeface="Calibri" pitchFamily="34" charset="0"/>
                <a:ea typeface="Calibri" pitchFamily="34" charset="0"/>
                <a:cs typeface="Times New Roman" pitchFamily="18" charset="0"/>
              </a:rPr>
              <a:t>«экономика» произошло от </a:t>
            </a:r>
            <a:r>
              <a:rPr lang="ru-RU" sz="2000">
                <a:solidFill>
                  <a:srgbClr val="000000"/>
                </a:solidFill>
                <a:latin typeface="Calibri" pitchFamily="34" charset="0"/>
                <a:ea typeface="Calibri" pitchFamily="34" charset="0"/>
                <a:cs typeface="Times New Roman" pitchFamily="18" charset="0"/>
              </a:rPr>
              <a:t>греческого слова «Ойкономия» :</a:t>
            </a:r>
          </a:p>
          <a:p>
            <a:pPr indent="450850" algn="just"/>
            <a:r>
              <a:rPr lang="ru-RU" sz="2000">
                <a:solidFill>
                  <a:srgbClr val="000000"/>
                </a:solidFill>
                <a:latin typeface="Calibri" pitchFamily="34" charset="0"/>
                <a:ea typeface="Calibri" pitchFamily="34" charset="0"/>
                <a:cs typeface="Times New Roman" pitchFamily="18" charset="0"/>
              </a:rPr>
              <a:t> «ойкос» - дом </a:t>
            </a:r>
          </a:p>
          <a:p>
            <a:pPr indent="450850" algn="just"/>
            <a:r>
              <a:rPr lang="ru-RU" sz="2000">
                <a:solidFill>
                  <a:srgbClr val="000000"/>
                </a:solidFill>
                <a:latin typeface="Calibri" pitchFamily="34" charset="0"/>
                <a:ea typeface="Calibri" pitchFamily="34" charset="0"/>
                <a:cs typeface="Times New Roman" pitchFamily="18" charset="0"/>
              </a:rPr>
              <a:t>«номос» - правила.</a:t>
            </a:r>
            <a:endParaRPr lang="ru-RU" sz="2000">
              <a:ea typeface="Calibri" pitchFamily="34" charset="0"/>
              <a:cs typeface="Times New Roman" pitchFamily="18" charset="0"/>
            </a:endParaRPr>
          </a:p>
        </p:txBody>
      </p:sp>
      <p:sp>
        <p:nvSpPr>
          <p:cNvPr id="5" name="Прямоугольник 4"/>
          <p:cNvSpPr/>
          <p:nvPr/>
        </p:nvSpPr>
        <p:spPr>
          <a:xfrm>
            <a:off x="785813" y="2286000"/>
            <a:ext cx="7929562"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dirty="0"/>
              <a:t>Экономическая теория изучает поведение людей в процессе производства, распределения, обмена и потребления материальных благ и услуг в мире разных ресурсов.</a:t>
            </a:r>
          </a:p>
        </p:txBody>
      </p:sp>
      <p:sp>
        <p:nvSpPr>
          <p:cNvPr id="17411" name="Rectangle 3"/>
          <p:cNvSpPr>
            <a:spLocks noChangeArrowheads="1"/>
          </p:cNvSpPr>
          <p:nvPr/>
        </p:nvSpPr>
        <p:spPr bwMode="auto">
          <a:xfrm>
            <a:off x="214313" y="3698875"/>
            <a:ext cx="8715375" cy="2832100"/>
          </a:xfrm>
          <a:prstGeom prst="rect">
            <a:avLst/>
          </a:prstGeom>
          <a:noFill/>
          <a:ln w="9525">
            <a:noFill/>
            <a:miter lim="800000"/>
            <a:headEnd/>
            <a:tailEnd/>
          </a:ln>
          <a:effectLst/>
        </p:spPr>
        <p:txBody>
          <a:bodyPr anchor="ctr">
            <a:spAutoFit/>
          </a:bodyPr>
          <a:lstStyle/>
          <a:p>
            <a:pPr indent="450850" algn="just"/>
            <a:r>
              <a:rPr lang="ru-RU" b="1">
                <a:solidFill>
                  <a:srgbClr val="4B734B"/>
                </a:solidFill>
                <a:latin typeface="Calibri" pitchFamily="34" charset="0"/>
                <a:ea typeface="Calibri" pitchFamily="34" charset="0"/>
                <a:cs typeface="Times New Roman" pitchFamily="18" charset="0"/>
              </a:rPr>
              <a:t>Сегодня термин "экономика" используется в трех значениях. </a:t>
            </a:r>
            <a:endParaRPr lang="ru-RU" b="1">
              <a:solidFill>
                <a:srgbClr val="4B734B"/>
              </a:solidFill>
              <a:ea typeface="Calibri" pitchFamily="34" charset="0"/>
              <a:cs typeface="Times New Roman" pitchFamily="18" charset="0"/>
            </a:endParaRPr>
          </a:p>
          <a:p>
            <a:pPr indent="450850" algn="just" eaLnBrk="0" hangingPunct="0">
              <a:buFontTx/>
              <a:buChar char="•"/>
            </a:pPr>
            <a:r>
              <a:rPr lang="ru-RU" sz="1600" u="sng">
                <a:solidFill>
                  <a:srgbClr val="000000"/>
                </a:solidFill>
                <a:latin typeface="Times New Roman" pitchFamily="18" charset="0"/>
                <a:ea typeface="Calibri" pitchFamily="34" charset="0"/>
                <a:cs typeface="Times New Roman" pitchFamily="18" charset="0"/>
              </a:rPr>
              <a:t>все народное хозяйство страны или его часть</a:t>
            </a:r>
            <a:r>
              <a:rPr lang="ru-RU" sz="1600">
                <a:solidFill>
                  <a:srgbClr val="000000"/>
                </a:solidFill>
                <a:latin typeface="Times New Roman" pitchFamily="18" charset="0"/>
                <a:ea typeface="Calibri" pitchFamily="34" charset="0"/>
                <a:cs typeface="Times New Roman" pitchFamily="18" charset="0"/>
              </a:rPr>
              <a:t>, включая отрасли и отдельные виды материального производства и непроизводственной сферы (промышленность, сельское хозяйство, транспорт, строительство, и т.д.). </a:t>
            </a:r>
            <a:endParaRPr lang="ru-RU" sz="1600"/>
          </a:p>
          <a:p>
            <a:pPr indent="450850" algn="just" eaLnBrk="0" hangingPunct="0">
              <a:buFontTx/>
              <a:buChar char="•"/>
            </a:pPr>
            <a:r>
              <a:rPr lang="ru-RU" sz="1600" u="sng">
                <a:solidFill>
                  <a:srgbClr val="000000"/>
                </a:solidFill>
                <a:latin typeface="Times New Roman" pitchFamily="18" charset="0"/>
                <a:cs typeface="Calibri" pitchFamily="34" charset="0"/>
              </a:rPr>
              <a:t>совокупность отношений людей в процессе производства, распределения, обмена и потребления материальных и нематериальных благ и услуг</a:t>
            </a:r>
            <a:r>
              <a:rPr lang="ru-RU" sz="1600">
                <a:solidFill>
                  <a:srgbClr val="000000"/>
                </a:solidFill>
                <a:latin typeface="Times New Roman" pitchFamily="18" charset="0"/>
                <a:cs typeface="Calibri" pitchFamily="34" charset="0"/>
              </a:rPr>
              <a:t>, необходимых для удовлетворения многообразных потребностей, соответствующих данному уровню развития производительных сил.</a:t>
            </a:r>
            <a:endParaRPr lang="ru-RU" sz="1600"/>
          </a:p>
          <a:p>
            <a:pPr indent="450850" algn="just" eaLnBrk="0" hangingPunct="0">
              <a:buFontTx/>
              <a:buChar char="•"/>
            </a:pPr>
            <a:r>
              <a:rPr lang="ru-RU" sz="1600" u="sng">
                <a:solidFill>
                  <a:srgbClr val="000000"/>
                </a:solidFill>
                <a:latin typeface="Times New Roman" pitchFamily="18" charset="0"/>
                <a:cs typeface="Calibri" pitchFamily="34" charset="0"/>
              </a:rPr>
              <a:t>научную дисциплину, которая изучает систему хозяйственной деятельности людей, </a:t>
            </a:r>
            <a:r>
              <a:rPr lang="ru-RU" sz="1600">
                <a:solidFill>
                  <a:srgbClr val="000000"/>
                </a:solidFill>
                <a:latin typeface="Times New Roman" pitchFamily="18" charset="0"/>
                <a:cs typeface="Calibri" pitchFamily="34" charset="0"/>
              </a:rPr>
              <a:t>принципов и законов ее организации (экономическая теория), а также ее отдельных составных элементов (например, экономика труда, экономика управления, экономика отраслей). </a:t>
            </a:r>
            <a:endParaRPr lang="ru-RU" sz="160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1357313" y="0"/>
            <a:ext cx="4500562"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Конкуренция</a:t>
            </a:r>
            <a:endParaRPr lang="ru-RU" sz="2800"/>
          </a:p>
        </p:txBody>
      </p:sp>
      <p:pic>
        <p:nvPicPr>
          <p:cNvPr id="63490" name="Picture 2"/>
          <p:cNvPicPr>
            <a:picLocks noChangeAspect="1" noChangeArrowheads="1"/>
          </p:cNvPicPr>
          <p:nvPr/>
        </p:nvPicPr>
        <p:blipFill>
          <a:blip r:embed="rId2" cstate="print"/>
          <a:srcRect/>
          <a:stretch>
            <a:fillRect/>
          </a:stretch>
        </p:blipFill>
        <p:spPr bwMode="auto">
          <a:xfrm>
            <a:off x="6500813" y="142875"/>
            <a:ext cx="2466975" cy="1847850"/>
          </a:xfrm>
          <a:prstGeom prst="rect">
            <a:avLst/>
          </a:prstGeom>
          <a:noFill/>
          <a:ln w="9525">
            <a:noFill/>
            <a:miter lim="800000"/>
            <a:headEnd/>
            <a:tailEnd/>
          </a:ln>
        </p:spPr>
      </p:pic>
      <p:sp>
        <p:nvSpPr>
          <p:cNvPr id="63491" name="Rectangle 3"/>
          <p:cNvSpPr>
            <a:spLocks noChangeArrowheads="1"/>
          </p:cNvSpPr>
          <p:nvPr/>
        </p:nvSpPr>
        <p:spPr bwMode="auto">
          <a:xfrm>
            <a:off x="428625" y="1928813"/>
            <a:ext cx="8715375" cy="1200150"/>
          </a:xfrm>
          <a:prstGeom prst="rect">
            <a:avLst/>
          </a:prstGeom>
          <a:noFill/>
          <a:ln w="9525">
            <a:noFill/>
            <a:miter lim="800000"/>
            <a:headEnd/>
            <a:tailEnd/>
          </a:ln>
        </p:spPr>
        <p:txBody>
          <a:bodyPr anchor="ctr">
            <a:spAutoFit/>
          </a:bodyPr>
          <a:lstStyle/>
          <a:p>
            <a:pPr indent="450850" eaLnBrk="0" hangingPunct="0"/>
            <a:r>
              <a:rPr lang="ru-RU" b="1">
                <a:solidFill>
                  <a:srgbClr val="000000"/>
                </a:solidFill>
                <a:latin typeface="Calibri" pitchFamily="34" charset="0"/>
                <a:ea typeface="Calibri" pitchFamily="34" charset="0"/>
                <a:cs typeface="Times New Roman" pitchFamily="18" charset="0"/>
              </a:rPr>
              <a:t>Конкуренция</a:t>
            </a:r>
            <a:r>
              <a:rPr lang="ru-RU">
                <a:solidFill>
                  <a:srgbClr val="000000"/>
                </a:solidFill>
                <a:latin typeface="Calibri" pitchFamily="34" charset="0"/>
                <a:ea typeface="Calibri" pitchFamily="34" charset="0"/>
                <a:cs typeface="Times New Roman" pitchFamily="18" charset="0"/>
              </a:rPr>
              <a:t> обеспечивает эффективное распределение ресурсов, создание новых технологий производства, создает множество частных и общественных критериев. В результате конкуренции разоряются слабые мелкие предприятия и богатеют сильные крупные.</a:t>
            </a:r>
            <a:endParaRPr lang="ru-RU">
              <a:latin typeface="Calibri" pitchFamily="34" charset="0"/>
              <a:ea typeface="Calibri" pitchFamily="34" charset="0"/>
              <a:cs typeface="Times New Roman" pitchFamily="18" charset="0"/>
            </a:endParaRPr>
          </a:p>
        </p:txBody>
      </p:sp>
      <p:sp>
        <p:nvSpPr>
          <p:cNvPr id="63492" name="Прямоугольник 4"/>
          <p:cNvSpPr>
            <a:spLocks noChangeArrowheads="1"/>
          </p:cNvSpPr>
          <p:nvPr/>
        </p:nvSpPr>
        <p:spPr bwMode="auto">
          <a:xfrm>
            <a:off x="285750" y="785813"/>
            <a:ext cx="6286500" cy="923925"/>
          </a:xfrm>
          <a:prstGeom prst="rect">
            <a:avLst/>
          </a:prstGeom>
          <a:noFill/>
          <a:ln w="9525">
            <a:noFill/>
            <a:miter lim="800000"/>
            <a:headEnd/>
            <a:tailEnd/>
          </a:ln>
        </p:spPr>
        <p:txBody>
          <a:bodyPr>
            <a:spAutoFit/>
          </a:bodyPr>
          <a:lstStyle/>
          <a:p>
            <a:pPr indent="450850"/>
            <a:r>
              <a:rPr lang="ru-RU" b="1">
                <a:solidFill>
                  <a:srgbClr val="000000"/>
                </a:solidFill>
                <a:latin typeface="Calibri" pitchFamily="34" charset="0"/>
                <a:ea typeface="Calibri" pitchFamily="34" charset="0"/>
                <a:cs typeface="Times New Roman" pitchFamily="18" charset="0"/>
              </a:rPr>
              <a:t>Конкуренция</a:t>
            </a:r>
            <a:r>
              <a:rPr lang="ru-RU">
                <a:solidFill>
                  <a:srgbClr val="000000"/>
                </a:solidFill>
                <a:latin typeface="Calibri" pitchFamily="34" charset="0"/>
                <a:ea typeface="Calibri" pitchFamily="34" charset="0"/>
                <a:cs typeface="Times New Roman" pitchFamily="18" charset="0"/>
              </a:rPr>
              <a:t> – это экономическая борьба между производителями за рынки сбыта и между потребителями за приобретение конкретных товаров по более низким ценам.</a:t>
            </a:r>
            <a:endParaRPr lang="ru-RU">
              <a:latin typeface="Calibri" pitchFamily="34" charset="0"/>
              <a:ea typeface="Calibri" pitchFamily="34" charset="0"/>
              <a:cs typeface="Times New Roman" pitchFamily="18" charset="0"/>
            </a:endParaRPr>
          </a:p>
        </p:txBody>
      </p:sp>
      <p:sp>
        <p:nvSpPr>
          <p:cNvPr id="6" name="Прямоугольник 5"/>
          <p:cNvSpPr/>
          <p:nvPr/>
        </p:nvSpPr>
        <p:spPr>
          <a:xfrm>
            <a:off x="3357563" y="3071813"/>
            <a:ext cx="2143125" cy="461962"/>
          </a:xfrm>
          <a:prstGeom prst="rect">
            <a:avLst/>
          </a:prstGeom>
        </p:spPr>
        <p:txBody>
          <a:bodyPr>
            <a:spAutoFit/>
          </a:bodyPr>
          <a:lstStyle/>
          <a:p>
            <a:pPr algn="ctr">
              <a:defRPr/>
            </a:pPr>
            <a:r>
              <a:rPr lang="ru-RU" sz="2400" b="1" dirty="0">
                <a:solidFill>
                  <a:schemeClr val="accent6">
                    <a:lumMod val="50000"/>
                  </a:schemeClr>
                </a:solidFill>
                <a:latin typeface="Calibri" pitchFamily="34" charset="0"/>
                <a:ea typeface="Calibri" pitchFamily="34" charset="0"/>
                <a:cs typeface="Times New Roman" pitchFamily="18" charset="0"/>
              </a:rPr>
              <a:t>Конкуренция</a:t>
            </a:r>
          </a:p>
        </p:txBody>
      </p:sp>
      <p:sp>
        <p:nvSpPr>
          <p:cNvPr id="63494" name="Прямоугольник 8"/>
          <p:cNvSpPr>
            <a:spLocks noChangeArrowheads="1"/>
          </p:cNvSpPr>
          <p:nvPr/>
        </p:nvSpPr>
        <p:spPr bwMode="auto">
          <a:xfrm>
            <a:off x="1000125" y="3143250"/>
            <a:ext cx="1643063" cy="369888"/>
          </a:xfrm>
          <a:prstGeom prst="rect">
            <a:avLst/>
          </a:prstGeom>
          <a:noFill/>
          <a:ln w="9525">
            <a:noFill/>
            <a:miter lim="800000"/>
            <a:headEnd/>
            <a:tailEnd/>
          </a:ln>
        </p:spPr>
        <p:txBody>
          <a:bodyPr>
            <a:spAutoFit/>
          </a:bodyPr>
          <a:lstStyle/>
          <a:p>
            <a:pPr indent="450850" algn="just"/>
            <a:r>
              <a:rPr lang="ru-RU">
                <a:solidFill>
                  <a:srgbClr val="000000"/>
                </a:solidFill>
                <a:latin typeface="Calibri" pitchFamily="34" charset="0"/>
                <a:ea typeface="Calibri" pitchFamily="34" charset="0"/>
                <a:cs typeface="Times New Roman" pitchFamily="18" charset="0"/>
              </a:rPr>
              <a:t>Ценовая</a:t>
            </a:r>
          </a:p>
        </p:txBody>
      </p:sp>
      <p:sp>
        <p:nvSpPr>
          <p:cNvPr id="63495" name="Прямоугольник 9"/>
          <p:cNvSpPr>
            <a:spLocks noChangeArrowheads="1"/>
          </p:cNvSpPr>
          <p:nvPr/>
        </p:nvSpPr>
        <p:spPr bwMode="auto">
          <a:xfrm>
            <a:off x="857250" y="3429000"/>
            <a:ext cx="1857375" cy="369888"/>
          </a:xfrm>
          <a:prstGeom prst="rect">
            <a:avLst/>
          </a:prstGeom>
          <a:noFill/>
          <a:ln w="9525">
            <a:noFill/>
            <a:miter lim="800000"/>
            <a:headEnd/>
            <a:tailEnd/>
          </a:ln>
        </p:spPr>
        <p:txBody>
          <a:bodyPr>
            <a:spAutoFit/>
          </a:bodyPr>
          <a:lstStyle/>
          <a:p>
            <a:pPr indent="450850" algn="just"/>
            <a:r>
              <a:rPr lang="ru-RU">
                <a:solidFill>
                  <a:srgbClr val="000000"/>
                </a:solidFill>
                <a:latin typeface="Calibri" pitchFamily="34" charset="0"/>
                <a:ea typeface="Calibri" pitchFamily="34" charset="0"/>
                <a:cs typeface="Times New Roman" pitchFamily="18" charset="0"/>
              </a:rPr>
              <a:t>Неценовая</a:t>
            </a:r>
          </a:p>
        </p:txBody>
      </p:sp>
      <p:sp>
        <p:nvSpPr>
          <p:cNvPr id="63496" name="Прямоугольник 10"/>
          <p:cNvSpPr>
            <a:spLocks noChangeArrowheads="1"/>
          </p:cNvSpPr>
          <p:nvPr/>
        </p:nvSpPr>
        <p:spPr bwMode="auto">
          <a:xfrm>
            <a:off x="6072188" y="3143250"/>
            <a:ext cx="2000250" cy="369888"/>
          </a:xfrm>
          <a:prstGeom prst="rect">
            <a:avLst/>
          </a:prstGeom>
          <a:noFill/>
          <a:ln w="9525">
            <a:noFill/>
            <a:miter lim="800000"/>
            <a:headEnd/>
            <a:tailEnd/>
          </a:ln>
        </p:spPr>
        <p:txBody>
          <a:bodyPr>
            <a:spAutoFit/>
          </a:bodyPr>
          <a:lstStyle/>
          <a:p>
            <a:pPr algn="just"/>
            <a:r>
              <a:rPr lang="ru-RU">
                <a:solidFill>
                  <a:srgbClr val="000000"/>
                </a:solidFill>
                <a:latin typeface="Calibri" pitchFamily="34" charset="0"/>
                <a:ea typeface="Calibri" pitchFamily="34" charset="0"/>
                <a:cs typeface="Times New Roman" pitchFamily="18" charset="0"/>
              </a:rPr>
              <a:t>Совершенная </a:t>
            </a:r>
          </a:p>
        </p:txBody>
      </p:sp>
      <p:sp>
        <p:nvSpPr>
          <p:cNvPr id="63497" name="Прямоугольник 11"/>
          <p:cNvSpPr>
            <a:spLocks noChangeArrowheads="1"/>
          </p:cNvSpPr>
          <p:nvPr/>
        </p:nvSpPr>
        <p:spPr bwMode="auto">
          <a:xfrm>
            <a:off x="6143625" y="3500438"/>
            <a:ext cx="2428875" cy="369887"/>
          </a:xfrm>
          <a:prstGeom prst="rect">
            <a:avLst/>
          </a:prstGeom>
          <a:noFill/>
          <a:ln w="9525">
            <a:noFill/>
            <a:miter lim="800000"/>
            <a:headEnd/>
            <a:tailEnd/>
          </a:ln>
        </p:spPr>
        <p:txBody>
          <a:bodyPr>
            <a:spAutoFit/>
          </a:bodyPr>
          <a:lstStyle/>
          <a:p>
            <a:pPr algn="just"/>
            <a:r>
              <a:rPr lang="ru-RU">
                <a:solidFill>
                  <a:srgbClr val="000000"/>
                </a:solidFill>
                <a:latin typeface="Calibri" pitchFamily="34" charset="0"/>
                <a:ea typeface="Calibri" pitchFamily="34" charset="0"/>
                <a:cs typeface="Times New Roman" pitchFamily="18" charset="0"/>
              </a:rPr>
              <a:t>Несовершенная </a:t>
            </a:r>
          </a:p>
        </p:txBody>
      </p:sp>
      <p:cxnSp>
        <p:nvCxnSpPr>
          <p:cNvPr id="13" name="Прямая со стрелкой 12"/>
          <p:cNvCxnSpPr>
            <a:stCxn id="6" idx="3"/>
            <a:endCxn id="63497" idx="1"/>
          </p:cNvCxnSpPr>
          <p:nvPr/>
        </p:nvCxnSpPr>
        <p:spPr>
          <a:xfrm>
            <a:off x="5500688" y="3302000"/>
            <a:ext cx="642937" cy="382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a:stCxn id="6" idx="3"/>
            <a:endCxn id="63496" idx="1"/>
          </p:cNvCxnSpPr>
          <p:nvPr/>
        </p:nvCxnSpPr>
        <p:spPr>
          <a:xfrm>
            <a:off x="5500688" y="3302000"/>
            <a:ext cx="571500" cy="254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stCxn id="6" idx="1"/>
            <a:endCxn id="63495" idx="3"/>
          </p:cNvCxnSpPr>
          <p:nvPr/>
        </p:nvCxnSpPr>
        <p:spPr>
          <a:xfrm rot="10800000" flipV="1">
            <a:off x="2714625" y="3302000"/>
            <a:ext cx="642938" cy="31115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stCxn id="6" idx="1"/>
            <a:endCxn id="63494" idx="3"/>
          </p:cNvCxnSpPr>
          <p:nvPr/>
        </p:nvCxnSpPr>
        <p:spPr>
          <a:xfrm rot="10800000" flipV="1">
            <a:off x="2643188" y="3302000"/>
            <a:ext cx="714375" cy="254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53" name="Таблица 52"/>
          <p:cNvGraphicFramePr>
            <a:graphicFrameLocks noGrp="1"/>
          </p:cNvGraphicFramePr>
          <p:nvPr/>
        </p:nvGraphicFramePr>
        <p:xfrm>
          <a:off x="214313" y="4000500"/>
          <a:ext cx="8786874" cy="2663952"/>
        </p:xfrm>
        <a:graphic>
          <a:graphicData uri="http://schemas.openxmlformats.org/drawingml/2006/table">
            <a:tbl>
              <a:tblPr/>
              <a:tblGrid>
                <a:gridCol w="3643338"/>
                <a:gridCol w="5143536"/>
              </a:tblGrid>
              <a:tr h="0">
                <a:tc>
                  <a:txBody>
                    <a:bodyPr/>
                    <a:lstStyle/>
                    <a:p>
                      <a:pPr indent="450215" algn="ctr">
                        <a:lnSpc>
                          <a:spcPct val="115000"/>
                        </a:lnSpc>
                        <a:spcAft>
                          <a:spcPts val="0"/>
                        </a:spcAft>
                      </a:pPr>
                      <a:r>
                        <a:rPr lang="ru-RU" sz="1200" b="1" dirty="0">
                          <a:solidFill>
                            <a:srgbClr val="000000"/>
                          </a:solidFill>
                          <a:latin typeface="Times New Roman"/>
                          <a:ea typeface="Calibri"/>
                          <a:cs typeface="Times New Roman"/>
                        </a:rPr>
                        <a:t>Преимущества рынка и конкуренции.</a:t>
                      </a:r>
                      <a:endParaRPr lang="ru-RU" sz="11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ctr">
                        <a:lnSpc>
                          <a:spcPct val="115000"/>
                        </a:lnSpc>
                        <a:spcAft>
                          <a:spcPts val="0"/>
                        </a:spcAft>
                      </a:pPr>
                      <a:r>
                        <a:rPr lang="ru-RU" sz="1200" b="1">
                          <a:solidFill>
                            <a:srgbClr val="000000"/>
                          </a:solidFill>
                          <a:latin typeface="Times New Roman"/>
                          <a:ea typeface="Calibri"/>
                          <a:cs typeface="Times New Roman"/>
                        </a:rPr>
                        <a:t>Негативная сторона рынка и конкуренции.</a:t>
                      </a:r>
                      <a:endParaRPr lang="ru-RU" sz="11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82420">
                <a:tc>
                  <a:txBody>
                    <a:bodyPr/>
                    <a:lstStyle/>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Эффективное распределение ресурсов.</a:t>
                      </a:r>
                      <a:endParaRPr lang="ru-RU" sz="1400" dirty="0">
                        <a:latin typeface="Calibri"/>
                        <a:ea typeface="Calibri"/>
                        <a:cs typeface="Times New Roman"/>
                      </a:endParaRPr>
                    </a:p>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Гибкость и высокая адаптация к изменяющимся условиям.</a:t>
                      </a:r>
                      <a:endParaRPr lang="ru-RU" sz="1400" dirty="0">
                        <a:latin typeface="Calibri"/>
                        <a:ea typeface="Calibri"/>
                        <a:cs typeface="Times New Roman"/>
                      </a:endParaRPr>
                    </a:p>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Свобода выбора и действий производителей и потребителей.</a:t>
                      </a:r>
                      <a:endParaRPr lang="ru-RU" sz="1400" dirty="0">
                        <a:latin typeface="Calibri"/>
                        <a:ea typeface="Calibri"/>
                        <a:cs typeface="Times New Roman"/>
                      </a:endParaRPr>
                    </a:p>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Максимальное использование достижений  НТП </a:t>
                      </a:r>
                      <a:endParaRPr lang="ru-RU" sz="1400" dirty="0">
                        <a:latin typeface="Calibri"/>
                        <a:ea typeface="Calibri"/>
                        <a:cs typeface="Times New Roman"/>
                      </a:endParaRPr>
                    </a:p>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Способность к удовлетворению разнообразных потребностей, повышению качества товаров и услуг</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Не способствует сохранению невоспроизводимых ресурсов.</a:t>
                      </a:r>
                      <a:endParaRPr lang="ru-RU" sz="1400" dirty="0">
                        <a:latin typeface="Calibri"/>
                        <a:ea typeface="Calibri"/>
                        <a:cs typeface="Times New Roman"/>
                      </a:endParaRPr>
                    </a:p>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Не создает стимулов для производства общественных благ.</a:t>
                      </a:r>
                      <a:endParaRPr lang="ru-RU" sz="1400" dirty="0">
                        <a:latin typeface="Calibri"/>
                        <a:ea typeface="Calibri"/>
                        <a:cs typeface="Times New Roman"/>
                      </a:endParaRPr>
                    </a:p>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Не гарантирует полной занятости и стабильного уровня цен.</a:t>
                      </a:r>
                      <a:endParaRPr lang="ru-RU" sz="1400" dirty="0">
                        <a:latin typeface="Calibri"/>
                        <a:ea typeface="Calibri"/>
                        <a:cs typeface="Times New Roman"/>
                      </a:endParaRPr>
                    </a:p>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Не обеспечивает действительных мотиваций фундаментальных исследований денежных доходов населения.</a:t>
                      </a:r>
                      <a:endParaRPr lang="ru-RU" sz="1400" dirty="0">
                        <a:latin typeface="Calibri"/>
                        <a:ea typeface="Calibri"/>
                        <a:cs typeface="Times New Roman"/>
                      </a:endParaRPr>
                    </a:p>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Не дает социальных гарантий.</a:t>
                      </a:r>
                      <a:endParaRPr lang="ru-RU" sz="1400" dirty="0">
                        <a:latin typeface="Calibri"/>
                        <a:ea typeface="Calibri"/>
                        <a:cs typeface="Times New Roman"/>
                      </a:endParaRPr>
                    </a:p>
                    <a:p>
                      <a:pPr marL="342900" lvl="0" indent="-342900" algn="just">
                        <a:lnSpc>
                          <a:spcPct val="115000"/>
                        </a:lnSpc>
                        <a:spcAft>
                          <a:spcPts val="0"/>
                        </a:spcAft>
                        <a:buFont typeface="Symbol"/>
                        <a:buChar char=""/>
                      </a:pPr>
                      <a:r>
                        <a:rPr lang="ru-RU" sz="1400" dirty="0">
                          <a:solidFill>
                            <a:srgbClr val="000000"/>
                          </a:solidFill>
                          <a:latin typeface="Times New Roman"/>
                          <a:ea typeface="Calibri"/>
                          <a:cs typeface="Times New Roman"/>
                        </a:rPr>
                        <a:t>Угасание конкуренции.</a:t>
                      </a:r>
                      <a:endParaRPr lang="ru-RU"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00166" y="2071678"/>
            <a:ext cx="4572032" cy="923330"/>
          </a:xfrm>
          <a:prstGeom prst="rect">
            <a:avLst/>
          </a:prstGeom>
          <a:noFill/>
        </p:spPr>
        <p:txBody>
          <a:bodyPr>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Деньги</a:t>
            </a:r>
          </a:p>
        </p:txBody>
      </p:sp>
      <p:sp>
        <p:nvSpPr>
          <p:cNvPr id="64514" name="Rectangle 1"/>
          <p:cNvSpPr>
            <a:spLocks noChangeArrowheads="1"/>
          </p:cNvSpPr>
          <p:nvPr/>
        </p:nvSpPr>
        <p:spPr bwMode="auto">
          <a:xfrm>
            <a:off x="857250" y="3992563"/>
            <a:ext cx="8072438" cy="1077912"/>
          </a:xfrm>
          <a:prstGeom prst="rect">
            <a:avLst/>
          </a:prstGeom>
          <a:noFill/>
          <a:ln w="9525">
            <a:noFill/>
            <a:miter lim="800000"/>
            <a:headEnd/>
            <a:tailEnd/>
          </a:ln>
        </p:spPr>
        <p:txBody>
          <a:bodyPr anchor="ctr">
            <a:spAutoFit/>
          </a:bodyPr>
          <a:lstStyle/>
          <a:p>
            <a:pPr indent="450850">
              <a:buFont typeface="Calibri" pitchFamily="34" charset="0"/>
              <a:buAutoNum type="arabicPeriod"/>
            </a:pPr>
            <a:r>
              <a:rPr lang="ru-RU" sz="3200">
                <a:latin typeface="Times New Roman" pitchFamily="18" charset="0"/>
                <a:ea typeface="Calibri" pitchFamily="34" charset="0"/>
                <a:cs typeface="Times New Roman" pitchFamily="18" charset="0"/>
              </a:rPr>
              <a:t>Понятие, формы и функции денег</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Эволюция денег</a:t>
            </a:r>
          </a:p>
        </p:txBody>
      </p:sp>
      <p:pic>
        <p:nvPicPr>
          <p:cNvPr id="64515" name="Picture 4"/>
          <p:cNvPicPr>
            <a:picLocks noChangeAspect="1" noChangeArrowheads="1"/>
          </p:cNvPicPr>
          <p:nvPr/>
        </p:nvPicPr>
        <p:blipFill>
          <a:blip r:embed="rId2" cstate="print"/>
          <a:srcRect/>
          <a:stretch>
            <a:fillRect/>
          </a:stretch>
        </p:blipFill>
        <p:spPr bwMode="auto">
          <a:xfrm>
            <a:off x="6072188" y="714375"/>
            <a:ext cx="2428875" cy="261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1"/>
          <p:cNvSpPr>
            <a:spLocks noChangeArrowheads="1"/>
          </p:cNvSpPr>
          <p:nvPr/>
        </p:nvSpPr>
        <p:spPr bwMode="auto">
          <a:xfrm>
            <a:off x="1357313" y="0"/>
            <a:ext cx="7000875"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Понятие, формы и функции денег</a:t>
            </a:r>
            <a:endParaRPr lang="ru-RU" sz="2800"/>
          </a:p>
        </p:txBody>
      </p:sp>
      <p:sp>
        <p:nvSpPr>
          <p:cNvPr id="65538" name="Прямоугольник 2"/>
          <p:cNvSpPr>
            <a:spLocks noChangeArrowheads="1"/>
          </p:cNvSpPr>
          <p:nvPr/>
        </p:nvSpPr>
        <p:spPr bwMode="auto">
          <a:xfrm>
            <a:off x="285750" y="928688"/>
            <a:ext cx="7786688" cy="646112"/>
          </a:xfrm>
          <a:prstGeom prst="rect">
            <a:avLst/>
          </a:prstGeom>
          <a:noFill/>
          <a:ln w="9525">
            <a:noFill/>
            <a:miter lim="800000"/>
            <a:headEnd/>
            <a:tailEnd/>
          </a:ln>
        </p:spPr>
        <p:txBody>
          <a:bodyPr>
            <a:spAutoFit/>
          </a:bodyPr>
          <a:lstStyle/>
          <a:p>
            <a:r>
              <a:rPr lang="ru-RU" b="1">
                <a:latin typeface="Calibri" pitchFamily="34" charset="0"/>
              </a:rPr>
              <a:t>Деньги</a:t>
            </a:r>
            <a:r>
              <a:rPr lang="ru-RU">
                <a:latin typeface="Calibri" pitchFamily="34" charset="0"/>
              </a:rPr>
              <a:t> — специфический </a:t>
            </a:r>
            <a:r>
              <a:rPr lang="ru-RU">
                <a:latin typeface="Calibri" pitchFamily="34" charset="0"/>
                <a:hlinkClick r:id="rId2" tooltip="Товар"/>
              </a:rPr>
              <a:t>товар</a:t>
            </a:r>
            <a:r>
              <a:rPr lang="ru-RU">
                <a:latin typeface="Calibri" pitchFamily="34" charset="0"/>
              </a:rPr>
              <a:t>, который является универсальным </a:t>
            </a:r>
            <a:r>
              <a:rPr lang="ru-RU">
                <a:latin typeface="Calibri" pitchFamily="34" charset="0"/>
                <a:hlinkClick r:id="rId3" tooltip="Эквивалент"/>
              </a:rPr>
              <a:t>эквивалентом</a:t>
            </a:r>
            <a:r>
              <a:rPr lang="ru-RU">
                <a:latin typeface="Calibri" pitchFamily="34" charset="0"/>
              </a:rPr>
              <a:t> </a:t>
            </a:r>
            <a:r>
              <a:rPr lang="ru-RU">
                <a:latin typeface="Calibri" pitchFamily="34" charset="0"/>
                <a:hlinkClick r:id="rId4" tooltip="Стоимость"/>
              </a:rPr>
              <a:t>стоимости</a:t>
            </a:r>
            <a:r>
              <a:rPr lang="ru-RU">
                <a:latin typeface="Calibri" pitchFamily="34" charset="0"/>
              </a:rPr>
              <a:t> других товаров или услуг.</a:t>
            </a:r>
          </a:p>
        </p:txBody>
      </p:sp>
      <p:pic>
        <p:nvPicPr>
          <p:cNvPr id="65539" name="Picture 2"/>
          <p:cNvPicPr>
            <a:picLocks noChangeAspect="1" noChangeArrowheads="1"/>
          </p:cNvPicPr>
          <p:nvPr/>
        </p:nvPicPr>
        <p:blipFill>
          <a:blip r:embed="rId5" cstate="print"/>
          <a:srcRect/>
          <a:stretch>
            <a:fillRect/>
          </a:stretch>
        </p:blipFill>
        <p:spPr bwMode="auto">
          <a:xfrm>
            <a:off x="7500938" y="928688"/>
            <a:ext cx="1428750" cy="1428750"/>
          </a:xfrm>
          <a:prstGeom prst="rect">
            <a:avLst/>
          </a:prstGeom>
          <a:noFill/>
          <a:ln w="9525">
            <a:noFill/>
            <a:miter lim="800000"/>
            <a:headEnd/>
            <a:tailEnd/>
          </a:ln>
        </p:spPr>
      </p:pic>
      <p:sp>
        <p:nvSpPr>
          <p:cNvPr id="65540" name="Rectangle 3"/>
          <p:cNvSpPr>
            <a:spLocks noChangeArrowheads="1"/>
          </p:cNvSpPr>
          <p:nvPr/>
        </p:nvSpPr>
        <p:spPr bwMode="auto">
          <a:xfrm>
            <a:off x="214313" y="1714500"/>
            <a:ext cx="7143750" cy="954088"/>
          </a:xfrm>
          <a:prstGeom prst="rect">
            <a:avLst/>
          </a:prstGeom>
          <a:noFill/>
          <a:ln w="9525">
            <a:noFill/>
            <a:miter lim="800000"/>
            <a:headEnd/>
            <a:tailEnd/>
          </a:ln>
        </p:spPr>
        <p:txBody>
          <a:bodyPr anchor="ctr">
            <a:spAutoFit/>
          </a:bodyPr>
          <a:lstStyle/>
          <a:p>
            <a:pPr indent="450850" algn="just"/>
            <a:r>
              <a:rPr lang="ru-RU" sz="1400">
                <a:solidFill>
                  <a:srgbClr val="000000"/>
                </a:solidFill>
                <a:latin typeface="Calibri" pitchFamily="34" charset="0"/>
                <a:ea typeface="Calibri" pitchFamily="34" charset="0"/>
                <a:cs typeface="Times New Roman" pitchFamily="18" charset="0"/>
              </a:rPr>
              <a:t>Наиболее распространенный </a:t>
            </a:r>
            <a:r>
              <a:rPr lang="ru-RU" sz="1400" b="1">
                <a:solidFill>
                  <a:srgbClr val="000000"/>
                </a:solidFill>
                <a:latin typeface="Calibri" pitchFamily="34" charset="0"/>
                <a:ea typeface="Calibri" pitchFamily="34" charset="0"/>
                <a:cs typeface="Times New Roman" pitchFamily="18" charset="0"/>
              </a:rPr>
              <a:t>подход</a:t>
            </a:r>
            <a:r>
              <a:rPr lang="ru-RU" sz="1400">
                <a:solidFill>
                  <a:srgbClr val="000000"/>
                </a:solidFill>
                <a:latin typeface="Calibri" pitchFamily="34" charset="0"/>
                <a:ea typeface="Calibri" pitchFamily="34" charset="0"/>
                <a:cs typeface="Times New Roman" pitchFamily="18" charset="0"/>
              </a:rPr>
              <a:t> к определению сущности денег – </a:t>
            </a:r>
            <a:r>
              <a:rPr lang="ru-RU" sz="1400" b="1">
                <a:solidFill>
                  <a:srgbClr val="000000"/>
                </a:solidFill>
                <a:latin typeface="Calibri" pitchFamily="34" charset="0"/>
                <a:ea typeface="Calibri" pitchFamily="34" charset="0"/>
                <a:cs typeface="Times New Roman" pitchFamily="18" charset="0"/>
              </a:rPr>
              <a:t>функциональный</a:t>
            </a:r>
            <a:r>
              <a:rPr lang="ru-RU" sz="1400">
                <a:solidFill>
                  <a:srgbClr val="000000"/>
                </a:solidFill>
                <a:latin typeface="Calibri" pitchFamily="34" charset="0"/>
                <a:ea typeface="Calibri" pitchFamily="34" charset="0"/>
                <a:cs typeface="Times New Roman" pitchFamily="18" charset="0"/>
              </a:rPr>
              <a:t> =&gt; Деньги - определенный инструмент, стихийно выработанный (или, точнее, отобранному среди многих альтернатив) рыночной экономикой для решения проблем товарного обращения. </a:t>
            </a:r>
            <a:endParaRPr lang="ru-RU" sz="1400">
              <a:ea typeface="Calibri" pitchFamily="34" charset="0"/>
              <a:cs typeface="Times New Roman" pitchFamily="18" charset="0"/>
            </a:endParaRPr>
          </a:p>
        </p:txBody>
      </p:sp>
      <p:sp>
        <p:nvSpPr>
          <p:cNvPr id="6" name="Прямоугольник 5"/>
          <p:cNvSpPr/>
          <p:nvPr/>
        </p:nvSpPr>
        <p:spPr>
          <a:xfrm>
            <a:off x="142875" y="2786063"/>
            <a:ext cx="8858250" cy="369887"/>
          </a:xfrm>
          <a:prstGeom prst="rect">
            <a:avLst/>
          </a:prstGeom>
        </p:spPr>
        <p:txBody>
          <a:bodyPr>
            <a:spAutoFit/>
          </a:bodyPr>
          <a:lstStyle/>
          <a:p>
            <a:r>
              <a:rPr lang="ru-RU" b="1">
                <a:solidFill>
                  <a:srgbClr val="9D3232"/>
                </a:solidFill>
                <a:latin typeface="Calibri" pitchFamily="34" charset="0"/>
                <a:ea typeface="Calibri" pitchFamily="34" charset="0"/>
                <a:cs typeface="Times New Roman" pitchFamily="18" charset="0"/>
              </a:rPr>
              <a:t>Деньгами</a:t>
            </a:r>
            <a:r>
              <a:rPr lang="ru-RU">
                <a:solidFill>
                  <a:srgbClr val="9D3232"/>
                </a:solidFill>
                <a:latin typeface="Calibri" pitchFamily="34" charset="0"/>
                <a:ea typeface="Calibri" pitchFamily="34" charset="0"/>
                <a:cs typeface="Times New Roman" pitchFamily="18" charset="0"/>
              </a:rPr>
              <a:t> может быть </a:t>
            </a:r>
            <a:r>
              <a:rPr lang="ru-RU" b="1">
                <a:solidFill>
                  <a:srgbClr val="9D3232"/>
                </a:solidFill>
                <a:latin typeface="Calibri" pitchFamily="34" charset="0"/>
                <a:ea typeface="Calibri" pitchFamily="34" charset="0"/>
                <a:cs typeface="Times New Roman" pitchFamily="18" charset="0"/>
              </a:rPr>
              <a:t>все</a:t>
            </a:r>
            <a:r>
              <a:rPr lang="ru-RU">
                <a:solidFill>
                  <a:srgbClr val="9D3232"/>
                </a:solidFill>
                <a:latin typeface="Calibri" pitchFamily="34" charset="0"/>
                <a:ea typeface="Calibri" pitchFamily="34" charset="0"/>
                <a:cs typeface="Times New Roman" pitchFamily="18" charset="0"/>
              </a:rPr>
              <a:t>, что </a:t>
            </a:r>
            <a:r>
              <a:rPr lang="ru-RU" b="1">
                <a:solidFill>
                  <a:srgbClr val="9D3232"/>
                </a:solidFill>
                <a:latin typeface="Calibri" pitchFamily="34" charset="0"/>
                <a:ea typeface="Calibri" pitchFamily="34" charset="0"/>
                <a:cs typeface="Times New Roman" pitchFamily="18" charset="0"/>
              </a:rPr>
              <a:t>признается людьми </a:t>
            </a:r>
            <a:r>
              <a:rPr lang="ru-RU">
                <a:solidFill>
                  <a:srgbClr val="9D3232"/>
                </a:solidFill>
                <a:latin typeface="Calibri" pitchFamily="34" charset="0"/>
                <a:ea typeface="Calibri" pitchFamily="34" charset="0"/>
                <a:cs typeface="Times New Roman" pitchFamily="18" charset="0"/>
              </a:rPr>
              <a:t>за деньги и </a:t>
            </a:r>
            <a:r>
              <a:rPr lang="ru-RU" b="1">
                <a:solidFill>
                  <a:srgbClr val="9D3232"/>
                </a:solidFill>
                <a:latin typeface="Calibri" pitchFamily="34" charset="0"/>
                <a:ea typeface="Calibri" pitchFamily="34" charset="0"/>
                <a:cs typeface="Times New Roman" pitchFamily="18" charset="0"/>
              </a:rPr>
              <a:t>выполняет их функции</a:t>
            </a:r>
            <a:r>
              <a:rPr lang="ru-RU">
                <a:solidFill>
                  <a:srgbClr val="9D3232"/>
                </a:solidFill>
                <a:latin typeface="Calibri" pitchFamily="34" charset="0"/>
                <a:ea typeface="Calibri" pitchFamily="34" charset="0"/>
                <a:cs typeface="Times New Roman" pitchFamily="18" charset="0"/>
              </a:rPr>
              <a:t>. </a:t>
            </a:r>
          </a:p>
        </p:txBody>
      </p:sp>
      <p:sp>
        <p:nvSpPr>
          <p:cNvPr id="65542" name="Rectangle 4"/>
          <p:cNvSpPr>
            <a:spLocks noChangeArrowheads="1"/>
          </p:cNvSpPr>
          <p:nvPr/>
        </p:nvSpPr>
        <p:spPr bwMode="auto">
          <a:xfrm>
            <a:off x="214313" y="3429000"/>
            <a:ext cx="8786812" cy="2862263"/>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Подавляющее большинство экономистов признает за деньгами выполнение следующих </a:t>
            </a:r>
            <a:r>
              <a:rPr lang="ru-RU" b="1">
                <a:solidFill>
                  <a:srgbClr val="000000"/>
                </a:solidFill>
                <a:latin typeface="Calibri" pitchFamily="34" charset="0"/>
                <a:ea typeface="Calibri" pitchFamily="34" charset="0"/>
                <a:cs typeface="Times New Roman" pitchFamily="18" charset="0"/>
              </a:rPr>
              <a:t>трех функций</a:t>
            </a:r>
            <a:r>
              <a:rPr lang="ru-RU">
                <a:solidFill>
                  <a:srgbClr val="000000"/>
                </a:solidFill>
                <a:latin typeface="Calibri" pitchFamily="34" charset="0"/>
                <a:ea typeface="Calibri" pitchFamily="34" charset="0"/>
                <a:cs typeface="Times New Roman" pitchFamily="18" charset="0"/>
              </a:rPr>
              <a:t>: </a:t>
            </a:r>
            <a:endParaRPr lang="ru-RU">
              <a:ea typeface="Calibri" pitchFamily="34" charset="0"/>
              <a:cs typeface="Times New Roman" pitchFamily="18" charset="0"/>
            </a:endParaRPr>
          </a:p>
          <a:p>
            <a:pPr indent="450850" algn="just" eaLnBrk="0" hangingPunct="0"/>
            <a:r>
              <a:rPr lang="ru-RU">
                <a:solidFill>
                  <a:srgbClr val="000000"/>
                </a:solidFill>
                <a:latin typeface="Calibri" pitchFamily="34" charset="0"/>
                <a:ea typeface="Calibri" pitchFamily="34" charset="0"/>
                <a:cs typeface="Times New Roman" pitchFamily="18" charset="0"/>
              </a:rPr>
              <a:t>1) средство обращения; </a:t>
            </a:r>
            <a:endParaRPr lang="ru-RU"/>
          </a:p>
          <a:p>
            <a:pPr indent="450850" algn="just" eaLnBrk="0" hangingPunct="0"/>
            <a:r>
              <a:rPr lang="ru-RU">
                <a:solidFill>
                  <a:srgbClr val="000000"/>
                </a:solidFill>
                <a:latin typeface="Calibri" pitchFamily="34" charset="0"/>
                <a:cs typeface="Calibri" pitchFamily="34" charset="0"/>
              </a:rPr>
              <a:t>2) мера стоимости (масштаб цен, счетные деньги); </a:t>
            </a:r>
            <a:endParaRPr lang="ru-RU"/>
          </a:p>
          <a:p>
            <a:pPr indent="450850" algn="just" eaLnBrk="0" hangingPunct="0"/>
            <a:r>
              <a:rPr lang="ru-RU">
                <a:solidFill>
                  <a:srgbClr val="000000"/>
                </a:solidFill>
                <a:latin typeface="Calibri" pitchFamily="34" charset="0"/>
                <a:cs typeface="Calibri" pitchFamily="34" charset="0"/>
              </a:rPr>
              <a:t>3) средство накопления (сбережения, образования сокровищ). </a:t>
            </a:r>
            <a:endParaRPr lang="ru-RU"/>
          </a:p>
          <a:p>
            <a:pPr indent="450850" algn="just" eaLnBrk="0" hangingPunct="0"/>
            <a:endParaRPr lang="ru-RU">
              <a:solidFill>
                <a:srgbClr val="000000"/>
              </a:solidFill>
              <a:latin typeface="Calibri" pitchFamily="34" charset="0"/>
              <a:cs typeface="Calibri" pitchFamily="34" charset="0"/>
            </a:endParaRPr>
          </a:p>
          <a:p>
            <a:pPr indent="450850" algn="just" eaLnBrk="0" hangingPunct="0"/>
            <a:r>
              <a:rPr lang="ru-RU">
                <a:solidFill>
                  <a:srgbClr val="000000"/>
                </a:solidFill>
                <a:latin typeface="Calibri" pitchFamily="34" charset="0"/>
                <a:cs typeface="Calibri" pitchFamily="34" charset="0"/>
              </a:rPr>
              <a:t>В марксистской теории денег в дополнение к рассмотренным выделяются еще две функции: </a:t>
            </a:r>
            <a:endParaRPr lang="ru-RU"/>
          </a:p>
          <a:p>
            <a:pPr indent="450850" algn="just" eaLnBrk="0" hangingPunct="0"/>
            <a:r>
              <a:rPr lang="ru-RU">
                <a:solidFill>
                  <a:srgbClr val="000000"/>
                </a:solidFill>
                <a:latin typeface="Calibri" pitchFamily="34" charset="0"/>
                <a:cs typeface="Calibri" pitchFamily="34" charset="0"/>
              </a:rPr>
              <a:t>4) средство платежа; </a:t>
            </a:r>
            <a:endParaRPr lang="ru-RU"/>
          </a:p>
          <a:p>
            <a:pPr indent="450850" algn="just" eaLnBrk="0" hangingPunct="0"/>
            <a:r>
              <a:rPr lang="ru-RU">
                <a:solidFill>
                  <a:srgbClr val="000000"/>
                </a:solidFill>
                <a:latin typeface="Calibri" pitchFamily="34" charset="0"/>
                <a:cs typeface="Calibri" pitchFamily="34" charset="0"/>
              </a:rPr>
              <a:t>5) мировые деньги. </a:t>
            </a:r>
            <a:endParaRPr lang="ru-RU"/>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4786313" y="2286000"/>
            <a:ext cx="3929062" cy="1508125"/>
          </a:xfrm>
          <a:prstGeom prst="rect">
            <a:avLst/>
          </a:prstGeom>
          <a:noFill/>
          <a:ln w="9525">
            <a:noFill/>
            <a:miter lim="800000"/>
            <a:headEnd/>
            <a:tailEnd/>
          </a:ln>
        </p:spPr>
        <p:txBody>
          <a:bodyPr anchor="ctr">
            <a:spAutoFit/>
          </a:bodyPr>
          <a:lstStyle/>
          <a:p>
            <a:pPr indent="450850" algn="just" eaLnBrk="0" hangingPunct="0"/>
            <a:r>
              <a:rPr lang="ru-RU" i="1">
                <a:solidFill>
                  <a:srgbClr val="000000"/>
                </a:solidFill>
                <a:latin typeface="Calibri" pitchFamily="34" charset="0"/>
                <a:ea typeface="Calibri" pitchFamily="34" charset="0"/>
                <a:cs typeface="Times New Roman" pitchFamily="18" charset="0"/>
              </a:rPr>
              <a:t>Символическими, или неполноценными, деньгами </a:t>
            </a:r>
            <a:r>
              <a:rPr lang="ru-RU" sz="1400">
                <a:solidFill>
                  <a:srgbClr val="000000"/>
                </a:solidFill>
                <a:latin typeface="Calibri" pitchFamily="34" charset="0"/>
                <a:ea typeface="Calibri" pitchFamily="34" charset="0"/>
                <a:cs typeface="Times New Roman" pitchFamily="18" charset="0"/>
              </a:rPr>
              <a:t>являются деньги, стоимость товарного тела которых ниже их номинала. Примерами неполноценных денег могут служить бумажные деньги, не разменные на золото. </a:t>
            </a:r>
          </a:p>
        </p:txBody>
      </p:sp>
      <p:sp>
        <p:nvSpPr>
          <p:cNvPr id="3" name="Прямоугольник 2"/>
          <p:cNvSpPr/>
          <p:nvPr/>
        </p:nvSpPr>
        <p:spPr>
          <a:xfrm>
            <a:off x="2000250" y="571500"/>
            <a:ext cx="5072063" cy="523875"/>
          </a:xfrm>
          <a:prstGeom prst="rect">
            <a:avLst/>
          </a:prstGeom>
        </p:spPr>
        <p:txBody>
          <a:bodyPr>
            <a:spAutoFit/>
          </a:bodyPr>
          <a:lstStyle/>
          <a:p>
            <a:pPr indent="450850" algn="just">
              <a:defRPr/>
            </a:pPr>
            <a:r>
              <a:rPr lang="ru-RU" sz="2800" b="1" dirty="0">
                <a:solidFill>
                  <a:schemeClr val="accent6">
                    <a:lumMod val="50000"/>
                  </a:schemeClr>
                </a:solidFill>
                <a:latin typeface="Calibri" pitchFamily="34" charset="0"/>
                <a:ea typeface="Calibri" pitchFamily="34" charset="0"/>
                <a:cs typeface="Times New Roman" pitchFamily="18" charset="0"/>
              </a:rPr>
              <a:t>Основные формы денег</a:t>
            </a:r>
            <a:r>
              <a:rPr lang="ru-RU" sz="2800" dirty="0">
                <a:solidFill>
                  <a:schemeClr val="accent6">
                    <a:lumMod val="50000"/>
                  </a:schemeClr>
                </a:solidFill>
                <a:latin typeface="Calibri" pitchFamily="34" charset="0"/>
                <a:ea typeface="Calibri" pitchFamily="34" charset="0"/>
                <a:cs typeface="Times New Roman" pitchFamily="18" charset="0"/>
              </a:rPr>
              <a:t> </a:t>
            </a:r>
            <a:endParaRPr lang="ru-RU" sz="2800" dirty="0">
              <a:solidFill>
                <a:schemeClr val="accent6">
                  <a:lumMod val="50000"/>
                </a:schemeClr>
              </a:solidFill>
              <a:latin typeface="Arial" pitchFamily="34" charset="0"/>
              <a:cs typeface="+mn-cs"/>
            </a:endParaRPr>
          </a:p>
        </p:txBody>
      </p:sp>
      <p:sp>
        <p:nvSpPr>
          <p:cNvPr id="66563" name="Прямоугольник 3"/>
          <p:cNvSpPr>
            <a:spLocks noChangeArrowheads="1"/>
          </p:cNvSpPr>
          <p:nvPr/>
        </p:nvSpPr>
        <p:spPr bwMode="auto">
          <a:xfrm>
            <a:off x="1785938" y="1428750"/>
            <a:ext cx="2071687" cy="400050"/>
          </a:xfrm>
          <a:prstGeom prst="rect">
            <a:avLst/>
          </a:prstGeom>
          <a:noFill/>
          <a:ln w="9525">
            <a:noFill/>
            <a:miter lim="800000"/>
            <a:headEnd/>
            <a:tailEnd/>
          </a:ln>
        </p:spPr>
        <p:txBody>
          <a:bodyPr>
            <a:spAutoFit/>
          </a:bodyPr>
          <a:lstStyle/>
          <a:p>
            <a:pPr algn="just" eaLnBrk="0" hangingPunct="0"/>
            <a:r>
              <a:rPr lang="ru-RU" sz="2000">
                <a:solidFill>
                  <a:srgbClr val="000000"/>
                </a:solidFill>
                <a:latin typeface="Calibri" pitchFamily="34" charset="0"/>
                <a:ea typeface="Calibri" pitchFamily="34" charset="0"/>
                <a:cs typeface="Times New Roman" pitchFamily="18" charset="0"/>
              </a:rPr>
              <a:t>Полноценные </a:t>
            </a:r>
            <a:endParaRPr lang="ru-RU" sz="2000">
              <a:ea typeface="Calibri" pitchFamily="34" charset="0"/>
              <a:cs typeface="Times New Roman" pitchFamily="18" charset="0"/>
            </a:endParaRPr>
          </a:p>
        </p:txBody>
      </p:sp>
      <p:sp>
        <p:nvSpPr>
          <p:cNvPr id="66564" name="Прямоугольник 4"/>
          <p:cNvSpPr>
            <a:spLocks noChangeArrowheads="1"/>
          </p:cNvSpPr>
          <p:nvPr/>
        </p:nvSpPr>
        <p:spPr bwMode="auto">
          <a:xfrm>
            <a:off x="4357688" y="1357313"/>
            <a:ext cx="3429000" cy="708025"/>
          </a:xfrm>
          <a:prstGeom prst="rect">
            <a:avLst/>
          </a:prstGeom>
          <a:noFill/>
          <a:ln w="9525">
            <a:noFill/>
            <a:miter lim="800000"/>
            <a:headEnd/>
            <a:tailEnd/>
          </a:ln>
        </p:spPr>
        <p:txBody>
          <a:bodyPr>
            <a:spAutoFit/>
          </a:bodyPr>
          <a:lstStyle/>
          <a:p>
            <a:pPr algn="ctr"/>
            <a:r>
              <a:rPr lang="ru-RU" sz="2000">
                <a:solidFill>
                  <a:srgbClr val="000000"/>
                </a:solidFill>
                <a:latin typeface="Calibri" pitchFamily="34" charset="0"/>
                <a:ea typeface="Calibri" pitchFamily="34" charset="0"/>
                <a:cs typeface="Times New Roman" pitchFamily="18" charset="0"/>
              </a:rPr>
              <a:t>Символические (неполноценные) деньги </a:t>
            </a:r>
            <a:endParaRPr lang="ru-RU" sz="2000">
              <a:latin typeface="Calibri" pitchFamily="34" charset="0"/>
              <a:ea typeface="Calibri" pitchFamily="34" charset="0"/>
              <a:cs typeface="Times New Roman" pitchFamily="18" charset="0"/>
            </a:endParaRPr>
          </a:p>
        </p:txBody>
      </p:sp>
      <p:pic>
        <p:nvPicPr>
          <p:cNvPr id="66565" name="Picture 2"/>
          <p:cNvPicPr>
            <a:picLocks noChangeAspect="1" noChangeArrowheads="1"/>
          </p:cNvPicPr>
          <p:nvPr/>
        </p:nvPicPr>
        <p:blipFill>
          <a:blip r:embed="rId2" cstate="print"/>
          <a:srcRect/>
          <a:stretch>
            <a:fillRect/>
          </a:stretch>
        </p:blipFill>
        <p:spPr bwMode="auto">
          <a:xfrm>
            <a:off x="785813" y="4357688"/>
            <a:ext cx="2857500" cy="2159000"/>
          </a:xfrm>
          <a:prstGeom prst="rect">
            <a:avLst/>
          </a:prstGeom>
          <a:noFill/>
          <a:ln w="9525">
            <a:noFill/>
            <a:miter lim="800000"/>
            <a:headEnd/>
            <a:tailEnd/>
          </a:ln>
        </p:spPr>
      </p:pic>
      <p:pic>
        <p:nvPicPr>
          <p:cNvPr id="66566" name="Picture 3"/>
          <p:cNvPicPr>
            <a:picLocks noChangeAspect="1" noChangeArrowheads="1"/>
          </p:cNvPicPr>
          <p:nvPr/>
        </p:nvPicPr>
        <p:blipFill>
          <a:blip r:embed="rId3" cstate="print"/>
          <a:srcRect/>
          <a:stretch>
            <a:fillRect/>
          </a:stretch>
        </p:blipFill>
        <p:spPr bwMode="auto">
          <a:xfrm>
            <a:off x="5286375" y="4357688"/>
            <a:ext cx="2860675" cy="2143125"/>
          </a:xfrm>
          <a:prstGeom prst="rect">
            <a:avLst/>
          </a:prstGeom>
          <a:noFill/>
          <a:ln w="9525">
            <a:noFill/>
            <a:miter lim="800000"/>
            <a:headEnd/>
            <a:tailEnd/>
          </a:ln>
        </p:spPr>
      </p:pic>
      <p:cxnSp>
        <p:nvCxnSpPr>
          <p:cNvPr id="9" name="Прямая со стрелкой 8"/>
          <p:cNvCxnSpPr>
            <a:stCxn id="3" idx="2"/>
            <a:endCxn id="66563" idx="0"/>
          </p:cNvCxnSpPr>
          <p:nvPr/>
        </p:nvCxnSpPr>
        <p:spPr>
          <a:xfrm rot="5400000">
            <a:off x="3511550" y="404813"/>
            <a:ext cx="333375" cy="1714500"/>
          </a:xfrm>
          <a:prstGeom prst="straightConnector1">
            <a:avLst/>
          </a:prstGeom>
          <a:ln w="19050">
            <a:solidFill>
              <a:schemeClr val="accent6">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Прямая со стрелкой 9"/>
          <p:cNvCxnSpPr>
            <a:stCxn id="3" idx="2"/>
            <a:endCxn id="66564" idx="0"/>
          </p:cNvCxnSpPr>
          <p:nvPr/>
        </p:nvCxnSpPr>
        <p:spPr>
          <a:xfrm rot="16200000" flipH="1">
            <a:off x="5172869" y="457994"/>
            <a:ext cx="261938" cy="1536700"/>
          </a:xfrm>
          <a:prstGeom prst="straightConnector1">
            <a:avLst/>
          </a:prstGeom>
          <a:ln w="19050">
            <a:solidFill>
              <a:schemeClr val="accent6">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66569" name="Прямоугольник 12"/>
          <p:cNvSpPr>
            <a:spLocks noChangeArrowheads="1"/>
          </p:cNvSpPr>
          <p:nvPr/>
        </p:nvSpPr>
        <p:spPr bwMode="auto">
          <a:xfrm>
            <a:off x="214313" y="2214563"/>
            <a:ext cx="4071937" cy="1878012"/>
          </a:xfrm>
          <a:prstGeom prst="rect">
            <a:avLst/>
          </a:prstGeom>
          <a:noFill/>
          <a:ln w="9525">
            <a:noFill/>
            <a:miter lim="800000"/>
            <a:headEnd/>
            <a:tailEnd/>
          </a:ln>
        </p:spPr>
        <p:txBody>
          <a:bodyPr>
            <a:spAutoFit/>
          </a:bodyPr>
          <a:lstStyle/>
          <a:p>
            <a:pPr indent="450850" algn="just" eaLnBrk="0" hangingPunct="0"/>
            <a:r>
              <a:rPr lang="ru-RU" i="1">
                <a:solidFill>
                  <a:srgbClr val="000000"/>
                </a:solidFill>
                <a:latin typeface="Calibri" pitchFamily="34" charset="0"/>
                <a:ea typeface="Calibri" pitchFamily="34" charset="0"/>
                <a:cs typeface="Times New Roman" pitchFamily="18" charset="0"/>
              </a:rPr>
              <a:t>Полноценными деньгами</a:t>
            </a:r>
            <a:r>
              <a:rPr lang="ru-RU">
                <a:solidFill>
                  <a:srgbClr val="000000"/>
                </a:solidFill>
                <a:latin typeface="Calibri" pitchFamily="34" charset="0"/>
                <a:ea typeface="Calibri" pitchFamily="34" charset="0"/>
                <a:cs typeface="Times New Roman" pitchFamily="18" charset="0"/>
              </a:rPr>
              <a:t> </a:t>
            </a:r>
            <a:r>
              <a:rPr lang="ru-RU" sz="1400">
                <a:solidFill>
                  <a:srgbClr val="000000"/>
                </a:solidFill>
                <a:latin typeface="Calibri" pitchFamily="34" charset="0"/>
                <a:ea typeface="Calibri" pitchFamily="34" charset="0"/>
                <a:cs typeface="Times New Roman" pitchFamily="18" charset="0"/>
              </a:rPr>
              <a:t>называют деньги, стоимость товарного тела которых соответствует их номиналу, т.е. той стоимости, которая на них обозначена. Наиболее распространенным примером полноценных денег являются золотые монеты, а также иные денежные знаки, разменные на золото или золотые монеты. </a:t>
            </a:r>
            <a:endParaRPr lang="ru-RU" sz="1400">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50" y="285750"/>
            <a:ext cx="4576763" cy="461963"/>
          </a:xfrm>
          <a:prstGeom prst="rect">
            <a:avLst/>
          </a:prstGeom>
        </p:spPr>
        <p:txBody>
          <a:bodyPr wrap="none">
            <a:spAutoFit/>
          </a:bodyPr>
          <a:lstStyle/>
          <a:p>
            <a:pPr fontAlgn="auto">
              <a:spcBef>
                <a:spcPts val="0"/>
              </a:spcBef>
              <a:spcAft>
                <a:spcPts val="0"/>
              </a:spcAft>
              <a:defRPr/>
            </a:pPr>
            <a:r>
              <a:rPr lang="ru-RU" sz="2400" b="1" dirty="0">
                <a:solidFill>
                  <a:schemeClr val="accent6">
                    <a:lumMod val="50000"/>
                  </a:schemeClr>
                </a:solidFill>
                <a:latin typeface="+mn-lt"/>
                <a:cs typeface="+mn-cs"/>
              </a:rPr>
              <a:t>Функция </a:t>
            </a:r>
            <a:r>
              <a:rPr lang="ru-RU" sz="2400" b="1" u="sng" dirty="0">
                <a:solidFill>
                  <a:schemeClr val="accent6">
                    <a:lumMod val="50000"/>
                  </a:schemeClr>
                </a:solidFill>
                <a:latin typeface="+mn-lt"/>
                <a:cs typeface="+mn-cs"/>
              </a:rPr>
              <a:t>СРЕДСТВА ОБРАЩЕНИЯ</a:t>
            </a:r>
            <a:endParaRPr lang="ru-RU" sz="2400" u="sng" dirty="0">
              <a:solidFill>
                <a:schemeClr val="accent6">
                  <a:lumMod val="50000"/>
                </a:schemeClr>
              </a:solidFill>
              <a:latin typeface="+mn-lt"/>
              <a:cs typeface="+mn-cs"/>
            </a:endParaRPr>
          </a:p>
        </p:txBody>
      </p:sp>
      <p:sp>
        <p:nvSpPr>
          <p:cNvPr id="67586" name="Rectangle 1"/>
          <p:cNvSpPr>
            <a:spLocks noChangeArrowheads="1"/>
          </p:cNvSpPr>
          <p:nvPr/>
        </p:nvSpPr>
        <p:spPr bwMode="auto">
          <a:xfrm>
            <a:off x="214313" y="785813"/>
            <a:ext cx="8715375" cy="1077912"/>
          </a:xfrm>
          <a:prstGeom prst="rect">
            <a:avLst/>
          </a:prstGeom>
          <a:noFill/>
          <a:ln w="9525">
            <a:noFill/>
            <a:miter lim="800000"/>
            <a:headEnd/>
            <a:tailEnd/>
          </a:ln>
        </p:spPr>
        <p:txBody>
          <a:bodyPr anchor="ctr">
            <a:spAutoFit/>
          </a:bodyPr>
          <a:lstStyle/>
          <a:p>
            <a:pPr indent="450850" algn="just"/>
            <a:r>
              <a:rPr lang="ru-RU" sz="1600" b="1">
                <a:solidFill>
                  <a:srgbClr val="000000"/>
                </a:solidFill>
                <a:latin typeface="Times New Roman" pitchFamily="18" charset="0"/>
                <a:ea typeface="Calibri" pitchFamily="34" charset="0"/>
                <a:cs typeface="Times New Roman" pitchFamily="18" charset="0"/>
              </a:rPr>
              <a:t>Деньги</a:t>
            </a:r>
            <a:r>
              <a:rPr lang="ru-RU" sz="1600">
                <a:solidFill>
                  <a:srgbClr val="000000"/>
                </a:solidFill>
                <a:latin typeface="Times New Roman" pitchFamily="18" charset="0"/>
                <a:ea typeface="Calibri" pitchFamily="34" charset="0"/>
                <a:cs typeface="Times New Roman" pitchFamily="18" charset="0"/>
              </a:rPr>
              <a:t> выступают </a:t>
            </a:r>
            <a:r>
              <a:rPr lang="ru-RU" sz="1600" b="1" u="sng">
                <a:solidFill>
                  <a:srgbClr val="000000"/>
                </a:solidFill>
                <a:latin typeface="Times New Roman" pitchFamily="18" charset="0"/>
                <a:ea typeface="Calibri" pitchFamily="34" charset="0"/>
                <a:cs typeface="Times New Roman" pitchFamily="18" charset="0"/>
              </a:rPr>
              <a:t>посредником при обмене </a:t>
            </a:r>
            <a:r>
              <a:rPr lang="ru-RU" sz="1600">
                <a:solidFill>
                  <a:srgbClr val="000000"/>
                </a:solidFill>
                <a:latin typeface="Times New Roman" pitchFamily="18" charset="0"/>
                <a:ea typeface="Calibri" pitchFamily="34" charset="0"/>
                <a:cs typeface="Times New Roman" pitchFamily="18" charset="0"/>
              </a:rPr>
              <a:t>товаров и услуг.</a:t>
            </a:r>
            <a:endParaRPr lang="ru-RU" sz="1600">
              <a:latin typeface="Times New Roman" pitchFamily="18" charset="0"/>
              <a:ea typeface="Calibri" pitchFamily="34" charset="0"/>
              <a:cs typeface="Times New Roman" pitchFamily="18" charset="0"/>
            </a:endParaRPr>
          </a:p>
          <a:p>
            <a:pPr indent="450850" algn="just" eaLnBrk="0" hangingPunct="0"/>
            <a:r>
              <a:rPr lang="ru-RU" sz="1600" u="sng">
                <a:solidFill>
                  <a:srgbClr val="000000"/>
                </a:solidFill>
                <a:latin typeface="Times New Roman" pitchFamily="18" charset="0"/>
                <a:ea typeface="Calibri" pitchFamily="34" charset="0"/>
                <a:cs typeface="Times New Roman" pitchFamily="18" charset="0"/>
              </a:rPr>
              <a:t>Чтобы функционировать в качестве средства обращения</a:t>
            </a:r>
            <a:r>
              <a:rPr lang="ru-RU" sz="1600">
                <a:solidFill>
                  <a:srgbClr val="000000"/>
                </a:solidFill>
                <a:latin typeface="Times New Roman" pitchFamily="18" charset="0"/>
                <a:ea typeface="Calibri" pitchFamily="34" charset="0"/>
                <a:cs typeface="Times New Roman" pitchFamily="18" charset="0"/>
              </a:rPr>
              <a:t>, деньги должны пользоваться:</a:t>
            </a:r>
          </a:p>
          <a:p>
            <a:pPr indent="450850" algn="just" eaLnBrk="0" hangingPunct="0"/>
            <a:r>
              <a:rPr lang="ru-RU" sz="1600">
                <a:solidFill>
                  <a:srgbClr val="000000"/>
                </a:solidFill>
                <a:latin typeface="Times New Roman" pitchFamily="18" charset="0"/>
                <a:ea typeface="Calibri" pitchFamily="34" charset="0"/>
                <a:cs typeface="Times New Roman" pitchFamily="18" charset="0"/>
              </a:rPr>
              <a:t> 1) всеобщим признанием в качестве денег и </a:t>
            </a:r>
          </a:p>
          <a:p>
            <a:pPr indent="450850" algn="just" eaLnBrk="0" hangingPunct="0"/>
            <a:r>
              <a:rPr lang="ru-RU" sz="1600">
                <a:solidFill>
                  <a:srgbClr val="000000"/>
                </a:solidFill>
                <a:latin typeface="Times New Roman" pitchFamily="18" charset="0"/>
                <a:ea typeface="Calibri" pitchFamily="34" charset="0"/>
                <a:cs typeface="Times New Roman" pitchFamily="18" charset="0"/>
              </a:rPr>
              <a:t>2) быть санкционированными государством на выполнение этой роли. </a:t>
            </a:r>
            <a:endParaRPr lang="ru-RU" sz="1600">
              <a:latin typeface="Times New Roman" pitchFamily="18" charset="0"/>
              <a:ea typeface="Calibri" pitchFamily="34" charset="0"/>
              <a:cs typeface="Times New Roman" pitchFamily="18" charset="0"/>
            </a:endParaRPr>
          </a:p>
        </p:txBody>
      </p:sp>
      <p:pic>
        <p:nvPicPr>
          <p:cNvPr id="67587" name="Picture 2"/>
          <p:cNvPicPr>
            <a:picLocks noChangeAspect="1" noChangeArrowheads="1"/>
          </p:cNvPicPr>
          <p:nvPr/>
        </p:nvPicPr>
        <p:blipFill>
          <a:blip r:embed="rId2" cstate="print"/>
          <a:srcRect/>
          <a:stretch>
            <a:fillRect/>
          </a:stretch>
        </p:blipFill>
        <p:spPr bwMode="auto">
          <a:xfrm>
            <a:off x="7072313" y="1428750"/>
            <a:ext cx="1876425" cy="1328738"/>
          </a:xfrm>
          <a:prstGeom prst="rect">
            <a:avLst/>
          </a:prstGeom>
          <a:noFill/>
          <a:ln w="9525">
            <a:noFill/>
            <a:miter lim="800000"/>
            <a:headEnd/>
            <a:tailEnd/>
          </a:ln>
        </p:spPr>
      </p:pic>
      <p:sp>
        <p:nvSpPr>
          <p:cNvPr id="67588" name="Прямоугольник 4"/>
          <p:cNvSpPr>
            <a:spLocks noChangeArrowheads="1"/>
          </p:cNvSpPr>
          <p:nvPr/>
        </p:nvSpPr>
        <p:spPr bwMode="auto">
          <a:xfrm>
            <a:off x="285750" y="2143125"/>
            <a:ext cx="6786563" cy="369888"/>
          </a:xfrm>
          <a:prstGeom prst="rect">
            <a:avLst/>
          </a:prstGeom>
          <a:noFill/>
          <a:ln w="9525">
            <a:noFill/>
            <a:miter lim="800000"/>
            <a:headEnd/>
            <a:tailEnd/>
          </a:ln>
        </p:spPr>
        <p:txBody>
          <a:bodyPr>
            <a:spAutoFit/>
          </a:bodyPr>
          <a:lstStyle/>
          <a:p>
            <a:r>
              <a:rPr lang="ru-RU">
                <a:latin typeface="Calibri" pitchFamily="34" charset="0"/>
              </a:rPr>
              <a:t>!!! Деньги не вызывают, а лишь облегчают обращение товаров !!!</a:t>
            </a:r>
          </a:p>
        </p:txBody>
      </p:sp>
      <p:sp>
        <p:nvSpPr>
          <p:cNvPr id="6" name="Прямоугольник 5"/>
          <p:cNvSpPr/>
          <p:nvPr/>
        </p:nvSpPr>
        <p:spPr>
          <a:xfrm>
            <a:off x="285750" y="2928938"/>
            <a:ext cx="8072438" cy="646112"/>
          </a:xfrm>
          <a:prstGeom prst="rect">
            <a:avLst/>
          </a:prstGeom>
        </p:spPr>
        <p:txBody>
          <a:bodyPr>
            <a:spAutoFit/>
          </a:bodyPr>
          <a:lstStyle/>
          <a:p>
            <a:pPr fontAlgn="auto">
              <a:spcBef>
                <a:spcPts val="0"/>
              </a:spcBef>
              <a:spcAft>
                <a:spcPts val="0"/>
              </a:spcAft>
              <a:defRPr/>
            </a:pPr>
            <a:r>
              <a:rPr lang="ru-RU" dirty="0">
                <a:latin typeface="+mn-lt"/>
                <a:cs typeface="+mn-cs"/>
              </a:rPr>
              <a:t>НО! Самой ранней формой обмена продуктов был </a:t>
            </a:r>
            <a:r>
              <a:rPr lang="ru-RU" b="1" u="sng" dirty="0">
                <a:solidFill>
                  <a:schemeClr val="accent6">
                    <a:lumMod val="50000"/>
                  </a:schemeClr>
                </a:solidFill>
                <a:latin typeface="+mn-lt"/>
                <a:cs typeface="+mn-cs"/>
              </a:rPr>
              <a:t>бартер</a:t>
            </a:r>
            <a:r>
              <a:rPr lang="ru-RU" dirty="0">
                <a:latin typeface="+mn-lt"/>
                <a:cs typeface="+mn-cs"/>
              </a:rPr>
              <a:t>, или </a:t>
            </a:r>
            <a:r>
              <a:rPr lang="ru-RU" b="1" dirty="0">
                <a:latin typeface="+mn-lt"/>
                <a:cs typeface="+mn-cs"/>
              </a:rPr>
              <a:t>непосредственный обмен одной вещи на другую, одной услуги на другую</a:t>
            </a:r>
            <a:r>
              <a:rPr lang="ru-RU" dirty="0">
                <a:latin typeface="+mn-lt"/>
                <a:cs typeface="+mn-cs"/>
              </a:rPr>
              <a:t>. </a:t>
            </a:r>
          </a:p>
        </p:txBody>
      </p:sp>
      <p:sp>
        <p:nvSpPr>
          <p:cNvPr id="67590" name="Rectangle 3"/>
          <p:cNvSpPr>
            <a:spLocks noChangeArrowheads="1"/>
          </p:cNvSpPr>
          <p:nvPr/>
        </p:nvSpPr>
        <p:spPr bwMode="auto">
          <a:xfrm>
            <a:off x="214313" y="3714750"/>
            <a:ext cx="8501062" cy="1077913"/>
          </a:xfrm>
          <a:prstGeom prst="rect">
            <a:avLst/>
          </a:prstGeom>
          <a:noFill/>
          <a:ln w="9525">
            <a:noFill/>
            <a:miter lim="800000"/>
            <a:headEnd/>
            <a:tailEnd/>
          </a:ln>
        </p:spPr>
        <p:txBody>
          <a:bodyPr anchor="ctr">
            <a:spAutoFit/>
          </a:bodyPr>
          <a:lstStyle/>
          <a:p>
            <a:pPr indent="450850" algn="just"/>
            <a:r>
              <a:rPr lang="ru-RU" sz="1600">
                <a:solidFill>
                  <a:srgbClr val="000000"/>
                </a:solidFill>
                <a:latin typeface="Times New Roman" pitchFamily="18" charset="0"/>
                <a:ea typeface="Calibri" pitchFamily="34" charset="0"/>
                <a:cs typeface="Times New Roman" pitchFamily="18" charset="0"/>
              </a:rPr>
              <a:t>НЕДОСТАТОК бартера: в условиях бартерной экономики необходимо найти партнера, который одновременно: </a:t>
            </a:r>
          </a:p>
          <a:p>
            <a:pPr indent="450850" algn="just">
              <a:buFontTx/>
              <a:buAutoNum type="arabicParenR"/>
            </a:pPr>
            <a:r>
              <a:rPr lang="ru-RU" sz="1600">
                <a:solidFill>
                  <a:srgbClr val="000000"/>
                </a:solidFill>
                <a:latin typeface="Times New Roman" pitchFamily="18" charset="0"/>
                <a:ea typeface="Calibri" pitchFamily="34" charset="0"/>
                <a:cs typeface="Times New Roman" pitchFamily="18" charset="0"/>
              </a:rPr>
              <a:t>имеет то, что вам необходимо, и </a:t>
            </a:r>
          </a:p>
          <a:p>
            <a:pPr indent="450850" algn="just">
              <a:buFontTx/>
              <a:buAutoNum type="arabicParenR"/>
            </a:pPr>
            <a:r>
              <a:rPr lang="ru-RU" sz="1600">
                <a:solidFill>
                  <a:srgbClr val="000000"/>
                </a:solidFill>
                <a:latin typeface="Times New Roman" pitchFamily="18" charset="0"/>
                <a:ea typeface="Calibri" pitchFamily="34" charset="0"/>
                <a:cs typeface="Times New Roman" pitchFamily="18" charset="0"/>
              </a:rPr>
              <a:t>хочет то, что у вас есть.</a:t>
            </a:r>
            <a:endParaRPr lang="ru-RU" sz="1600">
              <a:latin typeface="Times New Roman" pitchFamily="18" charset="0"/>
              <a:cs typeface="Times New Roman" pitchFamily="18" charset="0"/>
            </a:endParaRPr>
          </a:p>
        </p:txBody>
      </p:sp>
      <p:pic>
        <p:nvPicPr>
          <p:cNvPr id="67591" name="Picture 4"/>
          <p:cNvPicPr>
            <a:picLocks noChangeAspect="1" noChangeArrowheads="1"/>
          </p:cNvPicPr>
          <p:nvPr/>
        </p:nvPicPr>
        <p:blipFill>
          <a:blip r:embed="rId3" cstate="print"/>
          <a:srcRect/>
          <a:stretch>
            <a:fillRect/>
          </a:stretch>
        </p:blipFill>
        <p:spPr bwMode="auto">
          <a:xfrm>
            <a:off x="6786563" y="4500563"/>
            <a:ext cx="2098675" cy="1571625"/>
          </a:xfrm>
          <a:prstGeom prst="rect">
            <a:avLst/>
          </a:prstGeom>
          <a:noFill/>
          <a:ln w="9525">
            <a:noFill/>
            <a:miter lim="800000"/>
            <a:headEnd/>
            <a:tailEnd/>
          </a:ln>
        </p:spPr>
      </p:pic>
      <p:sp>
        <p:nvSpPr>
          <p:cNvPr id="67592" name="Прямоугольник 8"/>
          <p:cNvSpPr>
            <a:spLocks noChangeArrowheads="1"/>
          </p:cNvSpPr>
          <p:nvPr/>
        </p:nvSpPr>
        <p:spPr bwMode="auto">
          <a:xfrm>
            <a:off x="785813" y="5000625"/>
            <a:ext cx="5929312" cy="1200150"/>
          </a:xfrm>
          <a:prstGeom prst="rect">
            <a:avLst/>
          </a:prstGeom>
          <a:noFill/>
          <a:ln w="9525">
            <a:noFill/>
            <a:miter lim="800000"/>
            <a:headEnd/>
            <a:tailEnd/>
          </a:ln>
        </p:spPr>
        <p:txBody>
          <a:bodyPr>
            <a:spAutoFit/>
          </a:bodyPr>
          <a:lstStyle/>
          <a:p>
            <a:pPr algn="just" eaLnBrk="0" hangingPunct="0"/>
            <a:r>
              <a:rPr lang="ru-RU">
                <a:solidFill>
                  <a:srgbClr val="000000"/>
                </a:solidFill>
                <a:latin typeface="Calibri" pitchFamily="34" charset="0"/>
                <a:ea typeface="Calibri" pitchFamily="34" charset="0"/>
                <a:cs typeface="Times New Roman" pitchFamily="18" charset="0"/>
              </a:rPr>
              <a:t>Важно, что совпадение интересов должно произойти: </a:t>
            </a:r>
            <a:endParaRPr lang="ru-RU" sz="1100">
              <a:ea typeface="Calibri" pitchFamily="34" charset="0"/>
              <a:cs typeface="Times New Roman" pitchFamily="18" charset="0"/>
            </a:endParaRPr>
          </a:p>
          <a:p>
            <a:pPr algn="just" eaLnBrk="0" hangingPunct="0">
              <a:buFontTx/>
              <a:buChar char="•"/>
            </a:pPr>
            <a:r>
              <a:rPr lang="ru-RU">
                <a:solidFill>
                  <a:srgbClr val="000000"/>
                </a:solidFill>
                <a:latin typeface="Times New Roman" pitchFamily="18" charset="0"/>
                <a:ea typeface="Calibri" pitchFamily="34" charset="0"/>
                <a:cs typeface="Times New Roman" pitchFamily="18" charset="0"/>
              </a:rPr>
              <a:t>   по времени; </a:t>
            </a:r>
            <a:endParaRPr lang="ru-RU" sz="1100"/>
          </a:p>
          <a:p>
            <a:pPr algn="just" eaLnBrk="0" hangingPunct="0">
              <a:buFontTx/>
              <a:buChar char="•"/>
            </a:pPr>
            <a:r>
              <a:rPr lang="ru-RU">
                <a:solidFill>
                  <a:srgbClr val="000000"/>
                </a:solidFill>
                <a:latin typeface="Times New Roman" pitchFamily="18" charset="0"/>
                <a:cs typeface="Calibri" pitchFamily="34" charset="0"/>
              </a:rPr>
              <a:t>   по количеству; </a:t>
            </a:r>
            <a:endParaRPr lang="ru-RU" sz="1100"/>
          </a:p>
          <a:p>
            <a:pPr algn="just" eaLnBrk="0" hangingPunct="0">
              <a:buFontTx/>
              <a:buChar char="•"/>
            </a:pPr>
            <a:r>
              <a:rPr lang="ru-RU">
                <a:solidFill>
                  <a:srgbClr val="000000"/>
                </a:solidFill>
                <a:latin typeface="Times New Roman" pitchFamily="18" charset="0"/>
                <a:cs typeface="Calibri" pitchFamily="34" charset="0"/>
              </a:rPr>
              <a:t>   по качеству и стоимости товаров. </a:t>
            </a:r>
            <a:endParaRPr lang="ru-RU" sz="2800"/>
          </a:p>
        </p:txBody>
      </p:sp>
      <p:pic>
        <p:nvPicPr>
          <p:cNvPr id="67593" name="Picture 5"/>
          <p:cNvPicPr>
            <a:picLocks noChangeAspect="1" noChangeArrowheads="1"/>
          </p:cNvPicPr>
          <p:nvPr/>
        </p:nvPicPr>
        <p:blipFill>
          <a:blip r:embed="rId4" cstate="print"/>
          <a:srcRect/>
          <a:stretch>
            <a:fillRect/>
          </a:stretch>
        </p:blipFill>
        <p:spPr bwMode="auto">
          <a:xfrm>
            <a:off x="142875" y="5072063"/>
            <a:ext cx="623888" cy="1000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50" y="642938"/>
            <a:ext cx="3973513" cy="461962"/>
          </a:xfrm>
          <a:prstGeom prst="rect">
            <a:avLst/>
          </a:prstGeom>
        </p:spPr>
        <p:txBody>
          <a:bodyPr wrap="none">
            <a:spAutoFit/>
          </a:bodyPr>
          <a:lstStyle/>
          <a:p>
            <a:pPr fontAlgn="auto">
              <a:spcBef>
                <a:spcPts val="0"/>
              </a:spcBef>
              <a:spcAft>
                <a:spcPts val="0"/>
              </a:spcAft>
              <a:defRPr/>
            </a:pPr>
            <a:r>
              <a:rPr lang="ru-RU" sz="2400" b="1" dirty="0">
                <a:solidFill>
                  <a:schemeClr val="accent6">
                    <a:lumMod val="50000"/>
                  </a:schemeClr>
                </a:solidFill>
                <a:latin typeface="+mn-lt"/>
                <a:cs typeface="+mn-cs"/>
              </a:rPr>
              <a:t>Функция </a:t>
            </a:r>
            <a:r>
              <a:rPr lang="ru-RU" sz="2400" b="1" u="sng" dirty="0">
                <a:solidFill>
                  <a:schemeClr val="accent6">
                    <a:lumMod val="50000"/>
                  </a:schemeClr>
                </a:solidFill>
                <a:latin typeface="+mn-lt"/>
                <a:cs typeface="+mn-cs"/>
              </a:rPr>
              <a:t>МЕРА СТОИМОСТИ</a:t>
            </a:r>
            <a:endParaRPr lang="ru-RU" sz="2400" u="sng" dirty="0">
              <a:solidFill>
                <a:schemeClr val="accent6">
                  <a:lumMod val="50000"/>
                </a:schemeClr>
              </a:solidFill>
              <a:latin typeface="+mn-lt"/>
              <a:cs typeface="+mn-cs"/>
            </a:endParaRPr>
          </a:p>
        </p:txBody>
      </p:sp>
      <p:sp>
        <p:nvSpPr>
          <p:cNvPr id="68610" name="Прямоугольник 2"/>
          <p:cNvSpPr>
            <a:spLocks noChangeArrowheads="1"/>
          </p:cNvSpPr>
          <p:nvPr/>
        </p:nvSpPr>
        <p:spPr bwMode="auto">
          <a:xfrm>
            <a:off x="285750" y="1500188"/>
            <a:ext cx="7358063" cy="708025"/>
          </a:xfrm>
          <a:prstGeom prst="rect">
            <a:avLst/>
          </a:prstGeom>
          <a:noFill/>
          <a:ln w="9525">
            <a:noFill/>
            <a:miter lim="800000"/>
            <a:headEnd/>
            <a:tailEnd/>
          </a:ln>
        </p:spPr>
        <p:txBody>
          <a:bodyPr>
            <a:spAutoFit/>
          </a:bodyPr>
          <a:lstStyle/>
          <a:p>
            <a:r>
              <a:rPr lang="ru-RU" sz="2000" b="1">
                <a:solidFill>
                  <a:srgbClr val="000000"/>
                </a:solidFill>
                <a:latin typeface="Times New Roman" pitchFamily="18" charset="0"/>
                <a:ea typeface="Calibri" pitchFamily="34" charset="0"/>
                <a:cs typeface="Times New Roman" pitchFamily="18" charset="0"/>
              </a:rPr>
              <a:t>Деньги измеряют ценность или стоимость других </a:t>
            </a:r>
          </a:p>
          <a:p>
            <a:r>
              <a:rPr lang="ru-RU" sz="2000" b="1">
                <a:solidFill>
                  <a:srgbClr val="000000"/>
                </a:solidFill>
                <a:latin typeface="Times New Roman" pitchFamily="18" charset="0"/>
                <a:ea typeface="Calibri" pitchFamily="34" charset="0"/>
                <a:cs typeface="Times New Roman" pitchFamily="18" charset="0"/>
              </a:rPr>
              <a:t>товаров.</a:t>
            </a:r>
          </a:p>
        </p:txBody>
      </p:sp>
      <p:sp>
        <p:nvSpPr>
          <p:cNvPr id="68611" name="Прямоугольник 3"/>
          <p:cNvSpPr>
            <a:spLocks noChangeArrowheads="1"/>
          </p:cNvSpPr>
          <p:nvPr/>
        </p:nvSpPr>
        <p:spPr bwMode="auto">
          <a:xfrm>
            <a:off x="285750" y="2357438"/>
            <a:ext cx="6572250" cy="923925"/>
          </a:xfrm>
          <a:prstGeom prst="rect">
            <a:avLst/>
          </a:prstGeom>
          <a:noFill/>
          <a:ln w="9525">
            <a:noFill/>
            <a:miter lim="800000"/>
            <a:headEnd/>
            <a:tailEnd/>
          </a:ln>
        </p:spPr>
        <p:txBody>
          <a:bodyPr>
            <a:spAutoFit/>
          </a:bodyPr>
          <a:lstStyle/>
          <a:p>
            <a:r>
              <a:rPr lang="ru-RU" u="sng">
                <a:latin typeface="Calibri" pitchFamily="34" charset="0"/>
              </a:rPr>
              <a:t>Деньги</a:t>
            </a:r>
            <a:r>
              <a:rPr lang="ru-RU">
                <a:latin typeface="Calibri" pitchFamily="34" charset="0"/>
              </a:rPr>
              <a:t> же выступают как некий </a:t>
            </a:r>
            <a:r>
              <a:rPr lang="ru-RU" u="sng">
                <a:latin typeface="Calibri" pitchFamily="34" charset="0"/>
              </a:rPr>
              <a:t>общий знаменатель </a:t>
            </a:r>
            <a:r>
              <a:rPr lang="ru-RU">
                <a:latin typeface="Calibri" pitchFamily="34" charset="0"/>
              </a:rPr>
              <a:t>(так называемые счетные деньги), с помощью которого </a:t>
            </a:r>
            <a:r>
              <a:rPr lang="ru-RU" u="sng">
                <a:latin typeface="Calibri" pitchFamily="34" charset="0"/>
              </a:rPr>
              <a:t>удобно сопоставлять цены товаров</a:t>
            </a:r>
            <a:r>
              <a:rPr lang="ru-RU">
                <a:latin typeface="Calibri" pitchFamily="34" charset="0"/>
              </a:rPr>
              <a:t>. </a:t>
            </a:r>
          </a:p>
        </p:txBody>
      </p:sp>
      <p:sp>
        <p:nvSpPr>
          <p:cNvPr id="68612" name="Rectangle 1"/>
          <p:cNvSpPr>
            <a:spLocks noChangeArrowheads="1"/>
          </p:cNvSpPr>
          <p:nvPr/>
        </p:nvSpPr>
        <p:spPr bwMode="auto">
          <a:xfrm>
            <a:off x="214313" y="4702175"/>
            <a:ext cx="8358187" cy="1476375"/>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Для того чтобы </a:t>
            </a:r>
            <a:r>
              <a:rPr lang="ru-RU" u="sng">
                <a:solidFill>
                  <a:srgbClr val="000000"/>
                </a:solidFill>
                <a:latin typeface="Arial Black" pitchFamily="34" charset="0"/>
                <a:ea typeface="Calibri" pitchFamily="34" charset="0"/>
                <a:cs typeface="Times New Roman" pitchFamily="18" charset="0"/>
              </a:rPr>
              <a:t>деньги</a:t>
            </a:r>
            <a:r>
              <a:rPr lang="ru-RU">
                <a:solidFill>
                  <a:srgbClr val="000000"/>
                </a:solidFill>
                <a:latin typeface="Arial Black" pitchFamily="34" charset="0"/>
                <a:ea typeface="Calibri" pitchFamily="34" charset="0"/>
                <a:cs typeface="Times New Roman" pitchFamily="18" charset="0"/>
              </a:rPr>
              <a:t> </a:t>
            </a:r>
            <a:r>
              <a:rPr lang="ru-RU">
                <a:solidFill>
                  <a:srgbClr val="000000"/>
                </a:solidFill>
                <a:latin typeface="Calibri" pitchFamily="34" charset="0"/>
                <a:ea typeface="Calibri" pitchFamily="34" charset="0"/>
                <a:cs typeface="Times New Roman" pitchFamily="18" charset="0"/>
              </a:rPr>
              <a:t>в функции меры стоимости </a:t>
            </a:r>
            <a:r>
              <a:rPr lang="ru-RU" u="sng">
                <a:solidFill>
                  <a:srgbClr val="000000"/>
                </a:solidFill>
                <a:latin typeface="Arial Black" pitchFamily="34" charset="0"/>
                <a:ea typeface="Calibri" pitchFamily="34" charset="0"/>
                <a:cs typeface="Times New Roman" pitchFamily="18" charset="0"/>
              </a:rPr>
              <a:t>служили</a:t>
            </a:r>
            <a:r>
              <a:rPr lang="ru-RU">
                <a:solidFill>
                  <a:srgbClr val="000000"/>
                </a:solidFill>
                <a:latin typeface="Arial Black" pitchFamily="34" charset="0"/>
                <a:ea typeface="Calibri" pitchFamily="34" charset="0"/>
                <a:cs typeface="Times New Roman" pitchFamily="18" charset="0"/>
              </a:rPr>
              <a:t> </a:t>
            </a:r>
            <a:r>
              <a:rPr lang="ru-RU">
                <a:solidFill>
                  <a:srgbClr val="000000"/>
                </a:solidFill>
                <a:latin typeface="Calibri" pitchFamily="34" charset="0"/>
                <a:ea typeface="Calibri" pitchFamily="34" charset="0"/>
                <a:cs typeface="Times New Roman" pitchFamily="18" charset="0"/>
              </a:rPr>
              <a:t>верными</a:t>
            </a:r>
            <a:r>
              <a:rPr lang="ru-RU">
                <a:solidFill>
                  <a:srgbClr val="000000"/>
                </a:solidFill>
                <a:latin typeface="Arial Black" pitchFamily="34" charset="0"/>
                <a:ea typeface="Calibri" pitchFamily="34" charset="0"/>
                <a:cs typeface="Times New Roman" pitchFamily="18" charset="0"/>
              </a:rPr>
              <a:t> </a:t>
            </a:r>
            <a:r>
              <a:rPr lang="ru-RU" u="sng">
                <a:solidFill>
                  <a:srgbClr val="000000"/>
                </a:solidFill>
                <a:latin typeface="Arial Black" pitchFamily="34" charset="0"/>
                <a:ea typeface="Calibri" pitchFamily="34" charset="0"/>
                <a:cs typeface="Times New Roman" pitchFamily="18" charset="0"/>
              </a:rPr>
              <a:t>ориентирами для хозяйственной деятельности,</a:t>
            </a:r>
            <a:r>
              <a:rPr lang="ru-RU">
                <a:solidFill>
                  <a:srgbClr val="000000"/>
                </a:solidFill>
                <a:latin typeface="Arial Black" pitchFamily="34" charset="0"/>
                <a:ea typeface="Calibri" pitchFamily="34" charset="0"/>
                <a:cs typeface="Times New Roman" pitchFamily="18" charset="0"/>
              </a:rPr>
              <a:t> </a:t>
            </a:r>
            <a:r>
              <a:rPr lang="ru-RU">
                <a:solidFill>
                  <a:srgbClr val="000000"/>
                </a:solidFill>
                <a:latin typeface="Calibri" pitchFamily="34" charset="0"/>
                <a:ea typeface="Calibri" pitchFamily="34" charset="0"/>
                <a:cs typeface="Times New Roman" pitchFamily="18" charset="0"/>
              </a:rPr>
              <a:t>должны, однако, выполняться по меньшей мере два условия: </a:t>
            </a:r>
          </a:p>
          <a:p>
            <a:pPr indent="450850" algn="just" eaLnBrk="0" hangingPunct="0"/>
            <a:r>
              <a:rPr lang="ru-RU" b="1">
                <a:solidFill>
                  <a:srgbClr val="000000"/>
                </a:solidFill>
                <a:latin typeface="Calibri" pitchFamily="34" charset="0"/>
                <a:ea typeface="Calibri" pitchFamily="34" charset="0"/>
                <a:cs typeface="Times New Roman" pitchFamily="18" charset="0"/>
              </a:rPr>
              <a:t>1) процесс ценообразования должен носить рыночный характер; </a:t>
            </a:r>
          </a:p>
          <a:p>
            <a:pPr indent="450850" algn="just" eaLnBrk="0" hangingPunct="0"/>
            <a:r>
              <a:rPr lang="ru-RU" b="1">
                <a:solidFill>
                  <a:srgbClr val="000000"/>
                </a:solidFill>
                <a:latin typeface="Calibri" pitchFamily="34" charset="0"/>
                <a:ea typeface="Calibri" pitchFamily="34" charset="0"/>
                <a:cs typeface="Times New Roman" pitchFamily="18" charset="0"/>
              </a:rPr>
              <a:t>2) сами деньги должны обладать достаточной устойчивостью. </a:t>
            </a:r>
          </a:p>
        </p:txBody>
      </p:sp>
      <p:sp>
        <p:nvSpPr>
          <p:cNvPr id="68613" name="Прямоугольник 5"/>
          <p:cNvSpPr>
            <a:spLocks noChangeArrowheads="1"/>
          </p:cNvSpPr>
          <p:nvPr/>
        </p:nvSpPr>
        <p:spPr bwMode="auto">
          <a:xfrm>
            <a:off x="857250" y="3786188"/>
            <a:ext cx="8072438" cy="738187"/>
          </a:xfrm>
          <a:prstGeom prst="rect">
            <a:avLst/>
          </a:prstGeom>
          <a:noFill/>
          <a:ln w="9525">
            <a:noFill/>
            <a:miter lim="800000"/>
            <a:headEnd/>
            <a:tailEnd/>
          </a:ln>
        </p:spPr>
        <p:txBody>
          <a:bodyPr>
            <a:spAutoFit/>
          </a:bodyPr>
          <a:lstStyle/>
          <a:p>
            <a:r>
              <a:rPr lang="ru-RU" sz="1400">
                <a:latin typeface="Calibri" pitchFamily="34" charset="0"/>
              </a:rPr>
              <a:t>То есть, скажем, один рубль — это условная единица стоимости, которая в 6 раз ниже стоимости батона хлеба (именно поэтому цена последнего — 6 рублей, и в 24 раза меньше цены бутылки подсолнечного масла (стоящей 24 рубля).</a:t>
            </a:r>
          </a:p>
        </p:txBody>
      </p:sp>
      <p:pic>
        <p:nvPicPr>
          <p:cNvPr id="68614" name="Picture 2"/>
          <p:cNvPicPr>
            <a:picLocks noChangeAspect="1" noChangeArrowheads="1"/>
          </p:cNvPicPr>
          <p:nvPr/>
        </p:nvPicPr>
        <p:blipFill>
          <a:blip r:embed="rId2" cstate="print"/>
          <a:srcRect/>
          <a:stretch>
            <a:fillRect/>
          </a:stretch>
        </p:blipFill>
        <p:spPr bwMode="auto">
          <a:xfrm>
            <a:off x="285750" y="3929063"/>
            <a:ext cx="481013" cy="469900"/>
          </a:xfrm>
          <a:prstGeom prst="rect">
            <a:avLst/>
          </a:prstGeom>
          <a:noFill/>
          <a:ln w="9525">
            <a:noFill/>
            <a:miter lim="800000"/>
            <a:headEnd/>
            <a:tailEnd/>
          </a:ln>
        </p:spPr>
      </p:pic>
      <p:pic>
        <p:nvPicPr>
          <p:cNvPr id="68615" name="Picture 2"/>
          <p:cNvPicPr>
            <a:picLocks noChangeAspect="1" noChangeArrowheads="1"/>
          </p:cNvPicPr>
          <p:nvPr/>
        </p:nvPicPr>
        <p:blipFill>
          <a:blip r:embed="rId3" cstate="print"/>
          <a:srcRect/>
          <a:stretch>
            <a:fillRect/>
          </a:stretch>
        </p:blipFill>
        <p:spPr bwMode="auto">
          <a:xfrm>
            <a:off x="6715125" y="285750"/>
            <a:ext cx="2190750" cy="2085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3"/>
          <p:cNvPicPr>
            <a:picLocks noChangeAspect="1" noChangeArrowheads="1"/>
          </p:cNvPicPr>
          <p:nvPr/>
        </p:nvPicPr>
        <p:blipFill>
          <a:blip r:embed="rId2" cstate="print"/>
          <a:srcRect/>
          <a:stretch>
            <a:fillRect/>
          </a:stretch>
        </p:blipFill>
        <p:spPr bwMode="auto">
          <a:xfrm>
            <a:off x="6357938" y="214313"/>
            <a:ext cx="1571625" cy="1571625"/>
          </a:xfrm>
          <a:prstGeom prst="rect">
            <a:avLst/>
          </a:prstGeom>
          <a:noFill/>
          <a:ln w="9525">
            <a:noFill/>
            <a:miter lim="800000"/>
            <a:headEnd/>
            <a:tailEnd/>
          </a:ln>
        </p:spPr>
      </p:pic>
      <p:sp>
        <p:nvSpPr>
          <p:cNvPr id="4" name="Прямоугольник 3"/>
          <p:cNvSpPr/>
          <p:nvPr/>
        </p:nvSpPr>
        <p:spPr>
          <a:xfrm>
            <a:off x="285750" y="285750"/>
            <a:ext cx="4746625" cy="461963"/>
          </a:xfrm>
          <a:prstGeom prst="rect">
            <a:avLst/>
          </a:prstGeom>
        </p:spPr>
        <p:txBody>
          <a:bodyPr wrap="none">
            <a:spAutoFit/>
          </a:bodyPr>
          <a:lstStyle/>
          <a:p>
            <a:pPr fontAlgn="auto">
              <a:spcBef>
                <a:spcPts val="0"/>
              </a:spcBef>
              <a:spcAft>
                <a:spcPts val="0"/>
              </a:spcAft>
              <a:defRPr/>
            </a:pPr>
            <a:r>
              <a:rPr lang="ru-RU" sz="2400" b="1" dirty="0">
                <a:solidFill>
                  <a:schemeClr val="accent6">
                    <a:lumMod val="50000"/>
                  </a:schemeClr>
                </a:solidFill>
                <a:latin typeface="+mn-lt"/>
                <a:cs typeface="+mn-cs"/>
              </a:rPr>
              <a:t>Функция </a:t>
            </a:r>
            <a:r>
              <a:rPr lang="ru-RU" sz="2400" b="1" u="sng" dirty="0">
                <a:solidFill>
                  <a:schemeClr val="accent6">
                    <a:lumMod val="50000"/>
                  </a:schemeClr>
                </a:solidFill>
                <a:latin typeface="+mn-lt"/>
                <a:cs typeface="+mn-cs"/>
              </a:rPr>
              <a:t>СРЕДСТВО НАКОПЛЕНИЯ</a:t>
            </a:r>
            <a:endParaRPr lang="ru-RU" sz="2400" u="sng" dirty="0">
              <a:solidFill>
                <a:schemeClr val="accent6">
                  <a:lumMod val="50000"/>
                </a:schemeClr>
              </a:solidFill>
              <a:latin typeface="+mn-lt"/>
              <a:cs typeface="+mn-cs"/>
            </a:endParaRPr>
          </a:p>
        </p:txBody>
      </p:sp>
      <p:pic>
        <p:nvPicPr>
          <p:cNvPr id="69635" name="Picture 2"/>
          <p:cNvPicPr>
            <a:picLocks noChangeAspect="1" noChangeArrowheads="1"/>
          </p:cNvPicPr>
          <p:nvPr/>
        </p:nvPicPr>
        <p:blipFill>
          <a:blip r:embed="rId3" cstate="print"/>
          <a:srcRect/>
          <a:stretch>
            <a:fillRect/>
          </a:stretch>
        </p:blipFill>
        <p:spPr bwMode="auto">
          <a:xfrm>
            <a:off x="7643813" y="785813"/>
            <a:ext cx="1243012" cy="1874837"/>
          </a:xfrm>
          <a:prstGeom prst="rect">
            <a:avLst/>
          </a:prstGeom>
          <a:noFill/>
          <a:ln w="9525">
            <a:noFill/>
            <a:miter lim="800000"/>
            <a:headEnd/>
            <a:tailEnd/>
          </a:ln>
        </p:spPr>
      </p:pic>
      <p:sp>
        <p:nvSpPr>
          <p:cNvPr id="69636" name="Rectangle 4"/>
          <p:cNvSpPr>
            <a:spLocks noChangeArrowheads="1"/>
          </p:cNvSpPr>
          <p:nvPr/>
        </p:nvSpPr>
        <p:spPr bwMode="auto">
          <a:xfrm>
            <a:off x="214313" y="714375"/>
            <a:ext cx="6000750" cy="1323975"/>
          </a:xfrm>
          <a:prstGeom prst="rect">
            <a:avLst/>
          </a:prstGeom>
          <a:noFill/>
          <a:ln w="9525">
            <a:noFill/>
            <a:miter lim="800000"/>
            <a:headEnd/>
            <a:tailEnd/>
          </a:ln>
        </p:spPr>
        <p:txBody>
          <a:bodyPr anchor="ctr">
            <a:spAutoFit/>
          </a:bodyPr>
          <a:lstStyle/>
          <a:p>
            <a:pPr algn="just"/>
            <a:r>
              <a:rPr lang="ru-RU" sz="2000" b="1">
                <a:solidFill>
                  <a:srgbClr val="000000"/>
                </a:solidFill>
                <a:latin typeface="Times New Roman" pitchFamily="18" charset="0"/>
                <a:ea typeface="Calibri" pitchFamily="34" charset="0"/>
                <a:cs typeface="Times New Roman" pitchFamily="18" charset="0"/>
              </a:rPr>
              <a:t>Способности денег к сохранению стоимости или возможность использования имеющейся в настоящий момент стоимости для будущей покупки. </a:t>
            </a:r>
          </a:p>
        </p:txBody>
      </p:sp>
      <p:sp>
        <p:nvSpPr>
          <p:cNvPr id="69637" name="Rectangle 5"/>
          <p:cNvSpPr>
            <a:spLocks noChangeArrowheads="1"/>
          </p:cNvSpPr>
          <p:nvPr/>
        </p:nvSpPr>
        <p:spPr bwMode="auto">
          <a:xfrm>
            <a:off x="285750" y="2357438"/>
            <a:ext cx="7215188" cy="1323975"/>
          </a:xfrm>
          <a:prstGeom prst="rect">
            <a:avLst/>
          </a:prstGeom>
          <a:noFill/>
          <a:ln w="9525">
            <a:noFill/>
            <a:miter lim="800000"/>
            <a:headEnd/>
            <a:tailEnd/>
          </a:ln>
        </p:spPr>
        <p:txBody>
          <a:bodyPr anchor="ctr">
            <a:spAutoFit/>
          </a:bodyPr>
          <a:lstStyle/>
          <a:p>
            <a:pPr indent="450850"/>
            <a:r>
              <a:rPr lang="ru-RU" sz="2000">
                <a:solidFill>
                  <a:srgbClr val="000000"/>
                </a:solidFill>
                <a:latin typeface="Calibri" pitchFamily="34" charset="0"/>
                <a:ea typeface="Calibri" pitchFamily="34" charset="0"/>
                <a:cs typeface="Times New Roman" pitchFamily="18" charset="0"/>
              </a:rPr>
              <a:t>Под </a:t>
            </a:r>
            <a:r>
              <a:rPr lang="ru-RU" sz="2000" b="1" u="sng">
                <a:solidFill>
                  <a:srgbClr val="000000"/>
                </a:solidFill>
                <a:latin typeface="Calibri" pitchFamily="34" charset="0"/>
                <a:ea typeface="Calibri" pitchFamily="34" charset="0"/>
                <a:cs typeface="Times New Roman" pitchFamily="18" charset="0"/>
              </a:rPr>
              <a:t>абсолютной ликвидностью</a:t>
            </a:r>
            <a:r>
              <a:rPr lang="ru-RU" sz="2000">
                <a:solidFill>
                  <a:srgbClr val="000000"/>
                </a:solidFill>
                <a:latin typeface="Calibri" pitchFamily="34" charset="0"/>
                <a:ea typeface="Calibri" pitchFamily="34" charset="0"/>
                <a:cs typeface="Times New Roman" pitchFamily="18" charset="0"/>
              </a:rPr>
              <a:t>  денег понимается то, что </a:t>
            </a:r>
            <a:r>
              <a:rPr lang="ru-RU" sz="2000" u="sng">
                <a:solidFill>
                  <a:srgbClr val="000000"/>
                </a:solidFill>
                <a:latin typeface="Calibri" pitchFamily="34" charset="0"/>
                <a:ea typeface="Calibri" pitchFamily="34" charset="0"/>
                <a:cs typeface="Times New Roman" pitchFamily="18" charset="0"/>
              </a:rPr>
              <a:t>они в любой момент могут быть использованы для осуществления любого платежа и всегда имеют одну и ту же номинальную стоимость. </a:t>
            </a:r>
            <a:endParaRPr lang="ru-RU" sz="2000" u="sng">
              <a:solidFill>
                <a:srgbClr val="000000"/>
              </a:solidFill>
              <a:latin typeface="Times New Roman" pitchFamily="18" charset="0"/>
              <a:ea typeface="Calibri" pitchFamily="34" charset="0"/>
              <a:cs typeface="Times New Roman" pitchFamily="18" charset="0"/>
            </a:endParaRPr>
          </a:p>
        </p:txBody>
      </p:sp>
      <p:sp>
        <p:nvSpPr>
          <p:cNvPr id="7" name="Прямоугольник 6"/>
          <p:cNvSpPr/>
          <p:nvPr/>
        </p:nvSpPr>
        <p:spPr>
          <a:xfrm>
            <a:off x="1143000" y="2071688"/>
            <a:ext cx="4572000" cy="369887"/>
          </a:xfrm>
          <a:prstGeom prst="rect">
            <a:avLst/>
          </a:prstGeom>
        </p:spPr>
        <p:txBody>
          <a:bodyPr>
            <a:spAutoFit/>
          </a:bodyPr>
          <a:lstStyle/>
          <a:p>
            <a:r>
              <a:rPr lang="ru-RU">
                <a:solidFill>
                  <a:srgbClr val="9D3232"/>
                </a:solidFill>
                <a:latin typeface="Calibri" pitchFamily="34" charset="0"/>
                <a:ea typeface="Calibri" pitchFamily="34" charset="0"/>
                <a:cs typeface="Times New Roman" pitchFamily="18" charset="0"/>
              </a:rPr>
              <a:t>Деньги - абсолютно ликвидные </a:t>
            </a:r>
          </a:p>
        </p:txBody>
      </p:sp>
      <p:sp>
        <p:nvSpPr>
          <p:cNvPr id="8" name="Прямоугольник 7"/>
          <p:cNvSpPr/>
          <p:nvPr/>
        </p:nvSpPr>
        <p:spPr>
          <a:xfrm>
            <a:off x="285750" y="3714750"/>
            <a:ext cx="7072313" cy="646113"/>
          </a:xfrm>
          <a:prstGeom prst="rect">
            <a:avLst/>
          </a:prstGeom>
        </p:spPr>
        <p:txBody>
          <a:bodyPr>
            <a:spAutoFit/>
          </a:bodyPr>
          <a:lstStyle/>
          <a:p>
            <a:pPr eaLnBrk="0" hangingPunct="0">
              <a:defRPr/>
            </a:pPr>
            <a:r>
              <a:rPr lang="ru-RU" dirty="0">
                <a:solidFill>
                  <a:srgbClr val="000000"/>
                </a:solidFill>
                <a:latin typeface="Times New Roman" pitchFamily="18" charset="0"/>
                <a:ea typeface="Calibri" pitchFamily="34" charset="0"/>
                <a:cs typeface="Times New Roman" pitchFamily="18" charset="0"/>
              </a:rPr>
              <a:t>!!! Основным условием выполнения деньгами функции средства накопления является </a:t>
            </a:r>
            <a:r>
              <a:rPr lang="ru-RU" dirty="0">
                <a:solidFill>
                  <a:schemeClr val="accent6">
                    <a:lumMod val="50000"/>
                  </a:schemeClr>
                </a:solidFill>
                <a:latin typeface="Times New Roman" pitchFamily="18" charset="0"/>
                <a:ea typeface="Calibri" pitchFamily="34" charset="0"/>
                <a:cs typeface="Times New Roman" pitchFamily="18" charset="0"/>
              </a:rPr>
              <a:t>стабильность их покупательной способности !!! </a:t>
            </a:r>
            <a:endParaRPr lang="ru-RU" sz="2800" dirty="0">
              <a:solidFill>
                <a:schemeClr val="accent6">
                  <a:lumMod val="50000"/>
                </a:schemeClr>
              </a:solidFill>
              <a:latin typeface="Arial" pitchFamily="34" charset="0"/>
              <a:cs typeface="+mn-cs"/>
            </a:endParaRPr>
          </a:p>
        </p:txBody>
      </p:sp>
      <p:sp>
        <p:nvSpPr>
          <p:cNvPr id="9" name="Прямоугольник 8"/>
          <p:cNvSpPr/>
          <p:nvPr/>
        </p:nvSpPr>
        <p:spPr>
          <a:xfrm>
            <a:off x="285750" y="4500563"/>
            <a:ext cx="4183063" cy="461962"/>
          </a:xfrm>
          <a:prstGeom prst="rect">
            <a:avLst/>
          </a:prstGeom>
        </p:spPr>
        <p:txBody>
          <a:bodyPr wrap="none">
            <a:spAutoFit/>
          </a:bodyPr>
          <a:lstStyle/>
          <a:p>
            <a:pPr fontAlgn="auto">
              <a:spcBef>
                <a:spcPts val="0"/>
              </a:spcBef>
              <a:spcAft>
                <a:spcPts val="0"/>
              </a:spcAft>
              <a:defRPr/>
            </a:pPr>
            <a:r>
              <a:rPr lang="ru-RU" sz="2400" b="1" dirty="0">
                <a:solidFill>
                  <a:schemeClr val="accent6">
                    <a:lumMod val="50000"/>
                  </a:schemeClr>
                </a:solidFill>
                <a:latin typeface="+mn-lt"/>
                <a:cs typeface="+mn-cs"/>
              </a:rPr>
              <a:t>Функция </a:t>
            </a:r>
            <a:r>
              <a:rPr lang="ru-RU" sz="2400" b="1" u="sng" dirty="0">
                <a:solidFill>
                  <a:schemeClr val="accent6">
                    <a:lumMod val="50000"/>
                  </a:schemeClr>
                </a:solidFill>
                <a:latin typeface="+mn-lt"/>
                <a:cs typeface="+mn-cs"/>
              </a:rPr>
              <a:t>СРЕДСТВО ПЛАТЕЖА</a:t>
            </a:r>
            <a:endParaRPr lang="ru-RU" sz="2400" u="sng" dirty="0">
              <a:solidFill>
                <a:schemeClr val="accent6">
                  <a:lumMod val="50000"/>
                </a:schemeClr>
              </a:solidFill>
              <a:latin typeface="+mn-lt"/>
              <a:cs typeface="+mn-cs"/>
            </a:endParaRPr>
          </a:p>
        </p:txBody>
      </p:sp>
      <p:sp>
        <p:nvSpPr>
          <p:cNvPr id="69641" name="Rectangle 6"/>
          <p:cNvSpPr>
            <a:spLocks noChangeArrowheads="1"/>
          </p:cNvSpPr>
          <p:nvPr/>
        </p:nvSpPr>
        <p:spPr bwMode="auto">
          <a:xfrm>
            <a:off x="142875" y="5000625"/>
            <a:ext cx="8786813" cy="1016000"/>
          </a:xfrm>
          <a:prstGeom prst="rect">
            <a:avLst/>
          </a:prstGeom>
          <a:noFill/>
          <a:ln w="9525">
            <a:noFill/>
            <a:miter lim="800000"/>
            <a:headEnd/>
            <a:tailEnd/>
          </a:ln>
        </p:spPr>
        <p:txBody>
          <a:bodyPr anchor="ctr">
            <a:spAutoFit/>
          </a:bodyPr>
          <a:lstStyle/>
          <a:p>
            <a:pPr indent="450850" algn="just"/>
            <a:r>
              <a:rPr lang="ru-RU" sz="1200">
                <a:solidFill>
                  <a:srgbClr val="000000"/>
                </a:solidFill>
                <a:latin typeface="Calibri" pitchFamily="34" charset="0"/>
                <a:ea typeface="Calibri" pitchFamily="34" charset="0"/>
                <a:cs typeface="Times New Roman" pitchFamily="18" charset="0"/>
              </a:rPr>
              <a:t> </a:t>
            </a:r>
            <a:r>
              <a:rPr lang="ru-RU" sz="2000" b="1">
                <a:solidFill>
                  <a:srgbClr val="000000"/>
                </a:solidFill>
                <a:latin typeface="Times New Roman" pitchFamily="18" charset="0"/>
                <a:ea typeface="Calibri" pitchFamily="34" charset="0"/>
                <a:cs typeface="Times New Roman" pitchFamily="18" charset="0"/>
              </a:rPr>
              <a:t>Выполнение деньгами функции средства платежа связано с существованием разрыва во времени между движением денег и движением товаров и услуг. </a:t>
            </a:r>
          </a:p>
        </p:txBody>
      </p:sp>
      <p:sp>
        <p:nvSpPr>
          <p:cNvPr id="69642" name="Rectangle 7"/>
          <p:cNvSpPr>
            <a:spLocks noChangeArrowheads="1"/>
          </p:cNvSpPr>
          <p:nvPr/>
        </p:nvSpPr>
        <p:spPr bwMode="auto">
          <a:xfrm>
            <a:off x="2143125" y="6203950"/>
            <a:ext cx="6858000" cy="646113"/>
          </a:xfrm>
          <a:prstGeom prst="rect">
            <a:avLst/>
          </a:prstGeom>
          <a:noFill/>
          <a:ln w="9525">
            <a:noFill/>
            <a:miter lim="800000"/>
            <a:headEnd/>
            <a:tailEnd/>
          </a:ln>
        </p:spPr>
        <p:txBody>
          <a:bodyPr anchor="ctr">
            <a:spAutoFit/>
          </a:bodyPr>
          <a:lstStyle/>
          <a:p>
            <a:pPr algn="just"/>
            <a:r>
              <a:rPr lang="ru-RU">
                <a:solidFill>
                  <a:srgbClr val="000000"/>
                </a:solidFill>
                <a:latin typeface="Calibri" pitchFamily="34" charset="0"/>
                <a:ea typeface="Calibri" pitchFamily="34" charset="0"/>
                <a:cs typeface="Times New Roman" pitchFamily="18" charset="0"/>
              </a:rPr>
              <a:t>Кредитная сделка предполагает срочность, платность и возвратность долга</a:t>
            </a:r>
            <a:r>
              <a:rPr lang="ru-RU" sz="1600">
                <a:solidFill>
                  <a:srgbClr val="000000"/>
                </a:solidFill>
                <a:latin typeface="Calibri" pitchFamily="34" charset="0"/>
                <a:ea typeface="Calibri" pitchFamily="34" charset="0"/>
                <a:cs typeface="Times New Roman" pitchFamily="18" charset="0"/>
              </a:rPr>
              <a:t>. </a:t>
            </a:r>
            <a:endParaRPr lang="ru-RU" sz="1600">
              <a:ea typeface="Calibri" pitchFamily="34" charset="0"/>
              <a:cs typeface="Times New Roman" pitchFamily="18" charset="0"/>
            </a:endParaRPr>
          </a:p>
        </p:txBody>
      </p:sp>
      <p:sp>
        <p:nvSpPr>
          <p:cNvPr id="12" name="Штриховая стрелка вправо 11"/>
          <p:cNvSpPr/>
          <p:nvPr/>
        </p:nvSpPr>
        <p:spPr>
          <a:xfrm>
            <a:off x="1143000" y="6215063"/>
            <a:ext cx="500063" cy="500062"/>
          </a:xfrm>
          <a:prstGeom prst="stripedRightArrow">
            <a:avLst>
              <a:gd name="adj1" fmla="val 37071"/>
              <a:gd name="adj2" fmla="val 5215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69644" name="Picture 8"/>
          <p:cNvPicPr>
            <a:picLocks noChangeAspect="1" noChangeArrowheads="1"/>
          </p:cNvPicPr>
          <p:nvPr/>
        </p:nvPicPr>
        <p:blipFill>
          <a:blip r:embed="rId4" cstate="print"/>
          <a:srcRect/>
          <a:stretch>
            <a:fillRect/>
          </a:stretch>
        </p:blipFill>
        <p:spPr bwMode="auto">
          <a:xfrm>
            <a:off x="7286625" y="3167063"/>
            <a:ext cx="1643063" cy="1643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50" y="285750"/>
            <a:ext cx="3975100" cy="461963"/>
          </a:xfrm>
          <a:prstGeom prst="rect">
            <a:avLst/>
          </a:prstGeom>
        </p:spPr>
        <p:txBody>
          <a:bodyPr wrap="none">
            <a:spAutoFit/>
          </a:bodyPr>
          <a:lstStyle/>
          <a:p>
            <a:pPr fontAlgn="auto">
              <a:spcBef>
                <a:spcPts val="0"/>
              </a:spcBef>
              <a:spcAft>
                <a:spcPts val="0"/>
              </a:spcAft>
              <a:defRPr/>
            </a:pPr>
            <a:r>
              <a:rPr lang="ru-RU" sz="2400" b="1" dirty="0">
                <a:solidFill>
                  <a:schemeClr val="accent6">
                    <a:lumMod val="50000"/>
                  </a:schemeClr>
                </a:solidFill>
                <a:latin typeface="+mn-lt"/>
                <a:cs typeface="+mn-cs"/>
              </a:rPr>
              <a:t>Функция </a:t>
            </a:r>
            <a:r>
              <a:rPr lang="ru-RU" sz="2400" b="1" u="sng" dirty="0">
                <a:solidFill>
                  <a:schemeClr val="accent6">
                    <a:lumMod val="50000"/>
                  </a:schemeClr>
                </a:solidFill>
                <a:latin typeface="+mn-lt"/>
                <a:cs typeface="+mn-cs"/>
              </a:rPr>
              <a:t>МИРОВЫЕ ДЕНЬГИ</a:t>
            </a:r>
            <a:endParaRPr lang="ru-RU" sz="2400" u="sng" dirty="0">
              <a:solidFill>
                <a:schemeClr val="accent6">
                  <a:lumMod val="50000"/>
                </a:schemeClr>
              </a:solidFill>
              <a:latin typeface="+mn-lt"/>
              <a:cs typeface="+mn-cs"/>
            </a:endParaRPr>
          </a:p>
        </p:txBody>
      </p:sp>
      <p:sp>
        <p:nvSpPr>
          <p:cNvPr id="70658" name="Прямоугольник 2"/>
          <p:cNvSpPr>
            <a:spLocks noChangeArrowheads="1"/>
          </p:cNvSpPr>
          <p:nvPr/>
        </p:nvSpPr>
        <p:spPr bwMode="auto">
          <a:xfrm>
            <a:off x="214313" y="714375"/>
            <a:ext cx="8643937" cy="1938338"/>
          </a:xfrm>
          <a:prstGeom prst="rect">
            <a:avLst/>
          </a:prstGeom>
          <a:noFill/>
          <a:ln w="9525">
            <a:noFill/>
            <a:miter lim="800000"/>
            <a:headEnd/>
            <a:tailEnd/>
          </a:ln>
        </p:spPr>
        <p:txBody>
          <a:bodyPr>
            <a:spAutoFit/>
          </a:bodyPr>
          <a:lstStyle/>
          <a:p>
            <a:pPr indent="457200" algn="just"/>
            <a:r>
              <a:rPr lang="ru-RU">
                <a:latin typeface="Calibri" pitchFamily="34" charset="0"/>
              </a:rPr>
              <a:t> </a:t>
            </a:r>
            <a:r>
              <a:rPr lang="ru-RU" sz="2000" b="1">
                <a:solidFill>
                  <a:srgbClr val="000000"/>
                </a:solidFill>
                <a:latin typeface="Times New Roman" pitchFamily="18" charset="0"/>
                <a:ea typeface="Calibri" pitchFamily="34" charset="0"/>
                <a:cs typeface="Times New Roman" pitchFamily="18" charset="0"/>
              </a:rPr>
              <a:t>Функция мировых денег проявляется в рамках международных экономических отношений, когда деньги используются как международное расчетное и платежное средство, для определения мировых цен на товары и услуги, а также для формирования валютных резервов отдельных государств и международных финансовых институтов, валютных накоплений фирм и частных лиц. </a:t>
            </a:r>
          </a:p>
        </p:txBody>
      </p:sp>
      <p:pic>
        <p:nvPicPr>
          <p:cNvPr id="70659" name="Picture 2"/>
          <p:cNvPicPr>
            <a:picLocks noChangeAspect="1" noChangeArrowheads="1"/>
          </p:cNvPicPr>
          <p:nvPr/>
        </p:nvPicPr>
        <p:blipFill>
          <a:blip r:embed="rId2" cstate="print"/>
          <a:srcRect/>
          <a:stretch>
            <a:fillRect/>
          </a:stretch>
        </p:blipFill>
        <p:spPr bwMode="auto">
          <a:xfrm>
            <a:off x="2143125" y="2714625"/>
            <a:ext cx="971550" cy="971550"/>
          </a:xfrm>
          <a:prstGeom prst="rect">
            <a:avLst/>
          </a:prstGeom>
          <a:noFill/>
          <a:ln w="9525">
            <a:noFill/>
            <a:miter lim="800000"/>
            <a:headEnd/>
            <a:tailEnd/>
          </a:ln>
        </p:spPr>
      </p:pic>
      <p:sp>
        <p:nvSpPr>
          <p:cNvPr id="70660" name="Прямоугольник 5"/>
          <p:cNvSpPr>
            <a:spLocks noChangeArrowheads="1"/>
          </p:cNvSpPr>
          <p:nvPr/>
        </p:nvSpPr>
        <p:spPr bwMode="auto">
          <a:xfrm>
            <a:off x="214313" y="2714625"/>
            <a:ext cx="2000250" cy="862013"/>
          </a:xfrm>
          <a:prstGeom prst="rect">
            <a:avLst/>
          </a:prstGeom>
          <a:noFill/>
          <a:ln w="9525">
            <a:noFill/>
            <a:miter lim="800000"/>
            <a:headEnd/>
            <a:tailEnd/>
          </a:ln>
        </p:spPr>
        <p:txBody>
          <a:bodyPr>
            <a:spAutoFit/>
          </a:bodyPr>
          <a:lstStyle/>
          <a:p>
            <a:pPr algn="ctr"/>
            <a:r>
              <a:rPr lang="ru-RU" sz="1600">
                <a:solidFill>
                  <a:srgbClr val="000000"/>
                </a:solidFill>
                <a:latin typeface="Calibri" pitchFamily="34" charset="0"/>
                <a:ea typeface="Calibri" pitchFamily="34" charset="0"/>
                <a:cs typeface="Times New Roman" pitchFamily="18" charset="0"/>
              </a:rPr>
              <a:t>При использовании полноценных денег </a:t>
            </a:r>
            <a:r>
              <a:rPr lang="ru-RU" b="1">
                <a:solidFill>
                  <a:srgbClr val="000000"/>
                </a:solidFill>
                <a:latin typeface="Calibri" pitchFamily="34" charset="0"/>
                <a:ea typeface="Calibri" pitchFamily="34" charset="0"/>
                <a:cs typeface="Times New Roman" pitchFamily="18" charset="0"/>
              </a:rPr>
              <a:t>- золото </a:t>
            </a:r>
            <a:endParaRPr lang="ru-RU" b="1">
              <a:latin typeface="Calibri" pitchFamily="34" charset="0"/>
              <a:ea typeface="Calibri" pitchFamily="34" charset="0"/>
              <a:cs typeface="Times New Roman" pitchFamily="18" charset="0"/>
            </a:endParaRPr>
          </a:p>
        </p:txBody>
      </p:sp>
      <p:sp>
        <p:nvSpPr>
          <p:cNvPr id="70661" name="Прямоугольник 6"/>
          <p:cNvSpPr>
            <a:spLocks noChangeArrowheads="1"/>
          </p:cNvSpPr>
          <p:nvPr/>
        </p:nvSpPr>
        <p:spPr bwMode="auto">
          <a:xfrm>
            <a:off x="3357563" y="2786063"/>
            <a:ext cx="5643562" cy="338137"/>
          </a:xfrm>
          <a:prstGeom prst="rect">
            <a:avLst/>
          </a:prstGeom>
          <a:noFill/>
          <a:ln w="9525">
            <a:noFill/>
            <a:miter lim="800000"/>
            <a:headEnd/>
            <a:tailEnd/>
          </a:ln>
        </p:spPr>
        <p:txBody>
          <a:bodyPr>
            <a:spAutoFit/>
          </a:bodyPr>
          <a:lstStyle/>
          <a:p>
            <a:r>
              <a:rPr lang="ru-RU" sz="1600">
                <a:solidFill>
                  <a:srgbClr val="000000"/>
                </a:solidFill>
                <a:latin typeface="Calibri" pitchFamily="34" charset="0"/>
                <a:ea typeface="Calibri" pitchFamily="34" charset="0"/>
                <a:cs typeface="Times New Roman" pitchFamily="18" charset="0"/>
              </a:rPr>
              <a:t>После перехода всех стран мира к неполноценным деньгам: </a:t>
            </a:r>
          </a:p>
        </p:txBody>
      </p:sp>
      <p:sp>
        <p:nvSpPr>
          <p:cNvPr id="70662" name="Прямоугольник 7"/>
          <p:cNvSpPr>
            <a:spLocks noChangeArrowheads="1"/>
          </p:cNvSpPr>
          <p:nvPr/>
        </p:nvSpPr>
        <p:spPr bwMode="auto">
          <a:xfrm>
            <a:off x="3214688" y="3143250"/>
            <a:ext cx="2786062" cy="646113"/>
          </a:xfrm>
          <a:prstGeom prst="rect">
            <a:avLst/>
          </a:prstGeom>
          <a:noFill/>
          <a:ln w="9525">
            <a:noFill/>
            <a:miter lim="800000"/>
            <a:headEnd/>
            <a:tailEnd/>
          </a:ln>
        </p:spPr>
        <p:txBody>
          <a:bodyPr>
            <a:spAutoFit/>
          </a:bodyPr>
          <a:lstStyle/>
          <a:p>
            <a:pPr algn="ctr"/>
            <a:r>
              <a:rPr lang="ru-RU" b="1">
                <a:solidFill>
                  <a:srgbClr val="000000"/>
                </a:solidFill>
                <a:latin typeface="Calibri" pitchFamily="34" charset="0"/>
                <a:ea typeface="Calibri" pitchFamily="34" charset="0"/>
                <a:cs typeface="Times New Roman" pitchFamily="18" charset="0"/>
              </a:rPr>
              <a:t>свободно конвертируемые валюты</a:t>
            </a:r>
          </a:p>
        </p:txBody>
      </p:sp>
      <p:sp>
        <p:nvSpPr>
          <p:cNvPr id="70663" name="Прямоугольник 8"/>
          <p:cNvSpPr>
            <a:spLocks noChangeArrowheads="1"/>
          </p:cNvSpPr>
          <p:nvPr/>
        </p:nvSpPr>
        <p:spPr bwMode="auto">
          <a:xfrm>
            <a:off x="6215063" y="3143250"/>
            <a:ext cx="2571750" cy="369888"/>
          </a:xfrm>
          <a:prstGeom prst="rect">
            <a:avLst/>
          </a:prstGeom>
          <a:noFill/>
          <a:ln w="9525">
            <a:noFill/>
            <a:miter lim="800000"/>
            <a:headEnd/>
            <a:tailEnd/>
          </a:ln>
        </p:spPr>
        <p:txBody>
          <a:bodyPr>
            <a:spAutoFit/>
          </a:bodyPr>
          <a:lstStyle/>
          <a:p>
            <a:pPr algn="ctr"/>
            <a:r>
              <a:rPr lang="ru-RU" b="1">
                <a:solidFill>
                  <a:srgbClr val="000000"/>
                </a:solidFill>
                <a:latin typeface="Calibri" pitchFamily="34" charset="0"/>
                <a:ea typeface="Calibri" pitchFamily="34" charset="0"/>
                <a:cs typeface="Times New Roman" pitchFamily="18" charset="0"/>
              </a:rPr>
              <a:t>коллективные валюты </a:t>
            </a:r>
          </a:p>
        </p:txBody>
      </p:sp>
      <p:pic>
        <p:nvPicPr>
          <p:cNvPr id="70664" name="Picture 3"/>
          <p:cNvPicPr>
            <a:picLocks noChangeAspect="1" noChangeArrowheads="1"/>
          </p:cNvPicPr>
          <p:nvPr/>
        </p:nvPicPr>
        <p:blipFill>
          <a:blip r:embed="rId3" cstate="print"/>
          <a:srcRect/>
          <a:stretch>
            <a:fillRect/>
          </a:stretch>
        </p:blipFill>
        <p:spPr bwMode="auto">
          <a:xfrm>
            <a:off x="6786563" y="3500438"/>
            <a:ext cx="1423987" cy="1066800"/>
          </a:xfrm>
          <a:prstGeom prst="rect">
            <a:avLst/>
          </a:prstGeom>
          <a:noFill/>
          <a:ln w="9525">
            <a:noFill/>
            <a:miter lim="800000"/>
            <a:headEnd/>
            <a:tailEnd/>
          </a:ln>
        </p:spPr>
      </p:pic>
      <p:pic>
        <p:nvPicPr>
          <p:cNvPr id="70665" name="Picture 4"/>
          <p:cNvPicPr>
            <a:picLocks noChangeAspect="1" noChangeArrowheads="1"/>
          </p:cNvPicPr>
          <p:nvPr/>
        </p:nvPicPr>
        <p:blipFill>
          <a:blip r:embed="rId4" cstate="print"/>
          <a:srcRect/>
          <a:stretch>
            <a:fillRect/>
          </a:stretch>
        </p:blipFill>
        <p:spPr bwMode="auto">
          <a:xfrm>
            <a:off x="3714750" y="3786188"/>
            <a:ext cx="2071688" cy="785812"/>
          </a:xfrm>
          <a:prstGeom prst="rect">
            <a:avLst/>
          </a:prstGeom>
          <a:noFill/>
          <a:ln w="9525">
            <a:noFill/>
            <a:miter lim="800000"/>
            <a:headEnd/>
            <a:tailEnd/>
          </a:ln>
        </p:spPr>
      </p:pic>
      <p:sp>
        <p:nvSpPr>
          <p:cNvPr id="70666" name="Прямоугольник 11"/>
          <p:cNvSpPr>
            <a:spLocks noChangeArrowheads="1"/>
          </p:cNvSpPr>
          <p:nvPr/>
        </p:nvSpPr>
        <p:spPr bwMode="auto">
          <a:xfrm>
            <a:off x="285750" y="4643438"/>
            <a:ext cx="5072063" cy="646112"/>
          </a:xfrm>
          <a:prstGeom prst="rect">
            <a:avLst/>
          </a:prstGeom>
          <a:noFill/>
          <a:ln w="9525">
            <a:noFill/>
            <a:miter lim="800000"/>
            <a:headEnd/>
            <a:tailEnd/>
          </a:ln>
        </p:spPr>
        <p:txBody>
          <a:bodyPr>
            <a:spAutoFit/>
          </a:bodyPr>
          <a:lstStyle/>
          <a:p>
            <a:r>
              <a:rPr lang="ru-RU">
                <a:latin typeface="Calibri" pitchFamily="34" charset="0"/>
              </a:rPr>
              <a:t>пропорция обмена одной валюты на другую или цена одной валюты, выраженная в другой</a:t>
            </a:r>
          </a:p>
        </p:txBody>
      </p:sp>
      <p:sp>
        <p:nvSpPr>
          <p:cNvPr id="70667" name="Прямоугольник 12"/>
          <p:cNvSpPr>
            <a:spLocks noChangeArrowheads="1"/>
          </p:cNvSpPr>
          <p:nvPr/>
        </p:nvSpPr>
        <p:spPr bwMode="auto">
          <a:xfrm>
            <a:off x="500063" y="4286250"/>
            <a:ext cx="2128837" cy="369888"/>
          </a:xfrm>
          <a:prstGeom prst="rect">
            <a:avLst/>
          </a:prstGeom>
          <a:noFill/>
          <a:ln w="9525">
            <a:noFill/>
            <a:miter lim="800000"/>
            <a:headEnd/>
            <a:tailEnd/>
          </a:ln>
        </p:spPr>
        <p:txBody>
          <a:bodyPr wrap="none">
            <a:spAutoFit/>
          </a:bodyPr>
          <a:lstStyle/>
          <a:p>
            <a:r>
              <a:rPr lang="ru-RU" b="1">
                <a:latin typeface="Calibri" pitchFamily="34" charset="0"/>
              </a:rPr>
              <a:t>ВАЛЮТНЫЙ КУРС - </a:t>
            </a:r>
          </a:p>
        </p:txBody>
      </p:sp>
      <p:sp>
        <p:nvSpPr>
          <p:cNvPr id="70668" name="Прямоугольник 13"/>
          <p:cNvSpPr>
            <a:spLocks noChangeArrowheads="1"/>
          </p:cNvSpPr>
          <p:nvPr/>
        </p:nvSpPr>
        <p:spPr bwMode="auto">
          <a:xfrm>
            <a:off x="142875" y="6357938"/>
            <a:ext cx="4500563" cy="369887"/>
          </a:xfrm>
          <a:prstGeom prst="rect">
            <a:avLst/>
          </a:prstGeom>
          <a:noFill/>
          <a:ln w="9525">
            <a:noFill/>
            <a:miter lim="800000"/>
            <a:headEnd/>
            <a:tailEnd/>
          </a:ln>
        </p:spPr>
        <p:txBody>
          <a:bodyPr>
            <a:spAutoFit/>
          </a:bodyPr>
          <a:lstStyle/>
          <a:p>
            <a:r>
              <a:rPr lang="ru-RU" sz="1600">
                <a:latin typeface="Calibri" pitchFamily="34" charset="0"/>
              </a:rPr>
              <a:t>Резкое понижение курса валюты </a:t>
            </a:r>
            <a:r>
              <a:rPr lang="ru-RU">
                <a:latin typeface="Calibri" pitchFamily="34" charset="0"/>
              </a:rPr>
              <a:t>— </a:t>
            </a:r>
            <a:r>
              <a:rPr lang="ru-RU" sz="1600" b="1">
                <a:latin typeface="Calibri" pitchFamily="34" charset="0"/>
              </a:rPr>
              <a:t>девальвация</a:t>
            </a:r>
          </a:p>
        </p:txBody>
      </p:sp>
      <p:sp>
        <p:nvSpPr>
          <p:cNvPr id="70669" name="Прямоугольник 14"/>
          <p:cNvSpPr>
            <a:spLocks noChangeArrowheads="1"/>
          </p:cNvSpPr>
          <p:nvPr/>
        </p:nvSpPr>
        <p:spPr bwMode="auto">
          <a:xfrm>
            <a:off x="4581525" y="5929313"/>
            <a:ext cx="4562475" cy="338137"/>
          </a:xfrm>
          <a:prstGeom prst="rect">
            <a:avLst/>
          </a:prstGeom>
          <a:noFill/>
          <a:ln w="9525">
            <a:noFill/>
            <a:miter lim="800000"/>
            <a:headEnd/>
            <a:tailEnd/>
          </a:ln>
        </p:spPr>
        <p:txBody>
          <a:bodyPr>
            <a:spAutoFit/>
          </a:bodyPr>
          <a:lstStyle/>
          <a:p>
            <a:r>
              <a:rPr lang="ru-RU" sz="1600">
                <a:latin typeface="Calibri" pitchFamily="34" charset="0"/>
              </a:rPr>
              <a:t>Резкое повышение курса валюты — </a:t>
            </a:r>
            <a:r>
              <a:rPr lang="ru-RU" sz="1600" b="1">
                <a:latin typeface="Calibri" pitchFamily="34" charset="0"/>
              </a:rPr>
              <a:t>ревальвация </a:t>
            </a:r>
          </a:p>
        </p:txBody>
      </p:sp>
      <p:pic>
        <p:nvPicPr>
          <p:cNvPr id="70670" name="Picture 5"/>
          <p:cNvPicPr>
            <a:picLocks noChangeAspect="1" noChangeArrowheads="1"/>
          </p:cNvPicPr>
          <p:nvPr/>
        </p:nvPicPr>
        <p:blipFill>
          <a:blip r:embed="rId5" cstate="print"/>
          <a:srcRect/>
          <a:stretch>
            <a:fillRect/>
          </a:stretch>
        </p:blipFill>
        <p:spPr bwMode="auto">
          <a:xfrm>
            <a:off x="1000125" y="5286375"/>
            <a:ext cx="2000250" cy="1065213"/>
          </a:xfrm>
          <a:prstGeom prst="rect">
            <a:avLst/>
          </a:prstGeom>
          <a:noFill/>
          <a:ln w="9525">
            <a:noFill/>
            <a:miter lim="800000"/>
            <a:headEnd/>
            <a:tailEnd/>
          </a:ln>
        </p:spPr>
      </p:pic>
      <p:pic>
        <p:nvPicPr>
          <p:cNvPr id="70671" name="Picture 6"/>
          <p:cNvPicPr>
            <a:picLocks noChangeAspect="1" noChangeArrowheads="1"/>
          </p:cNvPicPr>
          <p:nvPr/>
        </p:nvPicPr>
        <p:blipFill>
          <a:blip r:embed="rId6" cstate="print"/>
          <a:srcRect/>
          <a:stretch>
            <a:fillRect/>
          </a:stretch>
        </p:blipFill>
        <p:spPr bwMode="auto">
          <a:xfrm>
            <a:off x="5786438" y="4786313"/>
            <a:ext cx="2466975" cy="1133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142875" y="928688"/>
          <a:ext cx="8786874" cy="5748528"/>
        </p:xfrm>
        <a:graphic>
          <a:graphicData uri="http://schemas.openxmlformats.org/drawingml/2006/table">
            <a:tbl>
              <a:tblPr/>
              <a:tblGrid>
                <a:gridCol w="1597613"/>
                <a:gridCol w="7189261"/>
              </a:tblGrid>
              <a:tr h="675137">
                <a:tc>
                  <a:txBody>
                    <a:bodyPr/>
                    <a:lstStyle/>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r>
                        <a:rPr lang="ru-RU" sz="1600" b="1" dirty="0" smtClean="0">
                          <a:latin typeface="Times New Roman" pitchFamily="18" charset="0"/>
                          <a:ea typeface="Calibri"/>
                          <a:cs typeface="Times New Roman" pitchFamily="18" charset="0"/>
                        </a:rPr>
                        <a:t>Товарные </a:t>
                      </a:r>
                      <a:endParaRPr lang="ru-RU" sz="1600" dirty="0">
                        <a:latin typeface="Times New Roman" pitchFamily="18" charset="0"/>
                        <a:ea typeface="Calibri"/>
                        <a:cs typeface="Times New Roman" pitchFamily="18" charset="0"/>
                      </a:endParaRPr>
                    </a:p>
                    <a:p>
                      <a:pPr algn="ctr">
                        <a:lnSpc>
                          <a:spcPct val="115000"/>
                        </a:lnSpc>
                        <a:spcAft>
                          <a:spcPts val="0"/>
                        </a:spcAft>
                      </a:pPr>
                      <a:r>
                        <a:rPr lang="ru-RU" sz="1600" b="1" dirty="0">
                          <a:latin typeface="Times New Roman" pitchFamily="18" charset="0"/>
                          <a:ea typeface="Calibri"/>
                          <a:cs typeface="Times New Roman" pitchFamily="18" charset="0"/>
                        </a:rPr>
                        <a:t>Деньги</a:t>
                      </a:r>
                      <a:endParaRPr lang="ru-RU" sz="1600" dirty="0">
                        <a:latin typeface="Times New Roman" pitchFamily="18" charset="0"/>
                        <a:ea typeface="Calibri"/>
                        <a:cs typeface="Times New Roman" pitchFamily="18" charset="0"/>
                      </a:endParaRP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ru-RU" sz="1600" dirty="0">
                          <a:latin typeface="Times New Roman" pitchFamily="18" charset="0"/>
                          <a:ea typeface="Calibri"/>
                          <a:cs typeface="Times New Roman" pitchFamily="18" charset="0"/>
                        </a:rPr>
                        <a:t>Товарные (вещественные, натуральные, действительные, настоящие) деньги — </a:t>
                      </a:r>
                      <a:r>
                        <a:rPr lang="ru-RU" sz="1600" dirty="0" err="1">
                          <a:latin typeface="Times New Roman" pitchFamily="18" charset="0"/>
                          <a:ea typeface="Calibri"/>
                          <a:cs typeface="Times New Roman" pitchFamily="18" charset="0"/>
                        </a:rPr>
                        <a:t>деньги</a:t>
                      </a:r>
                      <a:r>
                        <a:rPr lang="ru-RU" sz="1600" dirty="0">
                          <a:latin typeface="Times New Roman" pitchFamily="18" charset="0"/>
                          <a:ea typeface="Calibri"/>
                          <a:cs typeface="Times New Roman" pitchFamily="18" charset="0"/>
                        </a:rPr>
                        <a:t>, в роли которых выступает </a:t>
                      </a:r>
                      <a:r>
                        <a:rPr lang="ru-RU" sz="1600" u="sng" dirty="0">
                          <a:solidFill>
                            <a:srgbClr val="0000FF"/>
                          </a:solidFill>
                          <a:latin typeface="Times New Roman" pitchFamily="18" charset="0"/>
                          <a:ea typeface="Calibri"/>
                          <a:cs typeface="Times New Roman" pitchFamily="18" charset="0"/>
                          <a:hlinkClick r:id="rId2" tooltip="Товар"/>
                        </a:rPr>
                        <a:t>товар</a:t>
                      </a:r>
                      <a:r>
                        <a:rPr lang="ru-RU" sz="1600" dirty="0">
                          <a:latin typeface="Times New Roman" pitchFamily="18" charset="0"/>
                          <a:ea typeface="Calibri"/>
                          <a:cs typeface="Times New Roman" pitchFamily="18" charset="0"/>
                        </a:rPr>
                        <a:t>, обладающий самостоятельной </a:t>
                      </a:r>
                      <a:r>
                        <a:rPr lang="ru-RU" sz="1600" u="sng" dirty="0">
                          <a:solidFill>
                            <a:srgbClr val="0000FF"/>
                          </a:solidFill>
                          <a:latin typeface="Times New Roman" pitchFamily="18" charset="0"/>
                          <a:ea typeface="Calibri"/>
                          <a:cs typeface="Times New Roman" pitchFamily="18" charset="0"/>
                          <a:hlinkClick r:id="rId3" tooltip="Стоимость"/>
                        </a:rPr>
                        <a:t>стоимостью</a:t>
                      </a:r>
                      <a:r>
                        <a:rPr lang="ru-RU" sz="1600" dirty="0">
                          <a:latin typeface="Times New Roman" pitchFamily="18" charset="0"/>
                          <a:ea typeface="Calibri"/>
                          <a:cs typeface="Times New Roman" pitchFamily="18" charset="0"/>
                        </a:rPr>
                        <a:t> и </a:t>
                      </a:r>
                      <a:r>
                        <a:rPr lang="ru-RU" sz="1600" u="sng" dirty="0">
                          <a:solidFill>
                            <a:srgbClr val="0000FF"/>
                          </a:solidFill>
                          <a:latin typeface="Times New Roman" pitchFamily="18" charset="0"/>
                          <a:ea typeface="Calibri"/>
                          <a:cs typeface="Times New Roman" pitchFamily="18" charset="0"/>
                          <a:hlinkClick r:id="rId4" tooltip="Полезность"/>
                        </a:rPr>
                        <a:t>полезностью</a:t>
                      </a:r>
                      <a:r>
                        <a:rPr lang="ru-RU" sz="1600" dirty="0">
                          <a:latin typeface="Times New Roman" pitchFamily="18" charset="0"/>
                          <a:ea typeface="Calibri"/>
                          <a:cs typeface="Times New Roman" pitchFamily="18" charset="0"/>
                        </a:rPr>
                        <a:t>: </a:t>
                      </a:r>
                      <a:r>
                        <a:rPr lang="ru-RU" sz="1600" u="sng" dirty="0">
                          <a:solidFill>
                            <a:srgbClr val="0000FF"/>
                          </a:solidFill>
                          <a:latin typeface="Times New Roman" pitchFamily="18" charset="0"/>
                          <a:ea typeface="Calibri"/>
                          <a:cs typeface="Times New Roman" pitchFamily="18" charset="0"/>
                          <a:hlinkClick r:id="rId5" tooltip="Скот"/>
                        </a:rPr>
                        <a:t>скот</a:t>
                      </a:r>
                      <a:r>
                        <a:rPr lang="ru-RU" sz="1600" dirty="0">
                          <a:latin typeface="Times New Roman" pitchFamily="18" charset="0"/>
                          <a:ea typeface="Calibri"/>
                          <a:cs typeface="Times New Roman" pitchFamily="18" charset="0"/>
                        </a:rPr>
                        <a:t>, </a:t>
                      </a:r>
                      <a:r>
                        <a:rPr lang="ru-RU" sz="1600" u="sng" dirty="0">
                          <a:solidFill>
                            <a:srgbClr val="0000FF"/>
                          </a:solidFill>
                          <a:latin typeface="Times New Roman" pitchFamily="18" charset="0"/>
                          <a:ea typeface="Calibri"/>
                          <a:cs typeface="Times New Roman" pitchFamily="18" charset="0"/>
                          <a:hlinkClick r:id="rId6" tooltip="Зерно"/>
                        </a:rPr>
                        <a:t>зерно</a:t>
                      </a:r>
                      <a:r>
                        <a:rPr lang="ru-RU" sz="1600" dirty="0">
                          <a:latin typeface="Times New Roman" pitchFamily="18" charset="0"/>
                          <a:ea typeface="Calibri"/>
                          <a:cs typeface="Times New Roman" pitchFamily="18" charset="0"/>
                        </a:rPr>
                        <a:t>, </a:t>
                      </a:r>
                      <a:r>
                        <a:rPr lang="ru-RU" sz="1600" u="sng" dirty="0">
                          <a:solidFill>
                            <a:srgbClr val="0000FF"/>
                          </a:solidFill>
                          <a:latin typeface="Times New Roman" pitchFamily="18" charset="0"/>
                          <a:ea typeface="Calibri"/>
                          <a:cs typeface="Times New Roman" pitchFamily="18" charset="0"/>
                          <a:hlinkClick r:id="rId7" tooltip="Меха"/>
                        </a:rPr>
                        <a:t>меха</a:t>
                      </a:r>
                      <a:r>
                        <a:rPr lang="ru-RU" sz="1600" dirty="0">
                          <a:latin typeface="Times New Roman" pitchFamily="18" charset="0"/>
                          <a:ea typeface="Calibri"/>
                          <a:cs typeface="Times New Roman" pitchFamily="18" charset="0"/>
                        </a:rPr>
                        <a:t>, </a:t>
                      </a:r>
                      <a:r>
                        <a:rPr lang="ru-RU" sz="1600" u="sng" dirty="0">
                          <a:solidFill>
                            <a:srgbClr val="0000FF"/>
                          </a:solidFill>
                          <a:latin typeface="Times New Roman" pitchFamily="18" charset="0"/>
                          <a:ea typeface="Calibri"/>
                          <a:cs typeface="Times New Roman" pitchFamily="18" charset="0"/>
                          <a:hlinkClick r:id="rId8" tooltip="Жемчуг"/>
                        </a:rPr>
                        <a:t>жемчужины</a:t>
                      </a:r>
                      <a:r>
                        <a:rPr lang="ru-RU" sz="1600" dirty="0">
                          <a:latin typeface="Times New Roman" pitchFamily="18" charset="0"/>
                          <a:ea typeface="Calibri"/>
                          <a:cs typeface="Times New Roman" pitchFamily="18" charset="0"/>
                        </a:rPr>
                        <a:t>, </a:t>
                      </a:r>
                      <a:r>
                        <a:rPr lang="ru-RU" sz="1600" u="sng" dirty="0">
                          <a:solidFill>
                            <a:srgbClr val="0000FF"/>
                          </a:solidFill>
                          <a:latin typeface="Times New Roman" pitchFamily="18" charset="0"/>
                          <a:ea typeface="Calibri"/>
                          <a:cs typeface="Times New Roman" pitchFamily="18" charset="0"/>
                          <a:hlinkClick r:id="rId9" tooltip="Каури (раковина)"/>
                        </a:rPr>
                        <a:t>ракушки</a:t>
                      </a:r>
                      <a:r>
                        <a:rPr lang="ru-RU" sz="1600" dirty="0">
                          <a:latin typeface="Times New Roman" pitchFamily="18" charset="0"/>
                          <a:ea typeface="Calibri"/>
                          <a:cs typeface="Times New Roman" pitchFamily="18" charset="0"/>
                        </a:rPr>
                        <a:t> и т. п.</a:t>
                      </a:r>
                    </a:p>
                    <a:p>
                      <a:pPr indent="450215" algn="just">
                        <a:spcAft>
                          <a:spcPts val="0"/>
                        </a:spcAft>
                      </a:pPr>
                      <a:r>
                        <a:rPr lang="ru-RU" sz="1600" b="1" dirty="0" smtClean="0">
                          <a:latin typeface="Times New Roman" pitchFamily="18" charset="0"/>
                          <a:ea typeface="Calibri"/>
                          <a:cs typeface="Times New Roman" pitchFamily="18" charset="0"/>
                        </a:rPr>
                        <a:t>Но</a:t>
                      </a:r>
                      <a:r>
                        <a:rPr lang="ru-RU" sz="1600" dirty="0" smtClean="0">
                          <a:latin typeface="Times New Roman" pitchFamily="18" charset="0"/>
                          <a:ea typeface="Calibri"/>
                          <a:cs typeface="Times New Roman" pitchFamily="18" charset="0"/>
                        </a:rPr>
                        <a:t> </a:t>
                      </a:r>
                      <a:r>
                        <a:rPr lang="ru-RU" sz="1600" dirty="0">
                          <a:latin typeface="Times New Roman" pitchFamily="18" charset="0"/>
                          <a:ea typeface="Calibri"/>
                          <a:cs typeface="Times New Roman" pitchFamily="18" charset="0"/>
                        </a:rPr>
                        <a:t>они неудобны для частого обращения, так как слишком тяжелы, неделимы или портятся при хранении и, самое главное — они слишком дороги в изготовлении. </a:t>
                      </a:r>
                      <a:r>
                        <a:rPr lang="ru-RU" sz="1600" i="1" dirty="0">
                          <a:latin typeface="Times New Roman" pitchFamily="18" charset="0"/>
                          <a:ea typeface="Calibri"/>
                          <a:cs typeface="Times New Roman" pitchFamily="18" charset="0"/>
                        </a:rPr>
                        <a:t>Ведь стоимость их изготовления должна соответствовать их номиналу, иначе натуральные деньги не будут исполнять роль идеального товара, выступающего эквивалентом стоимости других товаров.</a:t>
                      </a:r>
                      <a:endParaRPr lang="ru-RU" sz="1600" dirty="0">
                        <a:latin typeface="Times New Roman" pitchFamily="18" charset="0"/>
                        <a:ea typeface="Calibri"/>
                        <a:cs typeface="Times New Roman" pitchFamily="18" charset="0"/>
                      </a:endParaRP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3001">
                <a:tc>
                  <a:txBody>
                    <a:bodyPr/>
                    <a:lstStyle/>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r>
                        <a:rPr lang="ru-RU" sz="1600" b="1" dirty="0" smtClean="0">
                          <a:latin typeface="Times New Roman" pitchFamily="18" charset="0"/>
                          <a:ea typeface="Calibri"/>
                          <a:cs typeface="Times New Roman" pitchFamily="18" charset="0"/>
                        </a:rPr>
                        <a:t>Металлические </a:t>
                      </a:r>
                      <a:r>
                        <a:rPr lang="ru-RU" sz="1600" b="1" dirty="0">
                          <a:latin typeface="Times New Roman" pitchFamily="18" charset="0"/>
                          <a:ea typeface="Calibri"/>
                          <a:cs typeface="Times New Roman" pitchFamily="18" charset="0"/>
                        </a:rPr>
                        <a:t>деньги</a:t>
                      </a:r>
                      <a:endParaRPr lang="ru-RU" sz="1600" dirty="0">
                        <a:latin typeface="Times New Roman" pitchFamily="18" charset="0"/>
                        <a:ea typeface="Calibri"/>
                        <a:cs typeface="Times New Roman" pitchFamily="18" charset="0"/>
                      </a:endParaRP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ru-RU" sz="1600" dirty="0">
                          <a:latin typeface="Times New Roman" pitchFamily="18" charset="0"/>
                          <a:ea typeface="Calibri"/>
                          <a:cs typeface="Times New Roman" pitchFamily="18" charset="0"/>
                        </a:rPr>
                        <a:t>Металлические деньги или монеты (медные, серебряные, золотые) имели установленные государством отличительные признаки: </a:t>
                      </a:r>
                      <a:r>
                        <a:rPr lang="ru-RU" sz="1600" dirty="0" smtClean="0">
                          <a:latin typeface="Times New Roman" pitchFamily="18" charset="0"/>
                          <a:ea typeface="Calibri"/>
                          <a:cs typeface="Times New Roman" pitchFamily="18" charset="0"/>
                        </a:rPr>
                        <a:t>вид </a:t>
                      </a:r>
                      <a:r>
                        <a:rPr lang="ru-RU" sz="1600" dirty="0">
                          <a:latin typeface="Times New Roman" pitchFamily="18" charset="0"/>
                          <a:ea typeface="Calibri"/>
                          <a:cs typeface="Times New Roman" pitchFamily="18" charset="0"/>
                        </a:rPr>
                        <a:t>монеты, ее вес. </a:t>
                      </a:r>
                    </a:p>
                    <a:p>
                      <a:pPr indent="450215" algn="just">
                        <a:lnSpc>
                          <a:spcPct val="115000"/>
                        </a:lnSpc>
                        <a:spcAft>
                          <a:spcPts val="0"/>
                        </a:spcAft>
                      </a:pPr>
                      <a:r>
                        <a:rPr lang="ru-RU" sz="1600" dirty="0" smtClean="0">
                          <a:latin typeface="Times New Roman" pitchFamily="18" charset="0"/>
                          <a:ea typeface="Calibri"/>
                          <a:cs typeface="Times New Roman" pitchFamily="18" charset="0"/>
                        </a:rPr>
                        <a:t>Причинами </a:t>
                      </a:r>
                      <a:r>
                        <a:rPr lang="ru-RU" sz="1600" dirty="0">
                          <a:latin typeface="Times New Roman" pitchFamily="18" charset="0"/>
                          <a:ea typeface="Calibri"/>
                          <a:cs typeface="Times New Roman" pitchFamily="18" charset="0"/>
                        </a:rPr>
                        <a:t>перехода к золотому обращению послужили свойства благородного металла:</a:t>
                      </a:r>
                    </a:p>
                    <a:p>
                      <a:pPr marL="342900" lvl="0" indent="-342900" algn="just">
                        <a:lnSpc>
                          <a:spcPct val="115000"/>
                        </a:lnSpc>
                        <a:spcAft>
                          <a:spcPts val="0"/>
                        </a:spcAft>
                        <a:buFont typeface="Symbol"/>
                        <a:buChar char=""/>
                      </a:pPr>
                      <a:r>
                        <a:rPr lang="ru-RU" sz="1400" dirty="0">
                          <a:latin typeface="Times New Roman" pitchFamily="18" charset="0"/>
                          <a:ea typeface="Calibri"/>
                          <a:cs typeface="Times New Roman" pitchFamily="18" charset="0"/>
                        </a:rPr>
                        <a:t>Однородность по качеству;</a:t>
                      </a:r>
                    </a:p>
                    <a:p>
                      <a:pPr marL="342900" lvl="0" indent="-342900" algn="just">
                        <a:lnSpc>
                          <a:spcPct val="115000"/>
                        </a:lnSpc>
                        <a:spcAft>
                          <a:spcPts val="0"/>
                        </a:spcAft>
                        <a:buFont typeface="Symbol"/>
                        <a:buChar char=""/>
                      </a:pPr>
                      <a:r>
                        <a:rPr lang="ru-RU" sz="1400" dirty="0">
                          <a:latin typeface="Times New Roman" pitchFamily="18" charset="0"/>
                          <a:ea typeface="Calibri"/>
                          <a:cs typeface="Times New Roman" pitchFamily="18" charset="0"/>
                        </a:rPr>
                        <a:t>Делимость и соединяемость без потери своих свойств;</a:t>
                      </a:r>
                    </a:p>
                    <a:p>
                      <a:pPr marL="342900" lvl="0" indent="-342900" algn="just">
                        <a:lnSpc>
                          <a:spcPct val="115000"/>
                        </a:lnSpc>
                        <a:spcAft>
                          <a:spcPts val="0"/>
                        </a:spcAft>
                        <a:buFont typeface="Symbol"/>
                        <a:buChar char=""/>
                      </a:pPr>
                      <a:r>
                        <a:rPr lang="ru-RU" sz="1400" dirty="0">
                          <a:latin typeface="Times New Roman" pitchFamily="18" charset="0"/>
                          <a:ea typeface="Calibri"/>
                          <a:cs typeface="Times New Roman" pitchFamily="18" charset="0"/>
                        </a:rPr>
                        <a:t>Большая концентрация стоимости;</a:t>
                      </a:r>
                    </a:p>
                    <a:p>
                      <a:pPr marL="342900" lvl="0" indent="-342900" algn="just">
                        <a:lnSpc>
                          <a:spcPct val="115000"/>
                        </a:lnSpc>
                        <a:spcAft>
                          <a:spcPts val="0"/>
                        </a:spcAft>
                        <a:buFont typeface="Symbol"/>
                        <a:buChar char=""/>
                      </a:pPr>
                      <a:r>
                        <a:rPr lang="ru-RU" sz="1400" dirty="0" err="1">
                          <a:latin typeface="Times New Roman" pitchFamily="18" charset="0"/>
                          <a:ea typeface="Calibri"/>
                          <a:cs typeface="Times New Roman" pitchFamily="18" charset="0"/>
                        </a:rPr>
                        <a:t>Сохраняемость</a:t>
                      </a:r>
                      <a:r>
                        <a:rPr lang="ru-RU" sz="1400" dirty="0">
                          <a:latin typeface="Times New Roman" pitchFamily="18" charset="0"/>
                          <a:ea typeface="Calibri"/>
                          <a:cs typeface="Times New Roman" pitchFamily="18" charset="0"/>
                        </a:rPr>
                        <a:t>;</a:t>
                      </a:r>
                    </a:p>
                    <a:p>
                      <a:pPr indent="450215" algn="just">
                        <a:lnSpc>
                          <a:spcPct val="115000"/>
                        </a:lnSpc>
                        <a:spcAft>
                          <a:spcPts val="0"/>
                        </a:spcAft>
                      </a:pPr>
                      <a:r>
                        <a:rPr lang="ru-RU" sz="1600" dirty="0" smtClean="0">
                          <a:latin typeface="Times New Roman" pitchFamily="18" charset="0"/>
                          <a:ea typeface="Calibri"/>
                          <a:cs typeface="Times New Roman" pitchFamily="18" charset="0"/>
                        </a:rPr>
                        <a:t>Постепенно </a:t>
                      </a:r>
                      <a:r>
                        <a:rPr lang="ru-RU" sz="1600" dirty="0">
                          <a:latin typeface="Times New Roman" pitchFamily="18" charset="0"/>
                          <a:ea typeface="Calibri"/>
                          <a:cs typeface="Times New Roman" pitchFamily="18" charset="0"/>
                        </a:rPr>
                        <a:t>металлические деньги стали исчезать, т.к. происходило стирание монет, в результате чего полноценная монета превращалась в знак стоимости; а также имела место сознательная порча металлических монет государственной властью, т.е. снижение металлического содержания монет с целью получения дополнительного дохода в казну.</a:t>
                      </a: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1692" name="Прямоугольник 2"/>
          <p:cNvSpPr>
            <a:spLocks noChangeArrowheads="1"/>
          </p:cNvSpPr>
          <p:nvPr/>
        </p:nvSpPr>
        <p:spPr bwMode="auto">
          <a:xfrm>
            <a:off x="2714625" y="214313"/>
            <a:ext cx="3476625" cy="523875"/>
          </a:xfrm>
          <a:prstGeom prst="rect">
            <a:avLst/>
          </a:prstGeom>
          <a:noFill/>
          <a:ln w="9525">
            <a:noFill/>
            <a:miter lim="800000"/>
            <a:headEnd/>
            <a:tailEnd/>
          </a:ln>
        </p:spPr>
        <p:txBody>
          <a:bodyPr>
            <a:spAutoFit/>
          </a:bodyPr>
          <a:lstStyle/>
          <a:p>
            <a:pPr algn="ctr"/>
            <a:r>
              <a:rPr lang="ru-RU" sz="2800" b="1">
                <a:solidFill>
                  <a:srgbClr val="0000CC"/>
                </a:solidFill>
                <a:latin typeface="Cambria" pitchFamily="18" charset="0"/>
                <a:cs typeface="Times New Roman" pitchFamily="18" charset="0"/>
              </a:rPr>
              <a:t>Эволюция денег</a:t>
            </a:r>
          </a:p>
        </p:txBody>
      </p:sp>
      <p:pic>
        <p:nvPicPr>
          <p:cNvPr id="71693" name="Picture 1"/>
          <p:cNvPicPr>
            <a:picLocks noChangeAspect="1" noChangeArrowheads="1"/>
          </p:cNvPicPr>
          <p:nvPr/>
        </p:nvPicPr>
        <p:blipFill>
          <a:blip r:embed="rId10" cstate="print"/>
          <a:srcRect/>
          <a:stretch>
            <a:fillRect/>
          </a:stretch>
        </p:blipFill>
        <p:spPr bwMode="auto">
          <a:xfrm>
            <a:off x="285750" y="3643313"/>
            <a:ext cx="1357313" cy="1857375"/>
          </a:xfrm>
          <a:prstGeom prst="rect">
            <a:avLst/>
          </a:prstGeom>
          <a:noFill/>
          <a:ln w="9525">
            <a:noFill/>
            <a:miter lim="800000"/>
            <a:headEnd/>
            <a:tailEnd/>
          </a:ln>
        </p:spPr>
      </p:pic>
      <p:pic>
        <p:nvPicPr>
          <p:cNvPr id="71694" name="Picture 2"/>
          <p:cNvPicPr>
            <a:picLocks noChangeAspect="1" noChangeArrowheads="1"/>
          </p:cNvPicPr>
          <p:nvPr/>
        </p:nvPicPr>
        <p:blipFill>
          <a:blip r:embed="rId11" cstate="print"/>
          <a:srcRect/>
          <a:stretch>
            <a:fillRect/>
          </a:stretch>
        </p:blipFill>
        <p:spPr bwMode="auto">
          <a:xfrm>
            <a:off x="214313" y="1143000"/>
            <a:ext cx="1428750" cy="1474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214313" y="142875"/>
          <a:ext cx="8715436" cy="6694932"/>
        </p:xfrm>
        <a:graphic>
          <a:graphicData uri="http://schemas.openxmlformats.org/drawingml/2006/table">
            <a:tbl>
              <a:tblPr/>
              <a:tblGrid>
                <a:gridCol w="1584625"/>
                <a:gridCol w="7130811"/>
              </a:tblGrid>
              <a:tr h="1928826">
                <a:tc>
                  <a:txBody>
                    <a:bodyPr/>
                    <a:lstStyle/>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r>
                        <a:rPr lang="ru-RU" sz="1600" b="1" dirty="0" smtClean="0">
                          <a:latin typeface="Times New Roman" pitchFamily="18" charset="0"/>
                          <a:ea typeface="Calibri"/>
                          <a:cs typeface="Times New Roman" pitchFamily="18" charset="0"/>
                        </a:rPr>
                        <a:t>Классические </a:t>
                      </a:r>
                      <a:r>
                        <a:rPr lang="ru-RU" sz="1600" b="1" dirty="0">
                          <a:latin typeface="Times New Roman" pitchFamily="18" charset="0"/>
                          <a:ea typeface="Calibri"/>
                          <a:cs typeface="Times New Roman" pitchFamily="18" charset="0"/>
                        </a:rPr>
                        <a:t>бумажные деньги</a:t>
                      </a:r>
                      <a:endParaRPr lang="ru-RU" sz="1600" dirty="0">
                        <a:latin typeface="Times New Roman" pitchFamily="18" charset="0"/>
                        <a:ea typeface="Calibri"/>
                        <a:cs typeface="Times New Roman" pitchFamily="18" charset="0"/>
                      </a:endParaRP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ru-RU" sz="1500" b="1" dirty="0">
                          <a:latin typeface="Times New Roman" pitchFamily="18" charset="0"/>
                          <a:ea typeface="Calibri"/>
                          <a:cs typeface="Times New Roman" pitchFamily="18" charset="0"/>
                        </a:rPr>
                        <a:t>Бумажные деньги</a:t>
                      </a:r>
                      <a:r>
                        <a:rPr lang="ru-RU" sz="1500" dirty="0">
                          <a:latin typeface="Times New Roman" pitchFamily="18" charset="0"/>
                          <a:ea typeface="Calibri"/>
                          <a:cs typeface="Times New Roman" pitchFamily="18" charset="0"/>
                        </a:rPr>
                        <a:t> - денежные знаки, которым государство придает роль и силу официальных денег. Бумажные деньги относятся к так называемым символическим (декретированным, ненастоящим) деньгам – то есть деньгам, не имеющим самостоятельной стоимости или она несоразмерна с номиналом. Бумажные деньги используются благодаря их дешевизне и удобству обращения с такими деньгами. Печатаются на специальной бумаге, имеют несколько степеней защиты от подделки. Бумажные деньги выполняют две функции: средство обращения и средство платежа.</a:t>
                      </a: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94473">
                <a:tc>
                  <a:txBody>
                    <a:bodyPr/>
                    <a:lstStyle/>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r>
                        <a:rPr lang="ru-RU" sz="1600" b="1" dirty="0" smtClean="0">
                          <a:latin typeface="Times New Roman" pitchFamily="18" charset="0"/>
                          <a:ea typeface="Calibri"/>
                          <a:cs typeface="Times New Roman" pitchFamily="18" charset="0"/>
                        </a:rPr>
                        <a:t>Классические </a:t>
                      </a:r>
                      <a:r>
                        <a:rPr lang="ru-RU" sz="1600" b="1" dirty="0">
                          <a:latin typeface="Times New Roman" pitchFamily="18" charset="0"/>
                          <a:ea typeface="Calibri"/>
                          <a:cs typeface="Times New Roman" pitchFamily="18" charset="0"/>
                        </a:rPr>
                        <a:t>кредитные деньги</a:t>
                      </a:r>
                      <a:endParaRPr lang="ru-RU" sz="1600" dirty="0">
                        <a:latin typeface="Times New Roman" pitchFamily="18" charset="0"/>
                        <a:ea typeface="Calibri"/>
                        <a:cs typeface="Times New Roman" pitchFamily="18" charset="0"/>
                      </a:endParaRP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ru-RU" sz="1500" b="1" dirty="0">
                          <a:latin typeface="Times New Roman" pitchFamily="18" charset="0"/>
                          <a:ea typeface="Calibri"/>
                          <a:cs typeface="Times New Roman" pitchFamily="18" charset="0"/>
                        </a:rPr>
                        <a:t>Кредитные деньги</a:t>
                      </a:r>
                      <a:r>
                        <a:rPr lang="ru-RU" sz="1500" dirty="0">
                          <a:latin typeface="Times New Roman" pitchFamily="18" charset="0"/>
                          <a:ea typeface="Calibri"/>
                          <a:cs typeface="Times New Roman" pitchFamily="18" charset="0"/>
                        </a:rPr>
                        <a:t> — это права требования в будущем в отношении физических или юридических лиц, специальным образом оформленный долг, обычно в форме передаваемой ценной бумаги, которые можно использовать для покупки товаров (услуг) или оплаты собственных долгов. </a:t>
                      </a:r>
                    </a:p>
                    <a:p>
                      <a:pPr indent="450215" algn="just">
                        <a:lnSpc>
                          <a:spcPct val="115000"/>
                        </a:lnSpc>
                        <a:spcAft>
                          <a:spcPts val="0"/>
                        </a:spcAft>
                      </a:pPr>
                      <a:r>
                        <a:rPr lang="ru-RU" sz="1400" b="1" dirty="0" smtClean="0">
                          <a:latin typeface="Times New Roman" pitchFamily="18" charset="0"/>
                          <a:ea typeface="Calibri"/>
                          <a:cs typeface="Times New Roman" pitchFamily="18" charset="0"/>
                        </a:rPr>
                        <a:t>Вексель</a:t>
                      </a:r>
                      <a:r>
                        <a:rPr lang="ru-RU" sz="1400" dirty="0" smtClean="0">
                          <a:latin typeface="Times New Roman" pitchFamily="18" charset="0"/>
                          <a:ea typeface="Calibri"/>
                          <a:cs typeface="Times New Roman" pitchFamily="18" charset="0"/>
                        </a:rPr>
                        <a:t> </a:t>
                      </a:r>
                      <a:r>
                        <a:rPr lang="ru-RU" sz="1400" dirty="0">
                          <a:latin typeface="Times New Roman" pitchFamily="18" charset="0"/>
                          <a:ea typeface="Calibri"/>
                          <a:cs typeface="Times New Roman" pitchFamily="18" charset="0"/>
                        </a:rPr>
                        <a:t>- письменное долговое обязательство, дающее его владельцу (векселедержателю) право по наступлению срока требовать от должника оплаты указанной суммы. </a:t>
                      </a:r>
                    </a:p>
                    <a:p>
                      <a:pPr indent="450215" algn="just">
                        <a:lnSpc>
                          <a:spcPct val="115000"/>
                        </a:lnSpc>
                        <a:spcAft>
                          <a:spcPts val="0"/>
                        </a:spcAft>
                      </a:pPr>
                      <a:r>
                        <a:rPr lang="ru-RU" sz="1400" b="1" dirty="0">
                          <a:latin typeface="Times New Roman" pitchFamily="18" charset="0"/>
                          <a:ea typeface="Calibri"/>
                          <a:cs typeface="Times New Roman" pitchFamily="18" charset="0"/>
                        </a:rPr>
                        <a:t>Банкнота</a:t>
                      </a:r>
                      <a:r>
                        <a:rPr lang="ru-RU" sz="1400" dirty="0">
                          <a:latin typeface="Times New Roman" pitchFamily="18" charset="0"/>
                          <a:ea typeface="Calibri"/>
                          <a:cs typeface="Times New Roman" pitchFamily="18" charset="0"/>
                        </a:rPr>
                        <a:t> - кредитные деньги, выпускаемые центральным банком страны. Первоначально банкнота имела двойное обеспечение: коммерческую гарантию, поскольку выпускалась на базе коммерческих векселей и золотую гарантию, обеспечивавшую ее обмен на золото. </a:t>
                      </a:r>
                    </a:p>
                    <a:p>
                      <a:pPr indent="450215" algn="just">
                        <a:lnSpc>
                          <a:spcPct val="115000"/>
                        </a:lnSpc>
                        <a:spcAft>
                          <a:spcPts val="0"/>
                        </a:spcAft>
                      </a:pPr>
                      <a:r>
                        <a:rPr lang="ru-RU" sz="1400" b="1" dirty="0">
                          <a:latin typeface="Times New Roman" pitchFamily="18" charset="0"/>
                          <a:ea typeface="Calibri"/>
                          <a:cs typeface="Times New Roman" pitchFamily="18" charset="0"/>
                        </a:rPr>
                        <a:t>Чек</a:t>
                      </a:r>
                      <a:r>
                        <a:rPr lang="ru-RU" sz="1400" dirty="0">
                          <a:latin typeface="Times New Roman" pitchFamily="18" charset="0"/>
                          <a:ea typeface="Calibri"/>
                          <a:cs typeface="Times New Roman" pitchFamily="18" charset="0"/>
                        </a:rPr>
                        <a:t> - письменный приказ владельца счета банку уплатить наличными и перевести на счет подателя чека указанную в нем сумму денег. Владелец чековой книжки рассчитывается со своим поставщиком, выписав чек на сумму купленных товаров (услуг), но в пределах забронированной суммы.</a:t>
                      </a:r>
                    </a:p>
                    <a:p>
                      <a:pPr indent="450215" algn="just">
                        <a:lnSpc>
                          <a:spcPct val="115000"/>
                        </a:lnSpc>
                        <a:spcAft>
                          <a:spcPts val="0"/>
                        </a:spcAft>
                      </a:pPr>
                      <a:r>
                        <a:rPr lang="ru-RU" sz="1400" b="1" kern="1200" dirty="0">
                          <a:solidFill>
                            <a:schemeClr val="tx1"/>
                          </a:solidFill>
                          <a:latin typeface="Times New Roman" pitchFamily="18" charset="0"/>
                          <a:ea typeface="Calibri"/>
                          <a:cs typeface="Times New Roman" pitchFamily="18" charset="0"/>
                        </a:rPr>
                        <a:t>Кредитные карточки </a:t>
                      </a:r>
                      <a:r>
                        <a:rPr lang="ru-RU" sz="1400" b="0" kern="1200" dirty="0">
                          <a:solidFill>
                            <a:schemeClr val="tx1"/>
                          </a:solidFill>
                          <a:latin typeface="Times New Roman" pitchFamily="18" charset="0"/>
                          <a:ea typeface="Calibri"/>
                          <a:cs typeface="Times New Roman" pitchFamily="18" charset="0"/>
                        </a:rPr>
                        <a:t>- это именной денежный документ, выпущенный банком или фирмой, удостоверяющий личность владельца счета в банке и дающий ему право на приобретение товаров и услуг без оплаты наличными. Выпускаются они кредитными учреждениями на базе счета клиента в форме пластиковой карточки. </a:t>
                      </a: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72716" name="Picture 2"/>
          <p:cNvPicPr>
            <a:picLocks noChangeAspect="1" noChangeArrowheads="1"/>
          </p:cNvPicPr>
          <p:nvPr/>
        </p:nvPicPr>
        <p:blipFill>
          <a:blip r:embed="rId2" cstate="print"/>
          <a:srcRect/>
          <a:stretch>
            <a:fillRect/>
          </a:stretch>
        </p:blipFill>
        <p:spPr bwMode="auto">
          <a:xfrm>
            <a:off x="357188" y="214313"/>
            <a:ext cx="1328737" cy="995362"/>
          </a:xfrm>
          <a:prstGeom prst="rect">
            <a:avLst/>
          </a:prstGeom>
          <a:noFill/>
          <a:ln w="9525">
            <a:noFill/>
            <a:miter lim="800000"/>
            <a:headEnd/>
            <a:tailEnd/>
          </a:ln>
        </p:spPr>
      </p:pic>
      <p:pic>
        <p:nvPicPr>
          <p:cNvPr id="72717" name="Picture 3"/>
          <p:cNvPicPr>
            <a:picLocks noChangeAspect="1" noChangeArrowheads="1"/>
          </p:cNvPicPr>
          <p:nvPr/>
        </p:nvPicPr>
        <p:blipFill>
          <a:blip r:embed="rId3" cstate="print"/>
          <a:srcRect/>
          <a:stretch>
            <a:fillRect/>
          </a:stretch>
        </p:blipFill>
        <p:spPr bwMode="auto">
          <a:xfrm>
            <a:off x="500063" y="2357438"/>
            <a:ext cx="1047750" cy="1466850"/>
          </a:xfrm>
          <a:prstGeom prst="rect">
            <a:avLst/>
          </a:prstGeom>
          <a:noFill/>
          <a:ln w="9525">
            <a:noFill/>
            <a:miter lim="800000"/>
            <a:headEnd/>
            <a:tailEnd/>
          </a:ln>
        </p:spPr>
      </p:pic>
      <p:pic>
        <p:nvPicPr>
          <p:cNvPr id="72718" name="Picture 4"/>
          <p:cNvPicPr>
            <a:picLocks noChangeAspect="1" noChangeArrowheads="1"/>
          </p:cNvPicPr>
          <p:nvPr/>
        </p:nvPicPr>
        <p:blipFill>
          <a:blip r:embed="rId4" cstate="print"/>
          <a:srcRect/>
          <a:stretch>
            <a:fillRect/>
          </a:stretch>
        </p:blipFill>
        <p:spPr bwMode="auto">
          <a:xfrm>
            <a:off x="357188" y="5000625"/>
            <a:ext cx="1343025" cy="1500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p:cNvPicPr>
            <a:picLocks noChangeAspect="1" noChangeArrowheads="1"/>
          </p:cNvPicPr>
          <p:nvPr/>
        </p:nvPicPr>
        <p:blipFill>
          <a:blip r:embed="rId2" cstate="print"/>
          <a:srcRect/>
          <a:stretch>
            <a:fillRect/>
          </a:stretch>
        </p:blipFill>
        <p:spPr bwMode="auto">
          <a:xfrm>
            <a:off x="642938" y="1214438"/>
            <a:ext cx="1905000" cy="2400300"/>
          </a:xfrm>
          <a:prstGeom prst="rect">
            <a:avLst/>
          </a:prstGeom>
          <a:noFill/>
          <a:ln w="9525">
            <a:noFill/>
            <a:miter lim="800000"/>
            <a:headEnd/>
            <a:tailEnd/>
          </a:ln>
        </p:spPr>
      </p:pic>
      <p:pic>
        <p:nvPicPr>
          <p:cNvPr id="18434" name="Picture 3"/>
          <p:cNvPicPr>
            <a:picLocks noChangeAspect="1" noChangeArrowheads="1"/>
          </p:cNvPicPr>
          <p:nvPr/>
        </p:nvPicPr>
        <p:blipFill>
          <a:blip r:embed="rId2" cstate="print"/>
          <a:srcRect/>
          <a:stretch>
            <a:fillRect/>
          </a:stretch>
        </p:blipFill>
        <p:spPr bwMode="auto">
          <a:xfrm>
            <a:off x="3500438" y="1214438"/>
            <a:ext cx="1905000" cy="2400300"/>
          </a:xfrm>
          <a:prstGeom prst="rect">
            <a:avLst/>
          </a:prstGeom>
          <a:noFill/>
          <a:ln w="9525">
            <a:noFill/>
            <a:miter lim="800000"/>
            <a:headEnd/>
            <a:tailEnd/>
          </a:ln>
        </p:spPr>
      </p:pic>
      <p:pic>
        <p:nvPicPr>
          <p:cNvPr id="18435" name="Picture 4"/>
          <p:cNvPicPr>
            <a:picLocks noChangeAspect="1" noChangeArrowheads="1"/>
          </p:cNvPicPr>
          <p:nvPr/>
        </p:nvPicPr>
        <p:blipFill>
          <a:blip r:embed="rId2" cstate="print"/>
          <a:srcRect/>
          <a:stretch>
            <a:fillRect/>
          </a:stretch>
        </p:blipFill>
        <p:spPr bwMode="auto">
          <a:xfrm>
            <a:off x="6286500" y="1214438"/>
            <a:ext cx="1905000" cy="2400300"/>
          </a:xfrm>
          <a:prstGeom prst="rect">
            <a:avLst/>
          </a:prstGeom>
          <a:noFill/>
          <a:ln w="9525">
            <a:noFill/>
            <a:miter lim="800000"/>
            <a:headEnd/>
            <a:tailEnd/>
          </a:ln>
        </p:spPr>
      </p:pic>
      <p:sp>
        <p:nvSpPr>
          <p:cNvPr id="18436" name="Rectangle 5"/>
          <p:cNvSpPr>
            <a:spLocks noChangeArrowheads="1"/>
          </p:cNvSpPr>
          <p:nvPr/>
        </p:nvSpPr>
        <p:spPr bwMode="auto">
          <a:xfrm>
            <a:off x="142875" y="4929188"/>
            <a:ext cx="8786813" cy="1816100"/>
          </a:xfrm>
          <a:prstGeom prst="rect">
            <a:avLst/>
          </a:prstGeom>
          <a:noFill/>
          <a:ln w="9525">
            <a:noFill/>
            <a:miter lim="800000"/>
            <a:headEnd/>
            <a:tailEnd/>
          </a:ln>
        </p:spPr>
        <p:txBody>
          <a:bodyPr anchor="ctr">
            <a:spAutoFit/>
          </a:bodyPr>
          <a:lstStyle/>
          <a:p>
            <a:pPr indent="450850" algn="just"/>
            <a:r>
              <a:rPr lang="ru-RU" sz="2800" b="1">
                <a:solidFill>
                  <a:srgbClr val="0D7979"/>
                </a:solidFill>
                <a:latin typeface="Calibri" pitchFamily="34" charset="0"/>
                <a:ea typeface="Calibri" pitchFamily="34" charset="0"/>
                <a:cs typeface="Times New Roman" pitchFamily="18" charset="0"/>
              </a:rPr>
              <a:t>Предмет экономической теории </a:t>
            </a:r>
            <a:r>
              <a:rPr lang="ru-RU" sz="2800">
                <a:solidFill>
                  <a:srgbClr val="0D7979"/>
                </a:solidFill>
                <a:latin typeface="Calibri" pitchFamily="34" charset="0"/>
                <a:ea typeface="Calibri" pitchFamily="34" charset="0"/>
                <a:cs typeface="Times New Roman" pitchFamily="18" charset="0"/>
              </a:rPr>
              <a:t>- деятельность людей, использующих ограниченные ресурсы для производства товаров и услуг в целях удовлетворения своих потребностей.</a:t>
            </a:r>
            <a:endParaRPr lang="ru-RU" sz="2800">
              <a:solidFill>
                <a:srgbClr val="0D7979"/>
              </a:solidFill>
              <a:ea typeface="Calibri" pitchFamily="34" charset="0"/>
              <a:cs typeface="Times New Roman" pitchFamily="18" charset="0"/>
            </a:endParaRPr>
          </a:p>
        </p:txBody>
      </p:sp>
      <p:sp>
        <p:nvSpPr>
          <p:cNvPr id="6" name="Прямоугольник 5"/>
          <p:cNvSpPr/>
          <p:nvPr/>
        </p:nvSpPr>
        <p:spPr>
          <a:xfrm>
            <a:off x="142844" y="3643314"/>
            <a:ext cx="2695883" cy="1077218"/>
          </a:xfrm>
          <a:prstGeom prst="rect">
            <a:avLst/>
          </a:prstGeom>
          <a:noFill/>
        </p:spPr>
        <p:txBody>
          <a:bodyPr>
            <a:spAutoFit/>
          </a:bodyPr>
          <a:lstStyle/>
          <a:p>
            <a:pPr algn="ctr" fontAlgn="auto">
              <a:spcBef>
                <a:spcPts val="0"/>
              </a:spcBef>
              <a:spcAft>
                <a:spcPts val="0"/>
              </a:spcAft>
              <a:defRPr/>
            </a:pP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n-lt"/>
                <a:cs typeface="+mn-cs"/>
              </a:rPr>
              <a:t>Что производить?</a:t>
            </a:r>
          </a:p>
        </p:txBody>
      </p:sp>
      <p:sp>
        <p:nvSpPr>
          <p:cNvPr id="7" name="Прямоугольник 6"/>
          <p:cNvSpPr/>
          <p:nvPr/>
        </p:nvSpPr>
        <p:spPr>
          <a:xfrm>
            <a:off x="6000760" y="3714752"/>
            <a:ext cx="2695883" cy="1077218"/>
          </a:xfrm>
          <a:prstGeom prst="rect">
            <a:avLst/>
          </a:prstGeom>
          <a:noFill/>
        </p:spPr>
        <p:txBody>
          <a:bodyPr>
            <a:spAutoFit/>
          </a:bodyPr>
          <a:lstStyle/>
          <a:p>
            <a:pPr algn="ctr" fontAlgn="auto">
              <a:spcBef>
                <a:spcPts val="0"/>
              </a:spcBef>
              <a:spcAft>
                <a:spcPts val="0"/>
              </a:spcAft>
              <a:defRPr/>
            </a:pP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n-lt"/>
                <a:cs typeface="+mn-cs"/>
              </a:rPr>
              <a:t>Для кого производить?</a:t>
            </a:r>
          </a:p>
        </p:txBody>
      </p:sp>
      <p:sp>
        <p:nvSpPr>
          <p:cNvPr id="8" name="Прямоугольник 7"/>
          <p:cNvSpPr/>
          <p:nvPr/>
        </p:nvSpPr>
        <p:spPr>
          <a:xfrm>
            <a:off x="3071802" y="3714752"/>
            <a:ext cx="2695883" cy="1077218"/>
          </a:xfrm>
          <a:prstGeom prst="rect">
            <a:avLst/>
          </a:prstGeom>
          <a:noFill/>
        </p:spPr>
        <p:txBody>
          <a:bodyPr>
            <a:spAutoFit/>
          </a:bodyPr>
          <a:lstStyle/>
          <a:p>
            <a:pPr algn="ctr" fontAlgn="auto">
              <a:spcBef>
                <a:spcPts val="0"/>
              </a:spcBef>
              <a:spcAft>
                <a:spcPts val="0"/>
              </a:spcAft>
              <a:defRPr/>
            </a:pP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n-lt"/>
                <a:cs typeface="+mn-cs"/>
              </a:rPr>
              <a:t>Как производить?</a:t>
            </a:r>
          </a:p>
        </p:txBody>
      </p:sp>
      <p:sp>
        <p:nvSpPr>
          <p:cNvPr id="18440" name="Прямоугольник 8"/>
          <p:cNvSpPr>
            <a:spLocks noChangeArrowheads="1"/>
          </p:cNvSpPr>
          <p:nvPr/>
        </p:nvSpPr>
        <p:spPr bwMode="auto">
          <a:xfrm>
            <a:off x="285750" y="142875"/>
            <a:ext cx="8715375" cy="954088"/>
          </a:xfrm>
          <a:prstGeom prst="rect">
            <a:avLst/>
          </a:prstGeom>
          <a:noFill/>
          <a:ln w="9525">
            <a:noFill/>
            <a:miter lim="800000"/>
            <a:headEnd/>
            <a:tailEnd/>
          </a:ln>
        </p:spPr>
        <p:txBody>
          <a:bodyPr>
            <a:spAutoFit/>
          </a:bodyPr>
          <a:lstStyle/>
          <a:p>
            <a:r>
              <a:rPr lang="ru-RU" sz="2800">
                <a:latin typeface="Calibri" pitchFamily="34" charset="0"/>
              </a:rPr>
              <a:t>АКСИОМА: </a:t>
            </a:r>
          </a:p>
          <a:p>
            <a:r>
              <a:rPr lang="ru-RU" sz="2800" i="1">
                <a:latin typeface="Calibri" pitchFamily="34" charset="0"/>
              </a:rPr>
              <a:t>Ресурсы ограничены, а потребности безграничны</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214313" y="1000125"/>
          <a:ext cx="8643998" cy="4767072"/>
        </p:xfrm>
        <a:graphic>
          <a:graphicData uri="http://schemas.openxmlformats.org/drawingml/2006/table">
            <a:tbl>
              <a:tblPr/>
              <a:tblGrid>
                <a:gridCol w="1714512"/>
                <a:gridCol w="6929486"/>
              </a:tblGrid>
              <a:tr h="823462">
                <a:tc>
                  <a:txBody>
                    <a:bodyPr/>
                    <a:lstStyle/>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endParaRPr lang="ru-RU" sz="1600" b="1" dirty="0" smtClean="0">
                        <a:latin typeface="Times New Roman" pitchFamily="18" charset="0"/>
                        <a:ea typeface="Calibri"/>
                        <a:cs typeface="Times New Roman" pitchFamily="18" charset="0"/>
                      </a:endParaRPr>
                    </a:p>
                    <a:p>
                      <a:pPr algn="ctr">
                        <a:lnSpc>
                          <a:spcPct val="115000"/>
                        </a:lnSpc>
                        <a:spcAft>
                          <a:spcPts val="0"/>
                        </a:spcAft>
                      </a:pPr>
                      <a:r>
                        <a:rPr lang="ru-RU" sz="1600" b="1" dirty="0" smtClean="0">
                          <a:latin typeface="Times New Roman" pitchFamily="18" charset="0"/>
                          <a:ea typeface="Calibri"/>
                          <a:cs typeface="Times New Roman" pitchFamily="18" charset="0"/>
                        </a:rPr>
                        <a:t>Современные </a:t>
                      </a:r>
                      <a:r>
                        <a:rPr lang="ru-RU" sz="1600" b="1" dirty="0">
                          <a:latin typeface="Times New Roman" pitchFamily="18" charset="0"/>
                          <a:ea typeface="Calibri"/>
                          <a:cs typeface="Times New Roman" pitchFamily="18" charset="0"/>
                        </a:rPr>
                        <a:t>деньги</a:t>
                      </a:r>
                      <a:endParaRPr lang="ru-RU" sz="1600" dirty="0">
                        <a:latin typeface="Times New Roman" pitchFamily="18" charset="0"/>
                        <a:ea typeface="Calibri"/>
                        <a:cs typeface="Times New Roman" pitchFamily="18" charset="0"/>
                      </a:endParaRP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0215" algn="just">
                        <a:lnSpc>
                          <a:spcPct val="115000"/>
                        </a:lnSpc>
                        <a:spcAft>
                          <a:spcPts val="0"/>
                        </a:spcAft>
                      </a:pPr>
                      <a:r>
                        <a:rPr lang="ru-RU" sz="1600" b="1" dirty="0" err="1">
                          <a:latin typeface="Times New Roman" pitchFamily="18" charset="0"/>
                          <a:ea typeface="Calibri"/>
                          <a:cs typeface="Times New Roman" pitchFamily="18" charset="0"/>
                        </a:rPr>
                        <a:t>Электро́нные</a:t>
                      </a:r>
                      <a:r>
                        <a:rPr lang="ru-RU" sz="1600" b="1" dirty="0">
                          <a:latin typeface="Times New Roman" pitchFamily="18" charset="0"/>
                          <a:ea typeface="Calibri"/>
                          <a:cs typeface="Times New Roman" pitchFamily="18" charset="0"/>
                        </a:rPr>
                        <a:t> </a:t>
                      </a:r>
                      <a:r>
                        <a:rPr lang="ru-RU" sz="1600" b="1" dirty="0" err="1">
                          <a:latin typeface="Times New Roman" pitchFamily="18" charset="0"/>
                          <a:ea typeface="Calibri"/>
                          <a:cs typeface="Times New Roman" pitchFamily="18" charset="0"/>
                        </a:rPr>
                        <a:t>де́ньги</a:t>
                      </a:r>
                      <a:r>
                        <a:rPr lang="ru-RU" sz="1600" dirty="0">
                          <a:latin typeface="Times New Roman" pitchFamily="18" charset="0"/>
                          <a:ea typeface="Calibri"/>
                          <a:cs typeface="Times New Roman" pitchFamily="18" charset="0"/>
                        </a:rPr>
                        <a:t> — это денежные </a:t>
                      </a:r>
                      <a:r>
                        <a:rPr lang="ru-RU" sz="1600" dirty="0" smtClean="0">
                          <a:latin typeface="Times New Roman" pitchFamily="18" charset="0"/>
                          <a:ea typeface="Calibri"/>
                          <a:cs typeface="Times New Roman" pitchFamily="18" charset="0"/>
                        </a:rPr>
                        <a:t>обязательства эмитента </a:t>
                      </a:r>
                      <a:r>
                        <a:rPr lang="ru-RU" sz="1600" dirty="0">
                          <a:latin typeface="Times New Roman" pitchFamily="18" charset="0"/>
                          <a:ea typeface="Calibri"/>
                          <a:cs typeface="Times New Roman" pitchFamily="18" charset="0"/>
                        </a:rPr>
                        <a:t>в электронном виде, которые находятся на электронном носителе в распоряжении пользователя. Такие денежные обязательства соответствуют следующим трем критериям:</a:t>
                      </a:r>
                    </a:p>
                    <a:p>
                      <a:pPr marL="342900" lvl="0" indent="-342900" algn="just">
                        <a:lnSpc>
                          <a:spcPct val="115000"/>
                        </a:lnSpc>
                        <a:spcAft>
                          <a:spcPts val="0"/>
                        </a:spcAft>
                        <a:buFont typeface="+mj-lt"/>
                        <a:buAutoNum type="arabicPeriod"/>
                      </a:pPr>
                      <a:r>
                        <a:rPr lang="ru-RU" sz="1600" dirty="0">
                          <a:latin typeface="Times New Roman" pitchFamily="18" charset="0"/>
                          <a:ea typeface="Calibri"/>
                          <a:cs typeface="Times New Roman" pitchFamily="18" charset="0"/>
                        </a:rPr>
                        <a:t>Фиксируются и хранятся на электронном носителе.</a:t>
                      </a:r>
                    </a:p>
                    <a:p>
                      <a:pPr marL="342900" lvl="0" indent="-342900" algn="just">
                        <a:lnSpc>
                          <a:spcPct val="115000"/>
                        </a:lnSpc>
                        <a:spcAft>
                          <a:spcPts val="0"/>
                        </a:spcAft>
                        <a:buFont typeface="+mj-lt"/>
                        <a:buAutoNum type="arabicPeriod"/>
                      </a:pPr>
                      <a:r>
                        <a:rPr lang="ru-RU" sz="1600" dirty="0">
                          <a:latin typeface="Times New Roman" pitchFamily="18" charset="0"/>
                          <a:ea typeface="Calibri"/>
                          <a:cs typeface="Times New Roman" pitchFamily="18" charset="0"/>
                        </a:rPr>
                        <a:t>Выпускаются эмитентом при получении от иных лиц денежных средств в объёме не меньшем, чем эмитированная денежная стоимость.</a:t>
                      </a:r>
                    </a:p>
                    <a:p>
                      <a:pPr marL="342900" lvl="0" indent="-342900" algn="just">
                        <a:lnSpc>
                          <a:spcPct val="115000"/>
                        </a:lnSpc>
                        <a:spcAft>
                          <a:spcPts val="0"/>
                        </a:spcAft>
                        <a:buFont typeface="+mj-lt"/>
                        <a:buAutoNum type="arabicPeriod"/>
                      </a:pPr>
                      <a:r>
                        <a:rPr lang="ru-RU" sz="1600" dirty="0">
                          <a:latin typeface="Times New Roman" pitchFamily="18" charset="0"/>
                          <a:ea typeface="Calibri"/>
                          <a:cs typeface="Times New Roman" pitchFamily="18" charset="0"/>
                        </a:rPr>
                        <a:t>Принимаются, как средство платежа другими (помимо эмитента) организациями.</a:t>
                      </a:r>
                    </a:p>
                    <a:p>
                      <a:pPr indent="450215" algn="just">
                        <a:lnSpc>
                          <a:spcPct val="115000"/>
                        </a:lnSpc>
                        <a:spcAft>
                          <a:spcPts val="0"/>
                        </a:spcAft>
                      </a:pPr>
                      <a:r>
                        <a:rPr lang="ru-RU" sz="1600" dirty="0">
                          <a:latin typeface="Times New Roman" pitchFamily="18" charset="0"/>
                          <a:ea typeface="Calibri"/>
                          <a:cs typeface="Times New Roman" pitchFamily="18" charset="0"/>
                        </a:rPr>
                        <a:t>Электронным деньгам свойственно внутреннее противоречие — с одной стороны они являются средством платежа, с другой — обязательством эмитента, которое должно быть выполнено в традиционных неэлектронных деньгах. </a:t>
                      </a:r>
                    </a:p>
                    <a:p>
                      <a:pPr indent="450215" algn="just">
                        <a:lnSpc>
                          <a:spcPct val="115000"/>
                        </a:lnSpc>
                        <a:spcAft>
                          <a:spcPts val="0"/>
                        </a:spcAft>
                      </a:pPr>
                      <a:r>
                        <a:rPr lang="ru-RU" sz="1600" dirty="0">
                          <a:latin typeface="Times New Roman" pitchFamily="18" charset="0"/>
                          <a:ea typeface="Calibri"/>
                          <a:cs typeface="Times New Roman" pitchFamily="18" charset="0"/>
                        </a:rPr>
                        <a:t>Обращение электронных денег происходит при помощи </a:t>
                      </a:r>
                      <a:r>
                        <a:rPr lang="ru-RU" sz="1600" u="none" strike="noStrike" dirty="0">
                          <a:solidFill>
                            <a:srgbClr val="0000FF"/>
                          </a:solidFill>
                          <a:latin typeface="Times New Roman" pitchFamily="18" charset="0"/>
                          <a:ea typeface="Calibri"/>
                          <a:cs typeface="Times New Roman" pitchFamily="18" charset="0"/>
                          <a:hlinkClick r:id="rId2" tooltip="Компьютерная сеть"/>
                        </a:rPr>
                        <a:t>компьютерных сетей</a:t>
                      </a:r>
                      <a:r>
                        <a:rPr lang="ru-RU" sz="1600" dirty="0">
                          <a:latin typeface="Times New Roman" pitchFamily="18" charset="0"/>
                          <a:ea typeface="Calibri"/>
                          <a:cs typeface="Times New Roman" pitchFamily="18" charset="0"/>
                        </a:rPr>
                        <a:t>, </a:t>
                      </a:r>
                      <a:r>
                        <a:rPr lang="ru-RU" sz="1600" u="none" strike="noStrike" dirty="0">
                          <a:solidFill>
                            <a:srgbClr val="0000FF"/>
                          </a:solidFill>
                          <a:latin typeface="Times New Roman" pitchFamily="18" charset="0"/>
                          <a:ea typeface="Calibri"/>
                          <a:cs typeface="Times New Roman" pitchFamily="18" charset="0"/>
                          <a:hlinkClick r:id="rId3" tooltip="Интернет"/>
                        </a:rPr>
                        <a:t>Интернета</a:t>
                      </a:r>
                      <a:r>
                        <a:rPr lang="ru-RU" sz="1600" dirty="0">
                          <a:latin typeface="Times New Roman" pitchFamily="18" charset="0"/>
                          <a:ea typeface="Calibri"/>
                          <a:cs typeface="Times New Roman" pitchFamily="18" charset="0"/>
                        </a:rPr>
                        <a:t>, платёжных карт, электронных кошельков и устройств, работающих с платежными картами (</a:t>
                      </a:r>
                      <a:r>
                        <a:rPr lang="ru-RU" sz="1600" u="none" strike="noStrike" dirty="0">
                          <a:solidFill>
                            <a:srgbClr val="0000FF"/>
                          </a:solidFill>
                          <a:latin typeface="Times New Roman" pitchFamily="18" charset="0"/>
                          <a:ea typeface="Calibri"/>
                          <a:cs typeface="Times New Roman" pitchFamily="18" charset="0"/>
                          <a:hlinkClick r:id="rId4" tooltip="Банкомат"/>
                        </a:rPr>
                        <a:t>банкоматы</a:t>
                      </a:r>
                      <a:r>
                        <a:rPr lang="ru-RU" sz="1600" dirty="0">
                          <a:latin typeface="Times New Roman" pitchFamily="18" charset="0"/>
                          <a:ea typeface="Calibri"/>
                          <a:cs typeface="Times New Roman" pitchFamily="18" charset="0"/>
                        </a:rPr>
                        <a:t>, </a:t>
                      </a:r>
                      <a:r>
                        <a:rPr lang="ru-RU" sz="1600" u="none" strike="noStrike" dirty="0">
                          <a:solidFill>
                            <a:srgbClr val="0000FF"/>
                          </a:solidFill>
                          <a:latin typeface="Times New Roman" pitchFamily="18" charset="0"/>
                          <a:ea typeface="Calibri"/>
                          <a:cs typeface="Times New Roman" pitchFamily="18" charset="0"/>
                          <a:hlinkClick r:id="rId5" tooltip="POS-терминал"/>
                        </a:rPr>
                        <a:t>POS-терминалы</a:t>
                      </a:r>
                      <a:r>
                        <a:rPr lang="ru-RU" sz="1600" dirty="0">
                          <a:latin typeface="Times New Roman" pitchFamily="18" charset="0"/>
                          <a:ea typeface="Calibri"/>
                          <a:cs typeface="Times New Roman" pitchFamily="18" charset="0"/>
                        </a:rPr>
                        <a:t>, </a:t>
                      </a:r>
                      <a:r>
                        <a:rPr lang="ru-RU" sz="1600" u="none" strike="noStrike" dirty="0">
                          <a:solidFill>
                            <a:srgbClr val="0000FF"/>
                          </a:solidFill>
                          <a:latin typeface="Times New Roman" pitchFamily="18" charset="0"/>
                          <a:ea typeface="Calibri"/>
                          <a:cs typeface="Times New Roman" pitchFamily="18" charset="0"/>
                          <a:hlinkClick r:id="rId6" tooltip="Платежный киоск"/>
                        </a:rPr>
                        <a:t>платежные киоски</a:t>
                      </a:r>
                      <a:r>
                        <a:rPr lang="ru-RU" sz="1600" dirty="0">
                          <a:latin typeface="Times New Roman" pitchFamily="18" charset="0"/>
                          <a:ea typeface="Calibri"/>
                          <a:cs typeface="Times New Roman" pitchFamily="18" charset="0"/>
                        </a:rPr>
                        <a:t> и т. д.). </a:t>
                      </a:r>
                    </a:p>
                  </a:txBody>
                  <a:tcPr marL="17705" marR="1770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73737" name="Picture 2"/>
          <p:cNvPicPr>
            <a:picLocks noChangeAspect="1" noChangeArrowheads="1"/>
          </p:cNvPicPr>
          <p:nvPr/>
        </p:nvPicPr>
        <p:blipFill>
          <a:blip r:embed="rId7" cstate="print"/>
          <a:srcRect/>
          <a:stretch>
            <a:fillRect/>
          </a:stretch>
        </p:blipFill>
        <p:spPr bwMode="auto">
          <a:xfrm>
            <a:off x="357188" y="1500188"/>
            <a:ext cx="1411287" cy="1495425"/>
          </a:xfrm>
          <a:prstGeom prst="rect">
            <a:avLst/>
          </a:prstGeom>
          <a:noFill/>
          <a:ln w="9525">
            <a:noFill/>
            <a:miter lim="800000"/>
            <a:headEnd/>
            <a:tailEnd/>
          </a:ln>
        </p:spPr>
      </p:pic>
      <p:pic>
        <p:nvPicPr>
          <p:cNvPr id="73738" name="Picture 3"/>
          <p:cNvPicPr>
            <a:picLocks noChangeAspect="1" noChangeArrowheads="1"/>
          </p:cNvPicPr>
          <p:nvPr/>
        </p:nvPicPr>
        <p:blipFill>
          <a:blip r:embed="rId8" cstate="print"/>
          <a:srcRect/>
          <a:stretch>
            <a:fillRect/>
          </a:stretch>
        </p:blipFill>
        <p:spPr bwMode="auto">
          <a:xfrm>
            <a:off x="285750" y="4143375"/>
            <a:ext cx="1524000"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14480" y="571480"/>
            <a:ext cx="5429288" cy="2585323"/>
          </a:xfrm>
          <a:prstGeom prst="rect">
            <a:avLst/>
          </a:prstGeom>
          <a:noFill/>
        </p:spPr>
        <p:txBody>
          <a:bodyPr>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ТЕОРИЯ СПРОСА И ПРЕДЛОЖЕНИЯ</a:t>
            </a:r>
          </a:p>
        </p:txBody>
      </p:sp>
      <p:sp>
        <p:nvSpPr>
          <p:cNvPr id="74754" name="Rectangle 1"/>
          <p:cNvSpPr>
            <a:spLocks noChangeArrowheads="1"/>
          </p:cNvSpPr>
          <p:nvPr/>
        </p:nvSpPr>
        <p:spPr bwMode="auto">
          <a:xfrm>
            <a:off x="928688" y="3429000"/>
            <a:ext cx="7572375" cy="2554288"/>
          </a:xfrm>
          <a:prstGeom prst="rect">
            <a:avLst/>
          </a:prstGeom>
          <a:noFill/>
          <a:ln w="9525">
            <a:noFill/>
            <a:miter lim="800000"/>
            <a:headEnd/>
            <a:tailEnd/>
          </a:ln>
        </p:spPr>
        <p:txBody>
          <a:bodyPr anchor="ctr">
            <a:spAutoFit/>
          </a:bodyPr>
          <a:lstStyle/>
          <a:p>
            <a:pPr indent="450850">
              <a:buFont typeface="Calibri" pitchFamily="34" charset="0"/>
              <a:buAutoNum type="arabicPeriod"/>
            </a:pPr>
            <a:r>
              <a:rPr lang="ru-RU" sz="3200">
                <a:latin typeface="Times New Roman" pitchFamily="18" charset="0"/>
                <a:ea typeface="Calibri" pitchFamily="34" charset="0"/>
                <a:cs typeface="Times New Roman" pitchFamily="18" charset="0"/>
              </a:rPr>
              <a:t>Спрос. Кривая спроса.</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Предложение. Кривая предложения.</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Рынок равновесия.</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Изменение потребителя, изменение производителя и выгода общества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1357313" y="0"/>
            <a:ext cx="7000875"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Спрос. Кривая спроса.</a:t>
            </a:r>
            <a:endParaRPr lang="ru-RU" sz="2800"/>
          </a:p>
        </p:txBody>
      </p:sp>
      <p:sp>
        <p:nvSpPr>
          <p:cNvPr id="75778" name="Rectangle 1"/>
          <p:cNvSpPr>
            <a:spLocks noChangeArrowheads="1"/>
          </p:cNvSpPr>
          <p:nvPr/>
        </p:nvSpPr>
        <p:spPr bwMode="auto">
          <a:xfrm>
            <a:off x="500063" y="2428875"/>
            <a:ext cx="8143875" cy="923925"/>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Обратную связь между ценой и спросом называют </a:t>
            </a:r>
            <a:r>
              <a:rPr lang="ru-RU" b="1" u="sng">
                <a:solidFill>
                  <a:srgbClr val="000000"/>
                </a:solidFill>
                <a:latin typeface="Calibri" pitchFamily="34" charset="0"/>
                <a:ea typeface="Calibri" pitchFamily="34" charset="0"/>
                <a:cs typeface="Times New Roman" pitchFamily="18" charset="0"/>
              </a:rPr>
              <a:t>законом спроса</a:t>
            </a:r>
            <a:r>
              <a:rPr lang="ru-RU" b="1">
                <a:solidFill>
                  <a:srgbClr val="000000"/>
                </a:solidFill>
                <a:latin typeface="Calibri" pitchFamily="34" charset="0"/>
                <a:ea typeface="Calibri" pitchFamily="34" charset="0"/>
                <a:cs typeface="Times New Roman" pitchFamily="18" charset="0"/>
              </a:rPr>
              <a:t>: </a:t>
            </a:r>
            <a:r>
              <a:rPr lang="ru-RU">
                <a:solidFill>
                  <a:srgbClr val="000000"/>
                </a:solidFill>
                <a:latin typeface="Calibri" pitchFamily="34" charset="0"/>
                <a:ea typeface="Calibri" pitchFamily="34" charset="0"/>
                <a:cs typeface="Times New Roman" pitchFamily="18" charset="0"/>
              </a:rPr>
              <a:t>чем выше цена на товар, тем ниже уровень спроса на него и наоборот, чем ниже цена, тем выше уровень спроса на этот товар. </a:t>
            </a:r>
            <a:endParaRPr lang="ru-RU">
              <a:ea typeface="Calibri" pitchFamily="34" charset="0"/>
              <a:cs typeface="Times New Roman" pitchFamily="18" charset="0"/>
            </a:endParaRPr>
          </a:p>
        </p:txBody>
      </p:sp>
      <p:sp>
        <p:nvSpPr>
          <p:cNvPr id="75779" name="Rectangle 2"/>
          <p:cNvSpPr>
            <a:spLocks noChangeArrowheads="1"/>
          </p:cNvSpPr>
          <p:nvPr/>
        </p:nvSpPr>
        <p:spPr bwMode="auto">
          <a:xfrm>
            <a:off x="500063" y="1000125"/>
            <a:ext cx="8001000" cy="1477963"/>
          </a:xfrm>
          <a:prstGeom prst="rect">
            <a:avLst/>
          </a:prstGeom>
          <a:noFill/>
          <a:ln w="9525">
            <a:noFill/>
            <a:miter lim="800000"/>
            <a:headEnd/>
            <a:tailEnd/>
          </a:ln>
        </p:spPr>
        <p:txBody>
          <a:bodyPr anchor="ctr">
            <a:spAutoFit/>
          </a:bodyPr>
          <a:lstStyle/>
          <a:p>
            <a:pPr indent="450850" algn="just"/>
            <a:r>
              <a:rPr lang="ru-RU" b="1" u="sng">
                <a:solidFill>
                  <a:srgbClr val="000000"/>
                </a:solidFill>
                <a:latin typeface="Calibri" pitchFamily="34" charset="0"/>
                <a:ea typeface="Calibri" pitchFamily="34" charset="0"/>
                <a:cs typeface="Times New Roman" pitchFamily="18" charset="0"/>
              </a:rPr>
              <a:t>Спрос</a:t>
            </a:r>
            <a:r>
              <a:rPr lang="ru-RU">
                <a:solidFill>
                  <a:srgbClr val="000000"/>
                </a:solidFill>
                <a:latin typeface="Calibri" pitchFamily="34" charset="0"/>
                <a:ea typeface="Calibri" pitchFamily="34" charset="0"/>
                <a:cs typeface="Times New Roman" pitchFamily="18" charset="0"/>
              </a:rPr>
              <a:t> определяется количеством тех или иных товаров, которые потребители хотят и могут приобрести по данной цене и на сложившихся условиях в течении определенного периода времени.</a:t>
            </a:r>
          </a:p>
          <a:p>
            <a:pPr indent="450850" algn="just" eaLnBrk="0" hangingPunct="0"/>
            <a:r>
              <a:rPr lang="ru-RU" b="1" u="sng">
                <a:solidFill>
                  <a:srgbClr val="000000"/>
                </a:solidFill>
                <a:latin typeface="Calibri" pitchFamily="34" charset="0"/>
                <a:ea typeface="Calibri" pitchFamily="34" charset="0"/>
                <a:cs typeface="Times New Roman" pitchFamily="18" charset="0"/>
              </a:rPr>
              <a:t>Платежеспособный спрос </a:t>
            </a:r>
            <a:r>
              <a:rPr lang="ru-RU">
                <a:solidFill>
                  <a:srgbClr val="000000"/>
                </a:solidFill>
                <a:latin typeface="Calibri" pitchFamily="34" charset="0"/>
                <a:ea typeface="Calibri" pitchFamily="34" charset="0"/>
                <a:cs typeface="Times New Roman" pitchFamily="18" charset="0"/>
              </a:rPr>
              <a:t>-  это желание и способность покупателей совершать сделки по приобретению имеющегося на рынке товара.</a:t>
            </a:r>
          </a:p>
        </p:txBody>
      </p:sp>
      <p:sp>
        <p:nvSpPr>
          <p:cNvPr id="75780" name="Rectangle 3"/>
          <p:cNvSpPr>
            <a:spLocks noChangeArrowheads="1"/>
          </p:cNvSpPr>
          <p:nvPr/>
        </p:nvSpPr>
        <p:spPr bwMode="auto">
          <a:xfrm>
            <a:off x="785813" y="3424238"/>
            <a:ext cx="4357687" cy="1630362"/>
          </a:xfrm>
          <a:prstGeom prst="rect">
            <a:avLst/>
          </a:prstGeom>
          <a:noFill/>
          <a:ln w="9525">
            <a:noFill/>
            <a:miter lim="800000"/>
            <a:headEnd/>
            <a:tailEnd/>
          </a:ln>
        </p:spPr>
        <p:txBody>
          <a:bodyPr anchor="ctr">
            <a:spAutoFit/>
          </a:bodyPr>
          <a:lstStyle/>
          <a:p>
            <a:pPr algn="just"/>
            <a:r>
              <a:rPr lang="ru-RU" sz="2000">
                <a:solidFill>
                  <a:srgbClr val="000000"/>
                </a:solidFill>
                <a:latin typeface="Calibri" pitchFamily="34" charset="0"/>
                <a:ea typeface="Calibri" pitchFamily="34" charset="0"/>
                <a:cs typeface="Times New Roman" pitchFamily="18" charset="0"/>
              </a:rPr>
              <a:t>Закон спроса можно представить:</a:t>
            </a:r>
          </a:p>
          <a:p>
            <a:pPr algn="just">
              <a:buFont typeface="Arial" charset="0"/>
              <a:buChar char="•"/>
            </a:pPr>
            <a:r>
              <a:rPr lang="ru-RU" sz="2000">
                <a:solidFill>
                  <a:srgbClr val="000000"/>
                </a:solidFill>
                <a:latin typeface="Calibri" pitchFamily="34" charset="0"/>
                <a:ea typeface="Calibri" pitchFamily="34" charset="0"/>
                <a:cs typeface="Times New Roman" pitchFamily="18" charset="0"/>
              </a:rPr>
              <a:t>   Вербально (словесно)</a:t>
            </a:r>
          </a:p>
          <a:p>
            <a:pPr algn="just" eaLnBrk="0" hangingPunct="0">
              <a:buFont typeface="Arial" charset="0"/>
              <a:buChar char="•"/>
            </a:pPr>
            <a:r>
              <a:rPr lang="ru-RU" sz="2000">
                <a:solidFill>
                  <a:srgbClr val="000000"/>
                </a:solidFill>
                <a:latin typeface="Calibri" pitchFamily="34" charset="0"/>
                <a:ea typeface="Calibri" pitchFamily="34" charset="0"/>
                <a:cs typeface="Times New Roman" pitchFamily="18" charset="0"/>
              </a:rPr>
              <a:t>   Табличный вид</a:t>
            </a:r>
          </a:p>
          <a:p>
            <a:pPr algn="just" eaLnBrk="0" hangingPunct="0">
              <a:buFont typeface="Arial" charset="0"/>
              <a:buChar char="•"/>
            </a:pPr>
            <a:r>
              <a:rPr lang="ru-RU" sz="2000">
                <a:solidFill>
                  <a:srgbClr val="000000"/>
                </a:solidFill>
                <a:latin typeface="Calibri" pitchFamily="34" charset="0"/>
                <a:ea typeface="Calibri" pitchFamily="34" charset="0"/>
                <a:cs typeface="Times New Roman" pitchFamily="18" charset="0"/>
              </a:rPr>
              <a:t>   Графически</a:t>
            </a:r>
          </a:p>
          <a:p>
            <a:pPr algn="just" eaLnBrk="0" hangingPunct="0">
              <a:buFont typeface="Arial" charset="0"/>
              <a:buChar char="•"/>
            </a:pPr>
            <a:r>
              <a:rPr lang="ru-RU" sz="2000">
                <a:solidFill>
                  <a:srgbClr val="000000"/>
                </a:solidFill>
                <a:latin typeface="Calibri" pitchFamily="34" charset="0"/>
                <a:ea typeface="Calibri" pitchFamily="34" charset="0"/>
                <a:cs typeface="Times New Roman" pitchFamily="18" charset="0"/>
              </a:rPr>
              <a:t>   В виде функции</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714375" y="857250"/>
          <a:ext cx="8143932" cy="1051560"/>
        </p:xfrm>
        <a:graphic>
          <a:graphicData uri="http://schemas.openxmlformats.org/drawingml/2006/table">
            <a:tbl>
              <a:tblPr/>
              <a:tblGrid>
                <a:gridCol w="589697"/>
                <a:gridCol w="743455"/>
                <a:gridCol w="742581"/>
                <a:gridCol w="743455"/>
                <a:gridCol w="742581"/>
                <a:gridCol w="743455"/>
                <a:gridCol w="3838708"/>
              </a:tblGrid>
              <a:tr h="571504">
                <a:tc>
                  <a:txBody>
                    <a:bodyPr/>
                    <a:lstStyle/>
                    <a:p>
                      <a:pPr algn="ctr">
                        <a:lnSpc>
                          <a:spcPct val="115000"/>
                        </a:lnSpc>
                        <a:spcAft>
                          <a:spcPts val="0"/>
                        </a:spcAft>
                      </a:pPr>
                      <a:r>
                        <a:rPr lang="en-US" sz="2000" dirty="0">
                          <a:solidFill>
                            <a:srgbClr val="000000"/>
                          </a:solidFill>
                          <a:latin typeface="Times New Roman"/>
                          <a:ea typeface="Calibri"/>
                          <a:cs typeface="Times New Roman"/>
                        </a:rPr>
                        <a:t>P</a:t>
                      </a:r>
                      <a:endParaRPr lang="ru-RU" sz="20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000000"/>
                          </a:solidFill>
                          <a:latin typeface="Times New Roman"/>
                          <a:ea typeface="Calibri"/>
                          <a:cs typeface="Times New Roman"/>
                        </a:rPr>
                        <a:t>10</a:t>
                      </a:r>
                      <a:endParaRPr lang="ru-RU" sz="20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000000"/>
                          </a:solidFill>
                          <a:latin typeface="Times New Roman"/>
                          <a:ea typeface="Calibri"/>
                          <a:cs typeface="Times New Roman"/>
                        </a:rPr>
                        <a:t>9</a:t>
                      </a:r>
                      <a:endParaRPr lang="ru-RU" sz="20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000000"/>
                          </a:solidFill>
                          <a:latin typeface="Times New Roman"/>
                          <a:ea typeface="Calibri"/>
                          <a:cs typeface="Times New Roman"/>
                        </a:rPr>
                        <a:t>8</a:t>
                      </a:r>
                      <a:endParaRPr lang="ru-RU" sz="20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000000"/>
                          </a:solidFill>
                          <a:latin typeface="Times New Roman"/>
                          <a:ea typeface="Calibri"/>
                          <a:cs typeface="Times New Roman"/>
                        </a:rPr>
                        <a:t>7</a:t>
                      </a:r>
                      <a:endParaRPr lang="ru-RU" sz="20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000000"/>
                          </a:solidFill>
                          <a:latin typeface="Times New Roman"/>
                          <a:ea typeface="Calibri"/>
                          <a:cs typeface="Times New Roman"/>
                        </a:rPr>
                        <a:t>6</a:t>
                      </a:r>
                      <a:endParaRPr lang="ru-RU" sz="20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indent="0" algn="just">
                        <a:lnSpc>
                          <a:spcPct val="115000"/>
                        </a:lnSpc>
                        <a:spcAft>
                          <a:spcPts val="0"/>
                        </a:spcAft>
                      </a:pPr>
                      <a:r>
                        <a:rPr lang="ru-RU" sz="2000" dirty="0">
                          <a:solidFill>
                            <a:srgbClr val="000000"/>
                          </a:solidFill>
                          <a:latin typeface="Times New Roman"/>
                          <a:ea typeface="Calibri"/>
                          <a:cs typeface="Times New Roman"/>
                        </a:rPr>
                        <a:t>D – спрос (</a:t>
                      </a:r>
                      <a:r>
                        <a:rPr lang="ru-RU" sz="2000" dirty="0" err="1">
                          <a:solidFill>
                            <a:srgbClr val="000000"/>
                          </a:solidFill>
                          <a:latin typeface="Times New Roman"/>
                          <a:ea typeface="Calibri"/>
                          <a:cs typeface="Times New Roman"/>
                        </a:rPr>
                        <a:t>demand</a:t>
                      </a:r>
                      <a:r>
                        <a:rPr lang="ru-RU" sz="2000" dirty="0">
                          <a:solidFill>
                            <a:srgbClr val="000000"/>
                          </a:solidFill>
                          <a:latin typeface="Times New Roman"/>
                          <a:ea typeface="Calibri"/>
                          <a:cs typeface="Times New Roman"/>
                        </a:rPr>
                        <a:t>)</a:t>
                      </a:r>
                      <a:endParaRPr lang="ru-RU" sz="2000" dirty="0">
                        <a:latin typeface="Calibri"/>
                        <a:ea typeface="Calibri"/>
                        <a:cs typeface="Times New Roman"/>
                      </a:endParaRPr>
                    </a:p>
                    <a:p>
                      <a:pPr indent="0" algn="just">
                        <a:lnSpc>
                          <a:spcPct val="115000"/>
                        </a:lnSpc>
                        <a:spcAft>
                          <a:spcPts val="0"/>
                        </a:spcAft>
                      </a:pPr>
                      <a:r>
                        <a:rPr lang="ru-RU" sz="2000" dirty="0">
                          <a:solidFill>
                            <a:srgbClr val="000000"/>
                          </a:solidFill>
                          <a:latin typeface="Times New Roman"/>
                          <a:ea typeface="Calibri"/>
                          <a:cs typeface="Times New Roman"/>
                        </a:rPr>
                        <a:t>Q</a:t>
                      </a:r>
                      <a:r>
                        <a:rPr lang="en-US" sz="2000" baseline="30000" dirty="0">
                          <a:solidFill>
                            <a:srgbClr val="000000"/>
                          </a:solidFill>
                          <a:latin typeface="Times New Roman"/>
                          <a:ea typeface="Calibri"/>
                          <a:cs typeface="Times New Roman"/>
                        </a:rPr>
                        <a:t>d</a:t>
                      </a:r>
                      <a:r>
                        <a:rPr lang="ru-RU" sz="2000" dirty="0">
                          <a:solidFill>
                            <a:srgbClr val="000000"/>
                          </a:solidFill>
                          <a:latin typeface="Times New Roman"/>
                          <a:ea typeface="Calibri"/>
                          <a:cs typeface="Times New Roman"/>
                        </a:rPr>
                        <a:t> – количество спроса (</a:t>
                      </a:r>
                      <a:r>
                        <a:rPr lang="en-US" sz="2000" dirty="0">
                          <a:solidFill>
                            <a:srgbClr val="000000"/>
                          </a:solidFill>
                          <a:latin typeface="Times New Roman"/>
                          <a:ea typeface="Calibri"/>
                          <a:cs typeface="Times New Roman"/>
                        </a:rPr>
                        <a:t>quantity</a:t>
                      </a:r>
                      <a:r>
                        <a:rPr lang="ru-RU" sz="2000" dirty="0">
                          <a:solidFill>
                            <a:srgbClr val="000000"/>
                          </a:solidFill>
                          <a:latin typeface="Times New Roman"/>
                          <a:ea typeface="Calibri"/>
                          <a:cs typeface="Times New Roman"/>
                        </a:rPr>
                        <a:t>) </a:t>
                      </a:r>
                      <a:endParaRPr lang="ru-RU" sz="2000" dirty="0">
                        <a:latin typeface="Calibri"/>
                        <a:ea typeface="Calibri"/>
                        <a:cs typeface="Times New Roman"/>
                      </a:endParaRPr>
                    </a:p>
                    <a:p>
                      <a:pPr indent="0" algn="just">
                        <a:lnSpc>
                          <a:spcPct val="115000"/>
                        </a:lnSpc>
                        <a:spcAft>
                          <a:spcPts val="0"/>
                        </a:spcAft>
                      </a:pPr>
                      <a:r>
                        <a:rPr lang="ru-RU" sz="2000" dirty="0">
                          <a:solidFill>
                            <a:srgbClr val="000000"/>
                          </a:solidFill>
                          <a:latin typeface="Times New Roman"/>
                          <a:ea typeface="Calibri"/>
                          <a:cs typeface="Times New Roman"/>
                        </a:rPr>
                        <a:t>P – цена  </a:t>
                      </a:r>
                      <a:r>
                        <a:rPr lang="en-US" sz="2000" dirty="0">
                          <a:solidFill>
                            <a:srgbClr val="000000"/>
                          </a:solidFill>
                          <a:latin typeface="Times New Roman"/>
                          <a:ea typeface="Calibri"/>
                          <a:cs typeface="Times New Roman"/>
                        </a:rPr>
                        <a:t>(price)</a:t>
                      </a:r>
                      <a:endParaRPr lang="ru-RU" sz="20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r h="0">
                <a:tc>
                  <a:txBody>
                    <a:bodyPr/>
                    <a:lstStyle/>
                    <a:p>
                      <a:pPr algn="ctr">
                        <a:lnSpc>
                          <a:spcPct val="115000"/>
                        </a:lnSpc>
                        <a:spcAft>
                          <a:spcPts val="0"/>
                        </a:spcAft>
                      </a:pPr>
                      <a:r>
                        <a:rPr lang="ru-RU" sz="2000">
                          <a:solidFill>
                            <a:srgbClr val="000000"/>
                          </a:solidFill>
                          <a:latin typeface="Times New Roman"/>
                          <a:ea typeface="Calibri"/>
                          <a:cs typeface="Times New Roman"/>
                        </a:rPr>
                        <a:t>Q</a:t>
                      </a:r>
                      <a:r>
                        <a:rPr lang="en-US" sz="2000" baseline="30000">
                          <a:solidFill>
                            <a:srgbClr val="000000"/>
                          </a:solidFill>
                          <a:latin typeface="Times New Roman"/>
                          <a:ea typeface="Calibri"/>
                          <a:cs typeface="Times New Roman"/>
                        </a:rPr>
                        <a:t>d</a:t>
                      </a:r>
                      <a:endParaRPr lang="ru-RU" sz="20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000000"/>
                          </a:solidFill>
                          <a:latin typeface="Times New Roman"/>
                          <a:ea typeface="Calibri"/>
                          <a:cs typeface="Times New Roman"/>
                        </a:rPr>
                        <a:t>20</a:t>
                      </a:r>
                      <a:endParaRPr lang="ru-RU" sz="20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000000"/>
                          </a:solidFill>
                          <a:latin typeface="Times New Roman"/>
                          <a:ea typeface="Calibri"/>
                          <a:cs typeface="Times New Roman"/>
                        </a:rPr>
                        <a:t>22</a:t>
                      </a:r>
                      <a:endParaRPr lang="ru-RU" sz="20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000000"/>
                          </a:solidFill>
                          <a:latin typeface="Times New Roman"/>
                          <a:ea typeface="Calibri"/>
                          <a:cs typeface="Times New Roman"/>
                        </a:rPr>
                        <a:t>25</a:t>
                      </a:r>
                      <a:endParaRPr lang="ru-RU" sz="20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solidFill>
                            <a:srgbClr val="000000"/>
                          </a:solidFill>
                          <a:latin typeface="Times New Roman"/>
                          <a:ea typeface="Calibri"/>
                          <a:cs typeface="Times New Roman"/>
                        </a:rPr>
                        <a:t>30</a:t>
                      </a:r>
                      <a:endParaRPr lang="ru-RU" sz="20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solidFill>
                            <a:srgbClr val="000000"/>
                          </a:solidFill>
                          <a:latin typeface="Times New Roman"/>
                          <a:ea typeface="Calibri"/>
                          <a:cs typeface="Times New Roman"/>
                        </a:rPr>
                        <a:t>35</a:t>
                      </a:r>
                      <a:endParaRPr lang="ru-RU" sz="20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r>
            </a:tbl>
          </a:graphicData>
        </a:graphic>
      </p:graphicFrame>
      <p:pic>
        <p:nvPicPr>
          <p:cNvPr id="76825" name="Рисунок 2" descr="E:\УЧЁБА\ПРЕПОДАВАНИЕ\МИКРОЭКОНОМИКА\спрос 13а.jpg"/>
          <p:cNvPicPr>
            <a:picLocks noChangeAspect="1" noChangeArrowheads="1"/>
          </p:cNvPicPr>
          <p:nvPr/>
        </p:nvPicPr>
        <p:blipFill>
          <a:blip r:embed="rId2" cstate="print"/>
          <a:srcRect/>
          <a:stretch>
            <a:fillRect/>
          </a:stretch>
        </p:blipFill>
        <p:spPr bwMode="auto">
          <a:xfrm>
            <a:off x="1357313" y="2500313"/>
            <a:ext cx="5940425" cy="2114550"/>
          </a:xfrm>
          <a:prstGeom prst="rect">
            <a:avLst/>
          </a:prstGeom>
          <a:noFill/>
          <a:ln w="9525">
            <a:noFill/>
            <a:miter lim="800000"/>
            <a:headEnd/>
            <a:tailEnd/>
          </a:ln>
        </p:spPr>
      </p:pic>
      <p:sp>
        <p:nvSpPr>
          <p:cNvPr id="76826" name="Rectangle 1"/>
          <p:cNvSpPr>
            <a:spLocks noChangeArrowheads="1"/>
          </p:cNvSpPr>
          <p:nvPr/>
        </p:nvSpPr>
        <p:spPr bwMode="auto">
          <a:xfrm>
            <a:off x="1000125" y="5362575"/>
            <a:ext cx="7715250" cy="922338"/>
          </a:xfrm>
          <a:prstGeom prst="rect">
            <a:avLst/>
          </a:prstGeom>
          <a:noFill/>
          <a:ln w="9525">
            <a:noFill/>
            <a:miter lim="800000"/>
            <a:headEnd/>
            <a:tailEnd/>
          </a:ln>
        </p:spPr>
        <p:txBody>
          <a:bodyPr anchor="ctr">
            <a:spAutoFit/>
          </a:bodyPr>
          <a:lstStyle/>
          <a:p>
            <a:r>
              <a:rPr lang="ru-RU">
                <a:solidFill>
                  <a:srgbClr val="000000"/>
                </a:solidFill>
                <a:latin typeface="Calibri" pitchFamily="34" charset="0"/>
                <a:ea typeface="Calibri" pitchFamily="34" charset="0"/>
                <a:cs typeface="Times New Roman" pitchFamily="18" charset="0"/>
              </a:rPr>
              <a:t>          В частном случае линия спроса может быть представлена прямой.     </a:t>
            </a:r>
            <a:endParaRPr lang="ru-RU">
              <a:ea typeface="Calibri" pitchFamily="34" charset="0"/>
              <a:cs typeface="Times New Roman" pitchFamily="18" charset="0"/>
            </a:endParaRPr>
          </a:p>
          <a:p>
            <a:pPr eaLnBrk="0" hangingPunct="0"/>
            <a:r>
              <a:rPr lang="ru-RU">
                <a:solidFill>
                  <a:srgbClr val="000000"/>
                </a:solidFill>
                <a:latin typeface="Calibri" pitchFamily="34" charset="0"/>
                <a:ea typeface="Calibri" pitchFamily="34" charset="0"/>
                <a:cs typeface="Times New Roman" pitchFamily="18" charset="0"/>
              </a:rPr>
              <a:t>Q</a:t>
            </a:r>
            <a:r>
              <a:rPr lang="ru-RU" baseline="30000">
                <a:solidFill>
                  <a:srgbClr val="000000"/>
                </a:solidFill>
                <a:latin typeface="Calibri" pitchFamily="34" charset="0"/>
                <a:ea typeface="Calibri" pitchFamily="34" charset="0"/>
                <a:cs typeface="Times New Roman" pitchFamily="18" charset="0"/>
              </a:rPr>
              <a:t>D</a:t>
            </a:r>
            <a:r>
              <a:rPr lang="ru-RU">
                <a:solidFill>
                  <a:srgbClr val="000000"/>
                </a:solidFill>
                <a:latin typeface="Calibri" pitchFamily="34" charset="0"/>
                <a:ea typeface="Calibri" pitchFamily="34" charset="0"/>
                <a:cs typeface="Times New Roman" pitchFamily="18" charset="0"/>
              </a:rPr>
              <a:t>= f(</a:t>
            </a:r>
            <a:r>
              <a:rPr lang="en-US">
                <a:solidFill>
                  <a:srgbClr val="000000"/>
                </a:solidFill>
                <a:latin typeface="Calibri" pitchFamily="34" charset="0"/>
                <a:ea typeface="Calibri" pitchFamily="34" charset="0"/>
                <a:cs typeface="Times New Roman" pitchFamily="18" charset="0"/>
              </a:rPr>
              <a:t>P</a:t>
            </a:r>
            <a:r>
              <a:rPr lang="ru-RU">
                <a:solidFill>
                  <a:srgbClr val="000000"/>
                </a:solidFill>
                <a:latin typeface="Calibri" pitchFamily="34" charset="0"/>
                <a:ea typeface="Calibri" pitchFamily="34" charset="0"/>
                <a:cs typeface="Times New Roman" pitchFamily="18" charset="0"/>
              </a:rPr>
              <a:t>)     функция зависимости  </a:t>
            </a:r>
            <a:endParaRPr lang="ru-RU">
              <a:solidFill>
                <a:srgbClr val="000000"/>
              </a:solidFill>
              <a:latin typeface="Times New Roman" pitchFamily="18" charset="0"/>
              <a:ea typeface="Calibri" pitchFamily="34" charset="0"/>
              <a:cs typeface="Times New Roman" pitchFamily="18" charset="0"/>
            </a:endParaRPr>
          </a:p>
          <a:p>
            <a:pPr eaLnBrk="0" hangingPunct="0"/>
            <a:r>
              <a:rPr lang="ru-RU">
                <a:solidFill>
                  <a:srgbClr val="000000"/>
                </a:solidFill>
                <a:latin typeface="Times New Roman" pitchFamily="18" charset="0"/>
                <a:ea typeface="Calibri" pitchFamily="34" charset="0"/>
                <a:cs typeface="Times New Roman" pitchFamily="18" charset="0"/>
              </a:rPr>
              <a:t>Q</a:t>
            </a:r>
            <a:r>
              <a:rPr lang="ru-RU" baseline="30000">
                <a:solidFill>
                  <a:srgbClr val="000000"/>
                </a:solidFill>
                <a:latin typeface="Times New Roman" pitchFamily="18" charset="0"/>
                <a:ea typeface="Calibri" pitchFamily="34" charset="0"/>
                <a:cs typeface="Times New Roman" pitchFamily="18" charset="0"/>
              </a:rPr>
              <a:t>D</a:t>
            </a:r>
            <a:r>
              <a:rPr lang="ru-RU">
                <a:solidFill>
                  <a:srgbClr val="000000"/>
                </a:solidFill>
                <a:latin typeface="Times New Roman" pitchFamily="18" charset="0"/>
                <a:ea typeface="Calibri" pitchFamily="34" charset="0"/>
                <a:cs typeface="Times New Roman" pitchFamily="18" charset="0"/>
              </a:rPr>
              <a:t> = a – b</a:t>
            </a:r>
            <a:r>
              <a:rPr lang="en-US">
                <a:solidFill>
                  <a:srgbClr val="000000"/>
                </a:solidFill>
                <a:latin typeface="Times New Roman" pitchFamily="18" charset="0"/>
                <a:ea typeface="Calibri" pitchFamily="34" charset="0"/>
                <a:cs typeface="Times New Roman" pitchFamily="18" charset="0"/>
              </a:rPr>
              <a:t> </a:t>
            </a:r>
            <a:r>
              <a:rPr lang="ar-SA">
                <a:solidFill>
                  <a:srgbClr val="000000"/>
                </a:solidFill>
                <a:latin typeface="Times New Roman" pitchFamily="18" charset="0"/>
                <a:ea typeface="Calibri" pitchFamily="34" charset="0"/>
                <a:cs typeface="Times New Roman" pitchFamily="18" charset="0"/>
              </a:rPr>
              <a:t>۔</a:t>
            </a:r>
            <a:r>
              <a:rPr lang="en-US">
                <a:solidFill>
                  <a:srgbClr val="000000"/>
                </a:solidFill>
                <a:latin typeface="Times New Roman" pitchFamily="18" charset="0"/>
                <a:ea typeface="Calibri" pitchFamily="34" charset="0"/>
                <a:cs typeface="Times New Roman" pitchFamily="18" charset="0"/>
              </a:rPr>
              <a:t> </a:t>
            </a:r>
            <a:r>
              <a:rPr lang="ru-RU">
                <a:solidFill>
                  <a:srgbClr val="000000"/>
                </a:solidFill>
                <a:latin typeface="Times New Roman" pitchFamily="18" charset="0"/>
                <a:ea typeface="Calibri" pitchFamily="34" charset="0"/>
                <a:cs typeface="Times New Roman" pitchFamily="18" charset="0"/>
              </a:rPr>
              <a:t>p                                                                                                                     </a:t>
            </a:r>
            <a:r>
              <a:rPr lang="ru-RU"/>
              <a:t> </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571500" y="214313"/>
            <a:ext cx="3714750" cy="523875"/>
          </a:xfrm>
          <a:prstGeom prst="rect">
            <a:avLst/>
          </a:prstGeom>
          <a:noFill/>
          <a:ln w="9525">
            <a:noFill/>
            <a:miter lim="800000"/>
            <a:headEnd/>
            <a:tailEnd/>
          </a:ln>
        </p:spPr>
        <p:txBody>
          <a:bodyPr anchor="ctr">
            <a:spAutoFit/>
          </a:bodyPr>
          <a:lstStyle/>
          <a:p>
            <a:pPr indent="450850" algn="just"/>
            <a:r>
              <a:rPr lang="ru-RU" sz="2800">
                <a:solidFill>
                  <a:srgbClr val="000000"/>
                </a:solidFill>
                <a:latin typeface="Calibri" pitchFamily="34" charset="0"/>
                <a:cs typeface="Times New Roman" pitchFamily="18" charset="0"/>
              </a:rPr>
              <a:t>ЦЕНОВЫЕ ФАКТОРЫ</a:t>
            </a:r>
            <a:endParaRPr lang="ru-RU" sz="2800"/>
          </a:p>
        </p:txBody>
      </p:sp>
      <p:sp>
        <p:nvSpPr>
          <p:cNvPr id="77826" name="Rectangle 1"/>
          <p:cNvSpPr>
            <a:spLocks noChangeArrowheads="1"/>
          </p:cNvSpPr>
          <p:nvPr/>
        </p:nvSpPr>
        <p:spPr bwMode="auto">
          <a:xfrm>
            <a:off x="4643438" y="214313"/>
            <a:ext cx="4286250" cy="523875"/>
          </a:xfrm>
          <a:prstGeom prst="rect">
            <a:avLst/>
          </a:prstGeom>
          <a:noFill/>
          <a:ln w="9525">
            <a:noFill/>
            <a:miter lim="800000"/>
            <a:headEnd/>
            <a:tailEnd/>
          </a:ln>
        </p:spPr>
        <p:txBody>
          <a:bodyPr anchor="ctr">
            <a:spAutoFit/>
          </a:bodyPr>
          <a:lstStyle/>
          <a:p>
            <a:pPr indent="450850" algn="just"/>
            <a:r>
              <a:rPr lang="ru-RU" sz="2800">
                <a:solidFill>
                  <a:srgbClr val="000000"/>
                </a:solidFill>
                <a:latin typeface="Calibri" pitchFamily="34" charset="0"/>
                <a:cs typeface="Times New Roman" pitchFamily="18" charset="0"/>
              </a:rPr>
              <a:t>НЕЦЕНОВЫЕ ФАКТОРЫ</a:t>
            </a:r>
          </a:p>
        </p:txBody>
      </p:sp>
      <p:sp>
        <p:nvSpPr>
          <p:cNvPr id="4" name="Стрелка вниз 3"/>
          <p:cNvSpPr/>
          <p:nvPr/>
        </p:nvSpPr>
        <p:spPr>
          <a:xfrm>
            <a:off x="1785938" y="714375"/>
            <a:ext cx="1500187" cy="357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Стрелка вниз 4"/>
          <p:cNvSpPr/>
          <p:nvPr/>
        </p:nvSpPr>
        <p:spPr>
          <a:xfrm>
            <a:off x="6000750" y="785813"/>
            <a:ext cx="1500188"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7829" name="Rectangle 2"/>
          <p:cNvSpPr>
            <a:spLocks noChangeArrowheads="1"/>
          </p:cNvSpPr>
          <p:nvPr/>
        </p:nvSpPr>
        <p:spPr bwMode="auto">
          <a:xfrm>
            <a:off x="214313" y="1214438"/>
            <a:ext cx="4500562" cy="3540125"/>
          </a:xfrm>
          <a:prstGeom prst="rect">
            <a:avLst/>
          </a:prstGeom>
          <a:noFill/>
          <a:ln w="9525">
            <a:noFill/>
            <a:miter lim="800000"/>
            <a:headEnd/>
            <a:tailEnd/>
          </a:ln>
        </p:spPr>
        <p:txBody>
          <a:bodyPr anchor="ctr">
            <a:spAutoFit/>
          </a:bodyPr>
          <a:lstStyle/>
          <a:p>
            <a:pPr algn="just">
              <a:buFontTx/>
              <a:buChar char="•"/>
            </a:pPr>
            <a:r>
              <a:rPr lang="ru-RU" sz="1600">
                <a:solidFill>
                  <a:srgbClr val="000000"/>
                </a:solidFill>
                <a:latin typeface="Times New Roman" pitchFamily="18" charset="0"/>
                <a:ea typeface="Calibri" pitchFamily="34" charset="0"/>
                <a:cs typeface="Times New Roman" pitchFamily="18" charset="0"/>
              </a:rPr>
              <a:t>   Эффект распродаж (он проявляется в том, что снижение цены увеличивает число покупателей)</a:t>
            </a:r>
            <a:endParaRPr lang="ru-RU" sz="1600">
              <a:ea typeface="Calibri" pitchFamily="34" charset="0"/>
              <a:cs typeface="Times New Roman" pitchFamily="18" charset="0"/>
            </a:endParaRPr>
          </a:p>
          <a:p>
            <a:pPr algn="just" eaLnBrk="0" hangingPunct="0">
              <a:buFontTx/>
              <a:buChar char="•"/>
            </a:pPr>
            <a:r>
              <a:rPr lang="ru-RU" sz="1600">
                <a:solidFill>
                  <a:srgbClr val="000000"/>
                </a:solidFill>
                <a:latin typeface="Times New Roman" pitchFamily="18" charset="0"/>
                <a:ea typeface="Calibri" pitchFamily="34" charset="0"/>
                <a:cs typeface="Times New Roman" pitchFamily="18" charset="0"/>
              </a:rPr>
              <a:t>   Эффект дохода (указано, что при более низкой цене покупатель может купить больше данного товара, не отказывая себе в приобретении других товаров. При этом предполагают доход постоянный.</a:t>
            </a:r>
            <a:endParaRPr lang="ru-RU" sz="1600"/>
          </a:p>
          <a:p>
            <a:pPr algn="just" eaLnBrk="0" hangingPunct="0">
              <a:buFontTx/>
              <a:buChar char="•"/>
            </a:pPr>
            <a:r>
              <a:rPr lang="ru-RU" sz="1600">
                <a:solidFill>
                  <a:srgbClr val="000000"/>
                </a:solidFill>
                <a:latin typeface="Times New Roman" pitchFamily="18" charset="0"/>
                <a:cs typeface="Calibri" pitchFamily="34" charset="0"/>
              </a:rPr>
              <a:t>   Эффект замещения (выражается в том, что при более низкой цене потребитель приобретает дешёвый товар вместо аналогичных) </a:t>
            </a:r>
            <a:endParaRPr lang="ru-RU" sz="1600"/>
          </a:p>
          <a:p>
            <a:pPr algn="just" eaLnBrk="0" hangingPunct="0">
              <a:buFontTx/>
              <a:buChar char="•"/>
            </a:pPr>
            <a:r>
              <a:rPr lang="ru-RU" sz="1600">
                <a:solidFill>
                  <a:srgbClr val="000000"/>
                </a:solidFill>
                <a:latin typeface="Times New Roman" pitchFamily="18" charset="0"/>
                <a:cs typeface="Calibri" pitchFamily="34" charset="0"/>
              </a:rPr>
              <a:t>   Принцип убывающей предельной полезности (это означает, что потребитель купит дополнительно единицу товара  лишь при условии, что цена его снижается)</a:t>
            </a:r>
            <a:endParaRPr lang="ru-RU" sz="1600"/>
          </a:p>
        </p:txBody>
      </p:sp>
      <p:sp>
        <p:nvSpPr>
          <p:cNvPr id="77830" name="Rectangle 3"/>
          <p:cNvSpPr>
            <a:spLocks noChangeArrowheads="1"/>
          </p:cNvSpPr>
          <p:nvPr/>
        </p:nvSpPr>
        <p:spPr bwMode="auto">
          <a:xfrm>
            <a:off x="4929188" y="1409700"/>
            <a:ext cx="3929062" cy="2800350"/>
          </a:xfrm>
          <a:prstGeom prst="rect">
            <a:avLst/>
          </a:prstGeom>
          <a:noFill/>
          <a:ln w="9525">
            <a:noFill/>
            <a:miter lim="800000"/>
            <a:headEnd/>
            <a:tailEnd/>
          </a:ln>
        </p:spPr>
        <p:txBody>
          <a:bodyPr anchor="ctr">
            <a:spAutoFit/>
          </a:bodyPr>
          <a:lstStyle/>
          <a:p>
            <a:pPr algn="just">
              <a:buFontTx/>
              <a:buChar char="•"/>
            </a:pPr>
            <a:r>
              <a:rPr lang="ru-RU" sz="1600">
                <a:solidFill>
                  <a:srgbClr val="000000"/>
                </a:solidFill>
                <a:latin typeface="Times New Roman" pitchFamily="18" charset="0"/>
                <a:ea typeface="Calibri" pitchFamily="34" charset="0"/>
                <a:cs typeface="Times New Roman" pitchFamily="18" charset="0"/>
              </a:rPr>
              <a:t>   Потребительские вкусы или предпочтения</a:t>
            </a:r>
          </a:p>
          <a:p>
            <a:pPr algn="just" eaLnBrk="0" hangingPunct="0">
              <a:buFontTx/>
              <a:buChar char="•"/>
            </a:pPr>
            <a:r>
              <a:rPr lang="ru-RU" sz="1600">
                <a:solidFill>
                  <a:srgbClr val="000000"/>
                </a:solidFill>
                <a:latin typeface="Times New Roman" pitchFamily="18" charset="0"/>
                <a:ea typeface="Calibri" pitchFamily="34" charset="0"/>
                <a:cs typeface="Times New Roman" pitchFamily="18" charset="0"/>
              </a:rPr>
              <a:t>   Число покупателей на рынке</a:t>
            </a:r>
          </a:p>
          <a:p>
            <a:pPr algn="just" eaLnBrk="0" hangingPunct="0">
              <a:buFontTx/>
              <a:buChar char="•"/>
            </a:pPr>
            <a:r>
              <a:rPr lang="ru-RU" sz="1600">
                <a:solidFill>
                  <a:srgbClr val="000000"/>
                </a:solidFill>
                <a:latin typeface="Times New Roman" pitchFamily="18" charset="0"/>
                <a:ea typeface="Calibri" pitchFamily="34" charset="0"/>
                <a:cs typeface="Times New Roman" pitchFamily="18" charset="0"/>
              </a:rPr>
              <a:t>    Денежные доходы потребителей (доход меняется) – чем выше доход, тем больше товаров может купить покупатель.</a:t>
            </a:r>
          </a:p>
          <a:p>
            <a:pPr algn="just" eaLnBrk="0" hangingPunct="0">
              <a:buFontTx/>
              <a:buChar char="•"/>
            </a:pPr>
            <a:r>
              <a:rPr lang="ru-RU" sz="1600">
                <a:solidFill>
                  <a:srgbClr val="000000"/>
                </a:solidFill>
                <a:latin typeface="Times New Roman" pitchFamily="18" charset="0"/>
                <a:ea typeface="Calibri" pitchFamily="34" charset="0"/>
                <a:cs typeface="Times New Roman" pitchFamily="18" charset="0"/>
              </a:rPr>
              <a:t>   Цены на сопряженные товары:</a:t>
            </a:r>
          </a:p>
          <a:p>
            <a:pPr algn="just" eaLnBrk="0" hangingPunct="0"/>
            <a:r>
              <a:rPr lang="ru-RU" sz="1600">
                <a:solidFill>
                  <a:srgbClr val="000000"/>
                </a:solidFill>
                <a:latin typeface="Times New Roman" pitchFamily="18" charset="0"/>
                <a:ea typeface="Calibri" pitchFamily="34" charset="0"/>
                <a:cs typeface="Times New Roman" pitchFamily="18" charset="0"/>
              </a:rPr>
              <a:t>а) товары заменители</a:t>
            </a:r>
          </a:p>
          <a:p>
            <a:pPr algn="just" eaLnBrk="0" hangingPunct="0"/>
            <a:r>
              <a:rPr lang="ru-RU" sz="1600">
                <a:solidFill>
                  <a:srgbClr val="000000"/>
                </a:solidFill>
                <a:latin typeface="Times New Roman" pitchFamily="18" charset="0"/>
                <a:ea typeface="Calibri" pitchFamily="34" charset="0"/>
                <a:cs typeface="Times New Roman" pitchFamily="18" charset="0"/>
              </a:rPr>
              <a:t>б) товары дополнительные</a:t>
            </a:r>
          </a:p>
          <a:p>
            <a:pPr algn="just" eaLnBrk="0" hangingPunct="0">
              <a:buFontTx/>
              <a:buChar char="•"/>
            </a:pPr>
            <a:r>
              <a:rPr lang="ru-RU" sz="1600">
                <a:solidFill>
                  <a:srgbClr val="000000"/>
                </a:solidFill>
                <a:latin typeface="Times New Roman" pitchFamily="18" charset="0"/>
                <a:ea typeface="Calibri" pitchFamily="34" charset="0"/>
                <a:cs typeface="Times New Roman" pitchFamily="18" charset="0"/>
              </a:rPr>
              <a:t>    Потребительские ожидания относительно будущих цен и доходов.</a:t>
            </a:r>
          </a:p>
        </p:txBody>
      </p:sp>
      <p:pic>
        <p:nvPicPr>
          <p:cNvPr id="77831" name="Рисунок 8" descr="E:\УЧЁБА\ПРЕПОДАВАНИЕ\МИКРОЭКОНОМИКА\спрос 13б.jpg"/>
          <p:cNvPicPr>
            <a:picLocks noChangeAspect="1" noChangeArrowheads="1"/>
          </p:cNvPicPr>
          <p:nvPr/>
        </p:nvPicPr>
        <p:blipFill>
          <a:blip r:embed="rId2" cstate="print"/>
          <a:srcRect/>
          <a:stretch>
            <a:fillRect/>
          </a:stretch>
        </p:blipFill>
        <p:spPr bwMode="auto">
          <a:xfrm>
            <a:off x="428625" y="4786313"/>
            <a:ext cx="4017963" cy="1857375"/>
          </a:xfrm>
          <a:prstGeom prst="rect">
            <a:avLst/>
          </a:prstGeom>
          <a:noFill/>
          <a:ln w="9525">
            <a:noFill/>
            <a:miter lim="800000"/>
            <a:headEnd/>
            <a:tailEnd/>
          </a:ln>
        </p:spPr>
      </p:pic>
      <p:pic>
        <p:nvPicPr>
          <p:cNvPr id="77832" name="Рисунок 9" descr="E:\УЧЁБА\ПРЕПОДАВАНИЕ\МИКРОЭКОНОМИКА\спрос 13.jpg"/>
          <p:cNvPicPr>
            <a:picLocks noChangeAspect="1" noChangeArrowheads="1"/>
          </p:cNvPicPr>
          <p:nvPr/>
        </p:nvPicPr>
        <p:blipFill>
          <a:blip r:embed="rId3" cstate="print"/>
          <a:srcRect/>
          <a:stretch>
            <a:fillRect/>
          </a:stretch>
        </p:blipFill>
        <p:spPr bwMode="auto">
          <a:xfrm>
            <a:off x="5000625" y="4714875"/>
            <a:ext cx="3429000" cy="1857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357188" y="714375"/>
            <a:ext cx="8572500" cy="1200150"/>
          </a:xfrm>
          <a:prstGeom prst="rect">
            <a:avLst/>
          </a:prstGeom>
          <a:noFill/>
          <a:ln w="9525">
            <a:noFill/>
            <a:miter lim="800000"/>
            <a:headEnd/>
            <a:tailEnd/>
          </a:ln>
          <a:effectLst/>
        </p:spPr>
        <p:txBody>
          <a:bodyPr anchor="ctr">
            <a:spAutoFit/>
          </a:bodyPr>
          <a:lstStyle/>
          <a:p>
            <a:pPr eaLnBrk="0" hangingPunct="0">
              <a:defRPr/>
            </a:pPr>
            <a:r>
              <a:rPr lang="ru-RU" b="1" u="sng" dirty="0">
                <a:solidFill>
                  <a:srgbClr val="000000"/>
                </a:solidFill>
                <a:latin typeface="Times New Roman" pitchFamily="18" charset="0"/>
                <a:ea typeface="Calibri" pitchFamily="34" charset="0"/>
                <a:cs typeface="Times New Roman" pitchFamily="18" charset="0"/>
              </a:rPr>
              <a:t>1. Товар  </a:t>
            </a:r>
            <a:r>
              <a:rPr lang="ru-RU" b="1" u="sng" dirty="0" err="1">
                <a:solidFill>
                  <a:srgbClr val="000000"/>
                </a:solidFill>
                <a:latin typeface="Times New Roman" pitchFamily="18" charset="0"/>
                <a:ea typeface="Calibri" pitchFamily="34" charset="0"/>
                <a:cs typeface="Times New Roman" pitchFamily="18" charset="0"/>
              </a:rPr>
              <a:t>Гиффена</a:t>
            </a:r>
            <a:r>
              <a:rPr lang="ru-RU" b="1" u="sng" dirty="0">
                <a:solidFill>
                  <a:srgbClr val="000000"/>
                </a:solidFill>
                <a:latin typeface="Times New Roman" pitchFamily="18" charset="0"/>
                <a:ea typeface="Calibri" pitchFamily="34" charset="0"/>
                <a:cs typeface="Times New Roman" pitchFamily="18" charset="0"/>
              </a:rPr>
              <a:t> или Парадокс  </a:t>
            </a:r>
            <a:r>
              <a:rPr lang="ru-RU" b="1" u="sng" dirty="0" err="1">
                <a:solidFill>
                  <a:srgbClr val="000000"/>
                </a:solidFill>
                <a:latin typeface="Times New Roman" pitchFamily="18" charset="0"/>
                <a:ea typeface="Calibri" pitchFamily="34" charset="0"/>
                <a:cs typeface="Times New Roman" pitchFamily="18" charset="0"/>
              </a:rPr>
              <a:t>Гиффена</a:t>
            </a:r>
            <a:r>
              <a:rPr lang="ru-RU" b="1" u="sng" dirty="0">
                <a:solidFill>
                  <a:srgbClr val="000000"/>
                </a:solidFill>
                <a:latin typeface="Times New Roman" pitchFamily="18" charset="0"/>
                <a:ea typeface="Calibri" pitchFamily="34" charset="0"/>
                <a:cs typeface="Times New Roman" pitchFamily="18" charset="0"/>
              </a:rPr>
              <a:t> </a:t>
            </a:r>
          </a:p>
          <a:p>
            <a:pPr indent="457200" eaLnBrk="0" hangingPunct="0">
              <a:defRPr/>
            </a:pPr>
            <a:r>
              <a:rPr lang="ru-RU" u="sng" dirty="0">
                <a:solidFill>
                  <a:srgbClr val="000000"/>
                </a:solidFill>
                <a:latin typeface="Times New Roman" pitchFamily="18" charset="0"/>
                <a:ea typeface="Calibri" pitchFamily="34" charset="0"/>
                <a:cs typeface="Times New Roman" pitchFamily="18" charset="0"/>
              </a:rPr>
              <a:t>Товар  </a:t>
            </a:r>
            <a:r>
              <a:rPr lang="ru-RU" u="sng" dirty="0" err="1">
                <a:solidFill>
                  <a:srgbClr val="000000"/>
                </a:solidFill>
                <a:latin typeface="Times New Roman" pitchFamily="18" charset="0"/>
                <a:ea typeface="Calibri" pitchFamily="34" charset="0"/>
                <a:cs typeface="Times New Roman" pitchFamily="18" charset="0"/>
              </a:rPr>
              <a:t>Гиффена</a:t>
            </a:r>
            <a:r>
              <a:rPr lang="ru-RU" dirty="0">
                <a:solidFill>
                  <a:srgbClr val="000000"/>
                </a:solidFill>
                <a:latin typeface="Times New Roman" pitchFamily="18" charset="0"/>
                <a:ea typeface="Calibri" pitchFamily="34" charset="0"/>
                <a:cs typeface="Times New Roman" pitchFamily="18" charset="0"/>
              </a:rPr>
              <a:t> – это низший товар, то есть товар первой необходимости, который занимает значительное место в структуре потребителя, то есть на него приходится большая доля всех потребительских расходов</a:t>
            </a:r>
            <a:r>
              <a:rPr lang="ru-RU" dirty="0">
                <a:latin typeface="Arial" pitchFamily="34" charset="0"/>
                <a:cs typeface="+mn-cs"/>
              </a:rPr>
              <a:t> </a:t>
            </a:r>
          </a:p>
        </p:txBody>
      </p:sp>
      <p:sp>
        <p:nvSpPr>
          <p:cNvPr id="78850" name="Прямоугольник 2"/>
          <p:cNvSpPr>
            <a:spLocks noChangeArrowheads="1"/>
          </p:cNvSpPr>
          <p:nvPr/>
        </p:nvSpPr>
        <p:spPr bwMode="auto">
          <a:xfrm>
            <a:off x="1285875" y="214313"/>
            <a:ext cx="7072313" cy="369887"/>
          </a:xfrm>
          <a:prstGeom prst="rect">
            <a:avLst/>
          </a:prstGeom>
          <a:noFill/>
          <a:ln w="9525">
            <a:noFill/>
            <a:miter lim="800000"/>
            <a:headEnd/>
            <a:tailEnd/>
          </a:ln>
        </p:spPr>
        <p:txBody>
          <a:bodyPr>
            <a:spAutoFit/>
          </a:bodyPr>
          <a:lstStyle/>
          <a:p>
            <a:pPr indent="450850"/>
            <a:r>
              <a:rPr lang="ru-RU" b="1">
                <a:solidFill>
                  <a:srgbClr val="000000"/>
                </a:solidFill>
                <a:latin typeface="Calibri" pitchFamily="34" charset="0"/>
                <a:ea typeface="Calibri" pitchFamily="34" charset="0"/>
                <a:cs typeface="Times New Roman" pitchFamily="18" charset="0"/>
              </a:rPr>
              <a:t>«Аномальный»  спрос или «исключение» из закона спроса</a:t>
            </a:r>
            <a:endParaRPr lang="ru-RU" sz="1100">
              <a:ea typeface="Calibri" pitchFamily="34" charset="0"/>
              <a:cs typeface="Times New Roman" pitchFamily="18" charset="0"/>
            </a:endParaRPr>
          </a:p>
        </p:txBody>
      </p:sp>
      <p:sp>
        <p:nvSpPr>
          <p:cNvPr id="2" name="Rectangle 2"/>
          <p:cNvSpPr>
            <a:spLocks noChangeArrowheads="1"/>
          </p:cNvSpPr>
          <p:nvPr/>
        </p:nvSpPr>
        <p:spPr bwMode="auto">
          <a:xfrm>
            <a:off x="357188" y="1928813"/>
            <a:ext cx="6500812" cy="1477962"/>
          </a:xfrm>
          <a:prstGeom prst="rect">
            <a:avLst/>
          </a:prstGeom>
          <a:noFill/>
          <a:ln w="9525">
            <a:noFill/>
            <a:miter lim="800000"/>
            <a:headEnd/>
            <a:tailEnd/>
          </a:ln>
          <a:effectLst/>
        </p:spPr>
        <p:txBody>
          <a:bodyPr anchor="ctr">
            <a:spAutoFit/>
          </a:bodyPr>
          <a:lstStyle/>
          <a:p>
            <a:pPr eaLnBrk="0" hangingPunct="0">
              <a:defRPr/>
            </a:pPr>
            <a:r>
              <a:rPr lang="ru-RU" b="1" u="sng" dirty="0">
                <a:solidFill>
                  <a:srgbClr val="000000"/>
                </a:solidFill>
                <a:latin typeface="Times New Roman" pitchFamily="18" charset="0"/>
                <a:ea typeface="Calibri" pitchFamily="34" charset="0"/>
                <a:cs typeface="Times New Roman" pitchFamily="18" charset="0"/>
              </a:rPr>
              <a:t>2. Цена – показатель качества</a:t>
            </a:r>
          </a:p>
          <a:p>
            <a:pPr indent="450850" algn="just" eaLnBrk="0" hangingPunct="0">
              <a:defRPr/>
            </a:pPr>
            <a:r>
              <a:rPr lang="ru-RU" dirty="0">
                <a:solidFill>
                  <a:srgbClr val="000000"/>
                </a:solidFill>
                <a:latin typeface="Times New Roman" pitchFamily="18" charset="0"/>
                <a:ea typeface="Calibri" pitchFamily="34" charset="0"/>
                <a:cs typeface="Times New Roman" pitchFamily="18" charset="0"/>
              </a:rPr>
              <a:t>Потребитель часто судит о качестве товара по его цене: чем выше цена – тем выше качество.  На этом основана  широко-распространенная практика  повышения цены без реального улучшения качества.</a:t>
            </a:r>
          </a:p>
        </p:txBody>
      </p:sp>
      <p:pic>
        <p:nvPicPr>
          <p:cNvPr id="78852" name="Рисунок 4" descr="E:\УЧЁБА\ПРЕПОДАВАНИЕ\МИКРОЭКОНОМИКА\спрос 14.jpg"/>
          <p:cNvPicPr>
            <a:picLocks noChangeAspect="1" noChangeArrowheads="1"/>
          </p:cNvPicPr>
          <p:nvPr/>
        </p:nvPicPr>
        <p:blipFill>
          <a:blip r:embed="rId2" cstate="print"/>
          <a:srcRect/>
          <a:stretch>
            <a:fillRect/>
          </a:stretch>
        </p:blipFill>
        <p:spPr bwMode="auto">
          <a:xfrm>
            <a:off x="7000875" y="1928813"/>
            <a:ext cx="1935163" cy="1584325"/>
          </a:xfrm>
          <a:prstGeom prst="rect">
            <a:avLst/>
          </a:prstGeom>
          <a:noFill/>
          <a:ln w="9525">
            <a:noFill/>
            <a:miter lim="800000"/>
            <a:headEnd/>
            <a:tailEnd/>
          </a:ln>
        </p:spPr>
      </p:pic>
      <p:sp>
        <p:nvSpPr>
          <p:cNvPr id="78851" name="Rectangle 3"/>
          <p:cNvSpPr>
            <a:spLocks noChangeArrowheads="1"/>
          </p:cNvSpPr>
          <p:nvPr/>
        </p:nvSpPr>
        <p:spPr bwMode="auto">
          <a:xfrm>
            <a:off x="357188" y="3429000"/>
            <a:ext cx="7858125" cy="923925"/>
          </a:xfrm>
          <a:prstGeom prst="rect">
            <a:avLst/>
          </a:prstGeom>
          <a:noFill/>
          <a:ln w="9525">
            <a:noFill/>
            <a:miter lim="800000"/>
            <a:headEnd/>
            <a:tailEnd/>
          </a:ln>
          <a:effectLst/>
        </p:spPr>
        <p:txBody>
          <a:bodyPr anchor="ctr">
            <a:spAutoFit/>
          </a:bodyPr>
          <a:lstStyle/>
          <a:p>
            <a:pPr algn="just">
              <a:defRPr/>
            </a:pPr>
            <a:r>
              <a:rPr lang="ru-RU" b="1" u="sng" dirty="0">
                <a:solidFill>
                  <a:srgbClr val="000000"/>
                </a:solidFill>
                <a:latin typeface="Times New Roman" pitchFamily="18" charset="0"/>
                <a:ea typeface="Calibri" pitchFamily="34" charset="0"/>
                <a:cs typeface="Times New Roman" pitchFamily="18" charset="0"/>
              </a:rPr>
              <a:t>3. Эффект Вебера или «престижный» спрос</a:t>
            </a:r>
          </a:p>
          <a:p>
            <a:pPr indent="450850" algn="just" eaLnBrk="0" hangingPunct="0">
              <a:defRPr/>
            </a:pPr>
            <a:r>
              <a:rPr lang="ru-RU" dirty="0">
                <a:solidFill>
                  <a:srgbClr val="000000"/>
                </a:solidFill>
                <a:latin typeface="Times New Roman" pitchFamily="18" charset="0"/>
                <a:ea typeface="Calibri" pitchFamily="34" charset="0"/>
                <a:cs typeface="Times New Roman" pitchFamily="18" charset="0"/>
              </a:rPr>
              <a:t>Престижный спрос  на приобретение товаров, свидетельствует, по мнению покупателя, о его высоком социальном статусе. </a:t>
            </a:r>
          </a:p>
        </p:txBody>
      </p:sp>
      <p:sp>
        <p:nvSpPr>
          <p:cNvPr id="78854" name="Rectangle 4"/>
          <p:cNvSpPr>
            <a:spLocks noChangeArrowheads="1"/>
          </p:cNvSpPr>
          <p:nvPr/>
        </p:nvSpPr>
        <p:spPr bwMode="auto">
          <a:xfrm>
            <a:off x="357188" y="6072188"/>
            <a:ext cx="6858000" cy="646112"/>
          </a:xfrm>
          <a:prstGeom prst="rect">
            <a:avLst/>
          </a:prstGeom>
          <a:noFill/>
          <a:ln w="9525">
            <a:noFill/>
            <a:miter lim="800000"/>
            <a:headEnd/>
            <a:tailEnd/>
          </a:ln>
        </p:spPr>
        <p:txBody>
          <a:bodyPr anchor="ctr">
            <a:spAutoFit/>
          </a:bodyPr>
          <a:lstStyle/>
          <a:p>
            <a:pPr eaLnBrk="0" hangingPunct="0"/>
            <a:r>
              <a:rPr lang="ru-RU" b="1" u="sng">
                <a:solidFill>
                  <a:srgbClr val="000000"/>
                </a:solidFill>
                <a:latin typeface="Times New Roman" pitchFamily="18" charset="0"/>
                <a:ea typeface="Calibri" pitchFamily="34" charset="0"/>
                <a:cs typeface="Times New Roman" pitchFamily="18" charset="0"/>
              </a:rPr>
              <a:t>6. Эффект ожидаемой динамики цен </a:t>
            </a:r>
          </a:p>
          <a:p>
            <a:pPr eaLnBrk="0" hangingPunct="0"/>
            <a:r>
              <a:rPr lang="ru-RU">
                <a:solidFill>
                  <a:srgbClr val="000000"/>
                </a:solidFill>
                <a:latin typeface="Times New Roman" pitchFamily="18" charset="0"/>
                <a:ea typeface="Calibri" pitchFamily="34" charset="0"/>
                <a:cs typeface="Times New Roman" pitchFamily="18" charset="0"/>
              </a:rPr>
              <a:t>Ожидание повышения цены повышает спрос.</a:t>
            </a:r>
          </a:p>
        </p:txBody>
      </p:sp>
      <p:sp>
        <p:nvSpPr>
          <p:cNvPr id="8" name="Прямоугольник 7"/>
          <p:cNvSpPr/>
          <p:nvPr/>
        </p:nvSpPr>
        <p:spPr>
          <a:xfrm>
            <a:off x="428625" y="4357688"/>
            <a:ext cx="5857875" cy="646112"/>
          </a:xfrm>
          <a:prstGeom prst="rect">
            <a:avLst/>
          </a:prstGeom>
        </p:spPr>
        <p:txBody>
          <a:bodyPr>
            <a:spAutoFit/>
          </a:bodyPr>
          <a:lstStyle/>
          <a:p>
            <a:pPr>
              <a:defRPr/>
            </a:pPr>
            <a:r>
              <a:rPr lang="ru-RU" b="1" u="sng" dirty="0">
                <a:solidFill>
                  <a:srgbClr val="000000"/>
                </a:solidFill>
                <a:latin typeface="Times New Roman" pitchFamily="18" charset="0"/>
                <a:ea typeface="Calibri" pitchFamily="34" charset="0"/>
                <a:cs typeface="Times New Roman" pitchFamily="18" charset="0"/>
              </a:rPr>
              <a:t>4. Эффект Сноба </a:t>
            </a:r>
          </a:p>
          <a:p>
            <a:pPr indent="450850">
              <a:defRPr/>
            </a:pPr>
            <a:r>
              <a:rPr lang="ru-RU" dirty="0">
                <a:solidFill>
                  <a:srgbClr val="000000"/>
                </a:solidFill>
                <a:latin typeface="Times New Roman" pitchFamily="18" charset="0"/>
                <a:ea typeface="Calibri" pitchFamily="34" charset="0"/>
                <a:cs typeface="Times New Roman" pitchFamily="18" charset="0"/>
              </a:rPr>
              <a:t>Покупаем дешёвый товар, хотя сами миллионеры.</a:t>
            </a:r>
            <a:endParaRPr lang="ru-RU" sz="1100" dirty="0">
              <a:latin typeface="Arial" pitchFamily="34" charset="0"/>
              <a:cs typeface="+mn-cs"/>
            </a:endParaRPr>
          </a:p>
        </p:txBody>
      </p:sp>
      <p:sp>
        <p:nvSpPr>
          <p:cNvPr id="9" name="Прямоугольник 8"/>
          <p:cNvSpPr/>
          <p:nvPr/>
        </p:nvSpPr>
        <p:spPr>
          <a:xfrm>
            <a:off x="357188" y="5072063"/>
            <a:ext cx="8501062" cy="923925"/>
          </a:xfrm>
          <a:prstGeom prst="rect">
            <a:avLst/>
          </a:prstGeom>
        </p:spPr>
        <p:txBody>
          <a:bodyPr>
            <a:spAutoFit/>
          </a:bodyPr>
          <a:lstStyle/>
          <a:p>
            <a:pPr eaLnBrk="0" hangingPunct="0">
              <a:defRPr/>
            </a:pPr>
            <a:r>
              <a:rPr lang="ru-RU" b="1" u="sng" dirty="0">
                <a:solidFill>
                  <a:srgbClr val="000000"/>
                </a:solidFill>
                <a:latin typeface="Times New Roman" pitchFamily="18" charset="0"/>
                <a:ea typeface="Calibri" pitchFamily="34" charset="0"/>
                <a:cs typeface="Times New Roman" pitchFamily="18" charset="0"/>
              </a:rPr>
              <a:t>5. Мода</a:t>
            </a:r>
          </a:p>
          <a:p>
            <a:pPr indent="450850" eaLnBrk="0" hangingPunct="0">
              <a:defRPr/>
            </a:pPr>
            <a:r>
              <a:rPr lang="ru-RU" dirty="0">
                <a:solidFill>
                  <a:srgbClr val="000000"/>
                </a:solidFill>
                <a:latin typeface="Times New Roman" pitchFamily="18" charset="0"/>
                <a:ea typeface="Calibri" pitchFamily="34" charset="0"/>
                <a:cs typeface="Times New Roman" pitchFamily="18" charset="0"/>
              </a:rPr>
              <a:t>Следование моде и желание быть непохожими на других вынуждает потребителей  покупать товары, соответствующие моде, цена которых завышена).</a:t>
            </a:r>
            <a:endParaRPr lang="ru-RU" sz="1100" dirty="0">
              <a:latin typeface="Arial" pitchFamily="34" charset="0"/>
              <a:cs typeface="+mn-cs"/>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1"/>
          <p:cNvSpPr>
            <a:spLocks noChangeArrowheads="1"/>
          </p:cNvSpPr>
          <p:nvPr/>
        </p:nvSpPr>
        <p:spPr bwMode="auto">
          <a:xfrm>
            <a:off x="1357313" y="0"/>
            <a:ext cx="7000875"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Предложение. Закон предложения.</a:t>
            </a:r>
            <a:endParaRPr lang="ru-RU" sz="2800"/>
          </a:p>
        </p:txBody>
      </p:sp>
      <p:sp>
        <p:nvSpPr>
          <p:cNvPr id="79874" name="Rectangle 1"/>
          <p:cNvSpPr>
            <a:spLocks noChangeArrowheads="1"/>
          </p:cNvSpPr>
          <p:nvPr/>
        </p:nvSpPr>
        <p:spPr bwMode="auto">
          <a:xfrm>
            <a:off x="357188" y="1143000"/>
            <a:ext cx="8358187" cy="1477963"/>
          </a:xfrm>
          <a:prstGeom prst="rect">
            <a:avLst/>
          </a:prstGeom>
          <a:noFill/>
          <a:ln w="9525">
            <a:noFill/>
            <a:miter lim="800000"/>
            <a:headEnd/>
            <a:tailEnd/>
          </a:ln>
        </p:spPr>
        <p:txBody>
          <a:bodyPr anchor="ctr">
            <a:spAutoFit/>
          </a:bodyPr>
          <a:lstStyle/>
          <a:p>
            <a:pPr indent="450850" algn="just"/>
            <a:r>
              <a:rPr lang="ru-RU" b="1" u="sng">
                <a:solidFill>
                  <a:srgbClr val="000000"/>
                </a:solidFill>
                <a:latin typeface="Calibri" pitchFamily="34" charset="0"/>
                <a:ea typeface="Calibri" pitchFamily="34" charset="0"/>
                <a:cs typeface="Times New Roman" pitchFamily="18" charset="0"/>
              </a:rPr>
              <a:t>Предложение</a:t>
            </a:r>
            <a:r>
              <a:rPr lang="ru-RU">
                <a:solidFill>
                  <a:srgbClr val="000000"/>
                </a:solidFill>
                <a:latin typeface="Calibri" pitchFamily="34" charset="0"/>
                <a:ea typeface="Calibri" pitchFamily="34" charset="0"/>
                <a:cs typeface="Times New Roman" pitchFamily="18" charset="0"/>
              </a:rPr>
              <a:t> – это желание и способность продавцов совершать сделки по реализации поставленного на рынок товара.</a:t>
            </a:r>
          </a:p>
          <a:p>
            <a:pPr indent="450850" algn="just" eaLnBrk="0" hangingPunct="0"/>
            <a:r>
              <a:rPr lang="ru-RU" b="1" u="sng">
                <a:solidFill>
                  <a:srgbClr val="000000"/>
                </a:solidFill>
                <a:latin typeface="Calibri" pitchFamily="34" charset="0"/>
                <a:ea typeface="Calibri" pitchFamily="34" charset="0"/>
                <a:cs typeface="Times New Roman" pitchFamily="18" charset="0"/>
              </a:rPr>
              <a:t>Величина предложения </a:t>
            </a:r>
            <a:r>
              <a:rPr lang="ru-RU">
                <a:solidFill>
                  <a:srgbClr val="000000"/>
                </a:solidFill>
                <a:latin typeface="Calibri" pitchFamily="34" charset="0"/>
                <a:ea typeface="Calibri" pitchFamily="34" charset="0"/>
                <a:cs typeface="Times New Roman" pitchFamily="18" charset="0"/>
              </a:rPr>
              <a:t>- это количество товара, которое продавцы готовы произвести  и реализовать по данной цене и на известных условиях в течение определенного промежутка времени. </a:t>
            </a:r>
          </a:p>
        </p:txBody>
      </p:sp>
      <p:sp>
        <p:nvSpPr>
          <p:cNvPr id="79875" name="Прямоугольник 3"/>
          <p:cNvSpPr>
            <a:spLocks noChangeArrowheads="1"/>
          </p:cNvSpPr>
          <p:nvPr/>
        </p:nvSpPr>
        <p:spPr bwMode="auto">
          <a:xfrm>
            <a:off x="428625" y="2786063"/>
            <a:ext cx="8215313" cy="923925"/>
          </a:xfrm>
          <a:prstGeom prst="rect">
            <a:avLst/>
          </a:prstGeom>
          <a:noFill/>
          <a:ln w="9525">
            <a:noFill/>
            <a:miter lim="800000"/>
            <a:headEnd/>
            <a:tailEnd/>
          </a:ln>
        </p:spPr>
        <p:txBody>
          <a:bodyPr>
            <a:spAutoFit/>
          </a:bodyPr>
          <a:lstStyle/>
          <a:p>
            <a:pPr indent="450850" algn="just" eaLnBrk="0" hangingPunct="0"/>
            <a:r>
              <a:rPr lang="ru-RU">
                <a:solidFill>
                  <a:srgbClr val="000000"/>
                </a:solidFill>
                <a:latin typeface="Calibri" pitchFamily="34" charset="0"/>
                <a:ea typeface="Calibri" pitchFamily="34" charset="0"/>
                <a:cs typeface="Times New Roman" pitchFamily="18" charset="0"/>
              </a:rPr>
              <a:t>Прямая зависимость между ценой товара и его количеством называется </a:t>
            </a:r>
            <a:r>
              <a:rPr lang="ru-RU" b="1" u="sng">
                <a:solidFill>
                  <a:srgbClr val="000000"/>
                </a:solidFill>
                <a:latin typeface="Calibri" pitchFamily="34" charset="0"/>
                <a:ea typeface="Calibri" pitchFamily="34" charset="0"/>
                <a:cs typeface="Times New Roman" pitchFamily="18" charset="0"/>
              </a:rPr>
              <a:t>законом предложения</a:t>
            </a:r>
            <a:r>
              <a:rPr lang="ru-RU">
                <a:solidFill>
                  <a:srgbClr val="000000"/>
                </a:solidFill>
                <a:latin typeface="Calibri" pitchFamily="34" charset="0"/>
                <a:ea typeface="Calibri" pitchFamily="34" charset="0"/>
                <a:cs typeface="Times New Roman" pitchFamily="18" charset="0"/>
              </a:rPr>
              <a:t>: чем  выше цена тем больше величина предложения и наоборот,  чем  ниже цена на товар тем меньше предложение.</a:t>
            </a:r>
            <a:endParaRPr lang="ru-RU" sz="2800">
              <a:ea typeface="Calibri" pitchFamily="34" charset="0"/>
              <a:cs typeface="Times New Roman" pitchFamily="18" charset="0"/>
            </a:endParaRPr>
          </a:p>
        </p:txBody>
      </p:sp>
      <p:sp>
        <p:nvSpPr>
          <p:cNvPr id="79876" name="Rectangle 2"/>
          <p:cNvSpPr>
            <a:spLocks noChangeArrowheads="1"/>
          </p:cNvSpPr>
          <p:nvPr/>
        </p:nvSpPr>
        <p:spPr bwMode="auto">
          <a:xfrm>
            <a:off x="642938" y="4071938"/>
            <a:ext cx="6786562" cy="1631950"/>
          </a:xfrm>
          <a:prstGeom prst="rect">
            <a:avLst/>
          </a:prstGeom>
          <a:noFill/>
          <a:ln w="9525">
            <a:noFill/>
            <a:miter lim="800000"/>
            <a:headEnd/>
            <a:tailEnd/>
          </a:ln>
        </p:spPr>
        <p:txBody>
          <a:bodyPr anchor="ctr">
            <a:spAutoFit/>
          </a:bodyPr>
          <a:lstStyle/>
          <a:p>
            <a:pPr algn="just"/>
            <a:r>
              <a:rPr lang="ru-RU" sz="2000">
                <a:solidFill>
                  <a:srgbClr val="000000"/>
                </a:solidFill>
                <a:latin typeface="Calibri" pitchFamily="34" charset="0"/>
                <a:ea typeface="Calibri" pitchFamily="34" charset="0"/>
                <a:cs typeface="Times New Roman" pitchFamily="18" charset="0"/>
              </a:rPr>
              <a:t>Закон предложения можно представить:</a:t>
            </a:r>
          </a:p>
          <a:p>
            <a:pPr algn="just">
              <a:buFont typeface="Arial" charset="0"/>
              <a:buChar char="•"/>
            </a:pPr>
            <a:r>
              <a:rPr lang="ru-RU" sz="2000">
                <a:solidFill>
                  <a:srgbClr val="000000"/>
                </a:solidFill>
                <a:latin typeface="Calibri" pitchFamily="34" charset="0"/>
                <a:ea typeface="Calibri" pitchFamily="34" charset="0"/>
                <a:cs typeface="Times New Roman" pitchFamily="18" charset="0"/>
              </a:rPr>
              <a:t>Вербально (словесно)</a:t>
            </a:r>
          </a:p>
          <a:p>
            <a:pPr algn="just">
              <a:buFont typeface="Arial" charset="0"/>
              <a:buChar char="•"/>
            </a:pPr>
            <a:r>
              <a:rPr lang="ru-RU" sz="2000">
                <a:solidFill>
                  <a:srgbClr val="000000"/>
                </a:solidFill>
                <a:latin typeface="Calibri" pitchFamily="34" charset="0"/>
                <a:ea typeface="Calibri" pitchFamily="34" charset="0"/>
                <a:cs typeface="Times New Roman" pitchFamily="18" charset="0"/>
              </a:rPr>
              <a:t>Табличный вид</a:t>
            </a:r>
          </a:p>
          <a:p>
            <a:pPr algn="just" eaLnBrk="0" hangingPunct="0">
              <a:buFont typeface="Arial" charset="0"/>
              <a:buChar char="•"/>
            </a:pPr>
            <a:r>
              <a:rPr lang="ru-RU" sz="2000">
                <a:solidFill>
                  <a:srgbClr val="000000"/>
                </a:solidFill>
                <a:latin typeface="Calibri" pitchFamily="34" charset="0"/>
                <a:ea typeface="Calibri" pitchFamily="34" charset="0"/>
                <a:cs typeface="Times New Roman" pitchFamily="18" charset="0"/>
              </a:rPr>
              <a:t>Графически</a:t>
            </a:r>
          </a:p>
          <a:p>
            <a:pPr algn="just" eaLnBrk="0" hangingPunct="0">
              <a:buFont typeface="Arial" charset="0"/>
              <a:buChar char="•"/>
            </a:pPr>
            <a:r>
              <a:rPr lang="ru-RU" sz="2000">
                <a:solidFill>
                  <a:srgbClr val="000000"/>
                </a:solidFill>
                <a:latin typeface="Calibri" pitchFamily="34" charset="0"/>
                <a:ea typeface="Calibri" pitchFamily="34" charset="0"/>
                <a:cs typeface="Times New Roman" pitchFamily="18" charset="0"/>
              </a:rPr>
              <a:t>В виде функции</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500063" y="357188"/>
          <a:ext cx="8286807" cy="1051560"/>
        </p:xfrm>
        <a:graphic>
          <a:graphicData uri="http://schemas.openxmlformats.org/drawingml/2006/table">
            <a:tbl>
              <a:tblPr/>
              <a:tblGrid>
                <a:gridCol w="734217"/>
                <a:gridCol w="925673"/>
                <a:gridCol w="923867"/>
                <a:gridCol w="925673"/>
                <a:gridCol w="4777377"/>
              </a:tblGrid>
              <a:tr h="672658">
                <a:tc>
                  <a:txBody>
                    <a:bodyPr/>
                    <a:lstStyle/>
                    <a:p>
                      <a:pPr marL="0" algn="ctr" defTabSz="914400" rtl="0" eaLnBrk="1" latinLnBrk="0" hangingPunct="1">
                        <a:lnSpc>
                          <a:spcPct val="115000"/>
                        </a:lnSpc>
                        <a:spcAft>
                          <a:spcPts val="0"/>
                        </a:spcAft>
                      </a:pPr>
                      <a:r>
                        <a:rPr lang="en-US" sz="2000" kern="1200" dirty="0">
                          <a:solidFill>
                            <a:srgbClr val="000000"/>
                          </a:solidFill>
                          <a:latin typeface="Times New Roman"/>
                          <a:ea typeface="Calibri"/>
                          <a:cs typeface="Times New Roman"/>
                        </a:rPr>
                        <a:t>P</a:t>
                      </a:r>
                      <a:endParaRPr lang="ru-RU" sz="2000" kern="1200" dirty="0">
                        <a:solidFill>
                          <a:srgbClr val="000000"/>
                        </a:solidFill>
                        <a:latin typeface="Times New Roman"/>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n-US" sz="2000" kern="1200" dirty="0">
                          <a:solidFill>
                            <a:srgbClr val="000000"/>
                          </a:solidFill>
                          <a:latin typeface="Times New Roman"/>
                          <a:ea typeface="Calibri"/>
                          <a:cs typeface="Times New Roman"/>
                        </a:rPr>
                        <a:t>1</a:t>
                      </a:r>
                      <a:r>
                        <a:rPr lang="ru-RU" sz="2000" kern="1200" dirty="0">
                          <a:solidFill>
                            <a:srgbClr val="000000"/>
                          </a:solidFill>
                          <a:latin typeface="Times New Roman"/>
                          <a:ea typeface="Calibri"/>
                          <a:cs typeface="Times New Roman"/>
                        </a:rPr>
                        <a:t>5</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ru-RU" sz="2000" kern="1200" dirty="0">
                          <a:solidFill>
                            <a:srgbClr val="000000"/>
                          </a:solidFill>
                          <a:latin typeface="Times New Roman"/>
                          <a:ea typeface="Calibri"/>
                          <a:cs typeface="Times New Roman"/>
                        </a:rPr>
                        <a:t>20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ru-RU" sz="2000" kern="1200" dirty="0">
                          <a:solidFill>
                            <a:srgbClr val="000000"/>
                          </a:solidFill>
                          <a:latin typeface="Times New Roman"/>
                          <a:ea typeface="Calibri"/>
                          <a:cs typeface="Times New Roman"/>
                        </a:rPr>
                        <a:t>3</a:t>
                      </a:r>
                      <a:r>
                        <a:rPr lang="en-US" sz="2000" kern="1200" dirty="0">
                          <a:solidFill>
                            <a:srgbClr val="000000"/>
                          </a:solidFill>
                          <a:latin typeface="Times New Roman"/>
                          <a:ea typeface="Calibri"/>
                          <a:cs typeface="Times New Roman"/>
                        </a:rPr>
                        <a:t>0</a:t>
                      </a:r>
                      <a:endParaRPr lang="ru-RU" sz="2000" kern="1200" dirty="0">
                        <a:solidFill>
                          <a:srgbClr val="000000"/>
                        </a:solidFill>
                        <a:latin typeface="Times New Roman"/>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algn="l" defTabSz="914400" rtl="0" eaLnBrk="1" latinLnBrk="0" hangingPunct="1">
                        <a:lnSpc>
                          <a:spcPct val="115000"/>
                        </a:lnSpc>
                        <a:spcAft>
                          <a:spcPts val="0"/>
                        </a:spcAft>
                      </a:pPr>
                      <a:r>
                        <a:rPr lang="en-US" sz="2000" kern="1200" dirty="0">
                          <a:solidFill>
                            <a:srgbClr val="000000"/>
                          </a:solidFill>
                          <a:latin typeface="Times New Roman"/>
                          <a:ea typeface="Calibri"/>
                          <a:cs typeface="Times New Roman"/>
                        </a:rPr>
                        <a:t>S</a:t>
                      </a:r>
                      <a:r>
                        <a:rPr lang="ru-RU" sz="2000" kern="1200" dirty="0">
                          <a:solidFill>
                            <a:srgbClr val="000000"/>
                          </a:solidFill>
                          <a:latin typeface="Times New Roman"/>
                          <a:ea typeface="Calibri"/>
                          <a:cs typeface="Times New Roman"/>
                        </a:rPr>
                        <a:t> – предложение (</a:t>
                      </a:r>
                      <a:r>
                        <a:rPr lang="en-US" sz="2000" kern="1200" dirty="0">
                          <a:solidFill>
                            <a:srgbClr val="000000"/>
                          </a:solidFill>
                          <a:latin typeface="Times New Roman"/>
                          <a:ea typeface="Calibri"/>
                          <a:cs typeface="Times New Roman"/>
                        </a:rPr>
                        <a:t>supply</a:t>
                      </a:r>
                      <a:r>
                        <a:rPr lang="ru-RU" sz="2000" kern="1200" dirty="0">
                          <a:solidFill>
                            <a:srgbClr val="000000"/>
                          </a:solidFill>
                          <a:latin typeface="Times New Roman"/>
                          <a:ea typeface="Calibri"/>
                          <a:cs typeface="Times New Roman"/>
                        </a:rPr>
                        <a:t>)</a:t>
                      </a:r>
                    </a:p>
                    <a:p>
                      <a:pPr marL="0" algn="l" defTabSz="914400" rtl="0" eaLnBrk="1" latinLnBrk="0" hangingPunct="1">
                        <a:lnSpc>
                          <a:spcPct val="115000"/>
                        </a:lnSpc>
                        <a:spcAft>
                          <a:spcPts val="0"/>
                        </a:spcAft>
                      </a:pPr>
                      <a:r>
                        <a:rPr lang="ru-RU" sz="2000" kern="1200" dirty="0">
                          <a:solidFill>
                            <a:srgbClr val="000000"/>
                          </a:solidFill>
                          <a:latin typeface="Times New Roman"/>
                          <a:ea typeface="Calibri"/>
                          <a:cs typeface="Times New Roman"/>
                        </a:rPr>
                        <a:t>Q</a:t>
                      </a:r>
                      <a:r>
                        <a:rPr lang="en-US" sz="2000" kern="1200" dirty="0">
                          <a:solidFill>
                            <a:srgbClr val="000000"/>
                          </a:solidFill>
                          <a:latin typeface="Times New Roman"/>
                          <a:ea typeface="Calibri"/>
                          <a:cs typeface="Times New Roman"/>
                        </a:rPr>
                        <a:t>s</a:t>
                      </a:r>
                      <a:r>
                        <a:rPr lang="ru-RU" sz="2000" kern="1200" dirty="0">
                          <a:solidFill>
                            <a:srgbClr val="000000"/>
                          </a:solidFill>
                          <a:latin typeface="Times New Roman"/>
                          <a:ea typeface="Calibri"/>
                          <a:cs typeface="Times New Roman"/>
                        </a:rPr>
                        <a:t> – количество предложения (</a:t>
                      </a:r>
                      <a:r>
                        <a:rPr lang="en-US" sz="2000" kern="1200" dirty="0">
                          <a:solidFill>
                            <a:srgbClr val="000000"/>
                          </a:solidFill>
                          <a:latin typeface="Times New Roman"/>
                          <a:ea typeface="Calibri"/>
                          <a:cs typeface="Times New Roman"/>
                        </a:rPr>
                        <a:t>quantity</a:t>
                      </a:r>
                      <a:r>
                        <a:rPr lang="ru-RU" sz="2000" kern="1200" dirty="0">
                          <a:solidFill>
                            <a:srgbClr val="000000"/>
                          </a:solidFill>
                          <a:latin typeface="Times New Roman"/>
                          <a:ea typeface="Calibri"/>
                          <a:cs typeface="Times New Roman"/>
                        </a:rPr>
                        <a:t>)</a:t>
                      </a:r>
                    </a:p>
                    <a:p>
                      <a:pPr marL="0" algn="l" defTabSz="914400" rtl="0" eaLnBrk="1" latinLnBrk="0" hangingPunct="1">
                        <a:lnSpc>
                          <a:spcPct val="115000"/>
                        </a:lnSpc>
                        <a:spcAft>
                          <a:spcPts val="0"/>
                        </a:spcAft>
                      </a:pPr>
                      <a:r>
                        <a:rPr lang="ru-RU" sz="2000" kern="1200" dirty="0">
                          <a:solidFill>
                            <a:srgbClr val="000000"/>
                          </a:solidFill>
                          <a:latin typeface="Times New Roman"/>
                          <a:ea typeface="Calibri"/>
                          <a:cs typeface="Times New Roman"/>
                        </a:rPr>
                        <a:t>P – цена  </a:t>
                      </a:r>
                      <a:r>
                        <a:rPr lang="en-US" sz="2000" kern="1200" dirty="0">
                          <a:solidFill>
                            <a:srgbClr val="000000"/>
                          </a:solidFill>
                          <a:latin typeface="Times New Roman"/>
                          <a:ea typeface="Calibri"/>
                          <a:cs typeface="Times New Roman"/>
                        </a:rPr>
                        <a:t>(price)</a:t>
                      </a:r>
                      <a:endParaRPr lang="ru-RU" sz="2000" kern="1200" dirty="0">
                        <a:solidFill>
                          <a:srgbClr val="000000"/>
                        </a:solidFill>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a:noFill/>
                    </a:lnT>
                    <a:lnB>
                      <a:noFill/>
                    </a:lnB>
                  </a:tcPr>
                </a:tc>
              </a:tr>
              <a:tr h="161925">
                <a:tc>
                  <a:txBody>
                    <a:bodyPr/>
                    <a:lstStyle/>
                    <a:p>
                      <a:pPr marL="0" algn="ctr" defTabSz="914400" rtl="0" eaLnBrk="1" latinLnBrk="0" hangingPunct="1">
                        <a:lnSpc>
                          <a:spcPct val="115000"/>
                        </a:lnSpc>
                        <a:spcAft>
                          <a:spcPts val="0"/>
                        </a:spcAft>
                      </a:pPr>
                      <a:r>
                        <a:rPr lang="ru-RU" sz="2000" kern="1200" dirty="0">
                          <a:solidFill>
                            <a:srgbClr val="000000"/>
                          </a:solidFill>
                          <a:latin typeface="Times New Roman"/>
                          <a:ea typeface="Calibri"/>
                          <a:cs typeface="Times New Roman"/>
                        </a:rPr>
                        <a:t>Q</a:t>
                      </a:r>
                      <a:r>
                        <a:rPr lang="en-US" sz="2000" kern="1200" dirty="0">
                          <a:solidFill>
                            <a:srgbClr val="000000"/>
                          </a:solidFill>
                          <a:latin typeface="Times New Roman"/>
                          <a:ea typeface="Calibri"/>
                          <a:cs typeface="Times New Roman"/>
                        </a:rPr>
                        <a:t>s</a:t>
                      </a:r>
                      <a:endParaRPr lang="ru-RU" sz="2000" kern="1200" dirty="0">
                        <a:solidFill>
                          <a:srgbClr val="000000"/>
                        </a:solidFill>
                        <a:latin typeface="Times New Roman"/>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n-US" sz="2000" kern="1200" dirty="0">
                          <a:solidFill>
                            <a:srgbClr val="000000"/>
                          </a:solidFill>
                          <a:latin typeface="Times New Roman"/>
                          <a:ea typeface="Calibri"/>
                          <a:cs typeface="Times New Roman"/>
                        </a:rPr>
                        <a:t>10</a:t>
                      </a:r>
                      <a:endParaRPr lang="ru-RU" sz="2000" kern="1200" dirty="0">
                        <a:solidFill>
                          <a:srgbClr val="000000"/>
                        </a:solidFill>
                        <a:latin typeface="Times New Roman"/>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ru-RU" sz="2000" kern="1200" dirty="0">
                          <a:solidFill>
                            <a:srgbClr val="000000"/>
                          </a:solidFill>
                          <a:latin typeface="Times New Roman"/>
                          <a:ea typeface="Calibri"/>
                          <a:cs typeface="Times New Roman"/>
                        </a:rPr>
                        <a:t>20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914400" rtl="0" eaLnBrk="1" latinLnBrk="0" hangingPunct="1">
                        <a:lnSpc>
                          <a:spcPct val="115000"/>
                        </a:lnSpc>
                        <a:spcAft>
                          <a:spcPts val="0"/>
                        </a:spcAft>
                      </a:pPr>
                      <a:r>
                        <a:rPr lang="en-US" sz="2000" kern="1200" dirty="0">
                          <a:solidFill>
                            <a:srgbClr val="000000"/>
                          </a:solidFill>
                          <a:latin typeface="Times New Roman"/>
                          <a:ea typeface="Calibri"/>
                          <a:cs typeface="Times New Roman"/>
                        </a:rPr>
                        <a:t>30</a:t>
                      </a:r>
                      <a:endParaRPr lang="ru-RU" sz="2000" kern="1200" dirty="0">
                        <a:solidFill>
                          <a:srgbClr val="000000"/>
                        </a:solidFill>
                        <a:latin typeface="Times New Roman"/>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r>
            </a:tbl>
          </a:graphicData>
        </a:graphic>
      </p:graphicFrame>
      <p:pic>
        <p:nvPicPr>
          <p:cNvPr id="80915" name="Рисунок 2"/>
          <p:cNvPicPr>
            <a:picLocks noChangeAspect="1" noChangeArrowheads="1"/>
          </p:cNvPicPr>
          <p:nvPr/>
        </p:nvPicPr>
        <p:blipFill>
          <a:blip r:embed="rId2" cstate="print"/>
          <a:srcRect/>
          <a:stretch>
            <a:fillRect/>
          </a:stretch>
        </p:blipFill>
        <p:spPr bwMode="auto">
          <a:xfrm>
            <a:off x="642938" y="2286000"/>
            <a:ext cx="3502025" cy="2441575"/>
          </a:xfrm>
          <a:prstGeom prst="rect">
            <a:avLst/>
          </a:prstGeom>
          <a:noFill/>
          <a:ln w="9525">
            <a:noFill/>
            <a:miter lim="800000"/>
            <a:headEnd/>
            <a:tailEnd/>
          </a:ln>
        </p:spPr>
      </p:pic>
      <p:pic>
        <p:nvPicPr>
          <p:cNvPr id="80916" name="Рисунок 3" descr="E:\УЧЁБА\ПРЕПОДАВАНИЕ\МИКРОЭКОНОМИКА\спрос 15а.jpg"/>
          <p:cNvPicPr>
            <a:picLocks noChangeAspect="1" noChangeArrowheads="1"/>
          </p:cNvPicPr>
          <p:nvPr/>
        </p:nvPicPr>
        <p:blipFill>
          <a:blip r:embed="rId3" cstate="print"/>
          <a:srcRect/>
          <a:stretch>
            <a:fillRect/>
          </a:stretch>
        </p:blipFill>
        <p:spPr bwMode="auto">
          <a:xfrm>
            <a:off x="4643438" y="2286000"/>
            <a:ext cx="3678237" cy="2428875"/>
          </a:xfrm>
          <a:prstGeom prst="rect">
            <a:avLst/>
          </a:prstGeom>
          <a:noFill/>
          <a:ln w="9525">
            <a:noFill/>
            <a:miter lim="800000"/>
            <a:headEnd/>
            <a:tailEnd/>
          </a:ln>
        </p:spPr>
      </p:pic>
      <p:sp>
        <p:nvSpPr>
          <p:cNvPr id="80917" name="Rectangle 2"/>
          <p:cNvSpPr>
            <a:spLocks noChangeArrowheads="1"/>
          </p:cNvSpPr>
          <p:nvPr/>
        </p:nvSpPr>
        <p:spPr bwMode="auto">
          <a:xfrm>
            <a:off x="1143000" y="5072063"/>
            <a:ext cx="4143375" cy="646112"/>
          </a:xfrm>
          <a:prstGeom prst="rect">
            <a:avLst/>
          </a:prstGeom>
          <a:noFill/>
          <a:ln w="9525">
            <a:noFill/>
            <a:miter lim="800000"/>
            <a:headEnd/>
            <a:tailEnd/>
          </a:ln>
        </p:spPr>
        <p:txBody>
          <a:bodyPr anchor="ctr">
            <a:spAutoFit/>
          </a:bodyPr>
          <a:lstStyle/>
          <a:p>
            <a:pPr indent="450850"/>
            <a:r>
              <a:rPr lang="ru-RU">
                <a:solidFill>
                  <a:srgbClr val="000000"/>
                </a:solidFill>
                <a:latin typeface="Calibri" pitchFamily="34" charset="0"/>
                <a:ea typeface="Calibri" pitchFamily="34" charset="0"/>
                <a:cs typeface="Times New Roman" pitchFamily="18" charset="0"/>
              </a:rPr>
              <a:t>Функция зависимости:</a:t>
            </a:r>
          </a:p>
          <a:p>
            <a:pPr indent="450850"/>
            <a:r>
              <a:rPr lang="en-US">
                <a:solidFill>
                  <a:srgbClr val="000000"/>
                </a:solidFill>
                <a:latin typeface="Calibri" pitchFamily="34" charset="0"/>
                <a:ea typeface="Calibri" pitchFamily="34" charset="0"/>
                <a:cs typeface="Times New Roman" pitchFamily="18" charset="0"/>
              </a:rPr>
              <a:t>Q</a:t>
            </a:r>
            <a:r>
              <a:rPr lang="en-US" baseline="30000">
                <a:solidFill>
                  <a:srgbClr val="000000"/>
                </a:solidFill>
                <a:latin typeface="Calibri" pitchFamily="34" charset="0"/>
                <a:ea typeface="Calibri" pitchFamily="34" charset="0"/>
                <a:cs typeface="Times New Roman" pitchFamily="18" charset="0"/>
              </a:rPr>
              <a:t>S</a:t>
            </a:r>
            <a:r>
              <a:rPr lang="en-US">
                <a:solidFill>
                  <a:srgbClr val="000000"/>
                </a:solidFill>
                <a:latin typeface="Calibri" pitchFamily="34" charset="0"/>
                <a:ea typeface="Calibri" pitchFamily="34" charset="0"/>
                <a:cs typeface="Times New Roman" pitchFamily="18" charset="0"/>
              </a:rPr>
              <a:t> = f (P)</a:t>
            </a:r>
            <a:endParaRPr lang="ru-RU">
              <a:ea typeface="Calibri" pitchFamily="34" charset="0"/>
              <a:cs typeface="Times New Roman" pitchFamily="18" charset="0"/>
            </a:endParaRPr>
          </a:p>
        </p:txBody>
      </p:sp>
      <p:sp>
        <p:nvSpPr>
          <p:cNvPr id="80918" name="Левая фигурная скобка 278"/>
          <p:cNvSpPr>
            <a:spLocks/>
          </p:cNvSpPr>
          <p:nvPr/>
        </p:nvSpPr>
        <p:spPr bwMode="auto">
          <a:xfrm rot="-5400000">
            <a:off x="1404938" y="288925"/>
            <a:ext cx="152400" cy="800100"/>
          </a:xfrm>
          <a:prstGeom prst="leftBrace">
            <a:avLst>
              <a:gd name="adj1" fmla="val 43750"/>
              <a:gd name="adj2" fmla="val 50000"/>
            </a:avLst>
          </a:prstGeom>
          <a:noFill/>
          <a:ln w="9525">
            <a:solidFill>
              <a:srgbClr val="000000"/>
            </a:solidFill>
            <a:round/>
            <a:headEnd/>
            <a:tailEnd/>
          </a:ln>
        </p:spPr>
        <p:txBody>
          <a:bodyPr/>
          <a:lstStyle/>
          <a:p>
            <a:endParaRPr lang="ru-RU">
              <a:latin typeface="Calibri" pitchFamily="34" charset="0"/>
            </a:endParaRPr>
          </a:p>
        </p:txBody>
      </p:sp>
      <p:sp>
        <p:nvSpPr>
          <p:cNvPr id="80919" name="Rectangle 4"/>
          <p:cNvSpPr>
            <a:spLocks noChangeArrowheads="1"/>
          </p:cNvSpPr>
          <p:nvPr/>
        </p:nvSpPr>
        <p:spPr bwMode="auto">
          <a:xfrm>
            <a:off x="1143000" y="5643563"/>
            <a:ext cx="2714625" cy="369887"/>
          </a:xfrm>
          <a:prstGeom prst="rect">
            <a:avLst/>
          </a:prstGeom>
          <a:noFill/>
          <a:ln w="9525">
            <a:noFill/>
            <a:miter lim="800000"/>
            <a:headEnd/>
            <a:tailEnd/>
          </a:ln>
        </p:spPr>
        <p:txBody>
          <a:bodyPr anchor="ctr">
            <a:spAutoFit/>
          </a:bodyPr>
          <a:lstStyle/>
          <a:p>
            <a:pPr indent="450850" algn="just" eaLnBrk="0" hangingPunct="0"/>
            <a:r>
              <a:rPr lang="ru-RU">
                <a:solidFill>
                  <a:srgbClr val="000000"/>
                </a:solidFill>
                <a:latin typeface="Calibri" pitchFamily="34" charset="0"/>
                <a:ea typeface="Calibri" pitchFamily="34" charset="0"/>
                <a:cs typeface="Times New Roman" pitchFamily="18" charset="0"/>
              </a:rPr>
              <a:t>Q</a:t>
            </a:r>
            <a:r>
              <a:rPr lang="ru-RU" baseline="30000">
                <a:solidFill>
                  <a:srgbClr val="000000"/>
                </a:solidFill>
                <a:latin typeface="Calibri" pitchFamily="34" charset="0"/>
                <a:ea typeface="Calibri" pitchFamily="34" charset="0"/>
                <a:cs typeface="Times New Roman" pitchFamily="18" charset="0"/>
              </a:rPr>
              <a:t>S</a:t>
            </a:r>
            <a:r>
              <a:rPr lang="ru-RU">
                <a:solidFill>
                  <a:srgbClr val="000000"/>
                </a:solidFill>
                <a:latin typeface="Calibri" pitchFamily="34" charset="0"/>
                <a:ea typeface="Calibri" pitchFamily="34" charset="0"/>
                <a:cs typeface="Times New Roman" pitchFamily="18" charset="0"/>
              </a:rPr>
              <a:t> = a + b</a:t>
            </a:r>
            <a:r>
              <a:rPr lang="en-US">
                <a:solidFill>
                  <a:srgbClr val="000000"/>
                </a:solidFill>
                <a:latin typeface="Calibri" pitchFamily="34" charset="0"/>
                <a:ea typeface="Calibri" pitchFamily="34" charset="0"/>
                <a:cs typeface="Times New Roman" pitchFamily="18" charset="0"/>
              </a:rPr>
              <a:t>*</a:t>
            </a:r>
            <a:r>
              <a:rPr lang="ru-RU">
                <a:solidFill>
                  <a:srgbClr val="000000"/>
                </a:solidFill>
                <a:latin typeface="Calibri" pitchFamily="34" charset="0"/>
                <a:ea typeface="Calibri" pitchFamily="34" charset="0"/>
                <a:cs typeface="Times New Roman" pitchFamily="18" charset="0"/>
              </a:rPr>
              <a:t>p</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571500" y="214313"/>
            <a:ext cx="3714750" cy="523875"/>
          </a:xfrm>
          <a:prstGeom prst="rect">
            <a:avLst/>
          </a:prstGeom>
          <a:noFill/>
          <a:ln w="9525">
            <a:noFill/>
            <a:miter lim="800000"/>
            <a:headEnd/>
            <a:tailEnd/>
          </a:ln>
        </p:spPr>
        <p:txBody>
          <a:bodyPr anchor="ctr">
            <a:spAutoFit/>
          </a:bodyPr>
          <a:lstStyle/>
          <a:p>
            <a:pPr indent="450850" algn="just"/>
            <a:r>
              <a:rPr lang="ru-RU" sz="2800">
                <a:solidFill>
                  <a:srgbClr val="000000"/>
                </a:solidFill>
                <a:latin typeface="Calibri" pitchFamily="34" charset="0"/>
                <a:cs typeface="Times New Roman" pitchFamily="18" charset="0"/>
              </a:rPr>
              <a:t>ЦЕНОВЫЕ ФАКТОРЫ</a:t>
            </a:r>
            <a:endParaRPr lang="ru-RU" sz="2800"/>
          </a:p>
        </p:txBody>
      </p:sp>
      <p:sp>
        <p:nvSpPr>
          <p:cNvPr id="81922" name="Rectangle 1"/>
          <p:cNvSpPr>
            <a:spLocks noChangeArrowheads="1"/>
          </p:cNvSpPr>
          <p:nvPr/>
        </p:nvSpPr>
        <p:spPr bwMode="auto">
          <a:xfrm>
            <a:off x="4643438" y="214313"/>
            <a:ext cx="4286250" cy="523875"/>
          </a:xfrm>
          <a:prstGeom prst="rect">
            <a:avLst/>
          </a:prstGeom>
          <a:noFill/>
          <a:ln w="9525">
            <a:noFill/>
            <a:miter lim="800000"/>
            <a:headEnd/>
            <a:tailEnd/>
          </a:ln>
        </p:spPr>
        <p:txBody>
          <a:bodyPr anchor="ctr">
            <a:spAutoFit/>
          </a:bodyPr>
          <a:lstStyle/>
          <a:p>
            <a:pPr indent="450850" algn="just"/>
            <a:r>
              <a:rPr lang="ru-RU" sz="2800">
                <a:solidFill>
                  <a:srgbClr val="000000"/>
                </a:solidFill>
                <a:latin typeface="Calibri" pitchFamily="34" charset="0"/>
                <a:cs typeface="Times New Roman" pitchFamily="18" charset="0"/>
              </a:rPr>
              <a:t>НЕЦЕНОВЫЕ ФАКТОРЫ</a:t>
            </a:r>
          </a:p>
        </p:txBody>
      </p:sp>
      <p:sp>
        <p:nvSpPr>
          <p:cNvPr id="4" name="Стрелка вниз 3"/>
          <p:cNvSpPr/>
          <p:nvPr/>
        </p:nvSpPr>
        <p:spPr>
          <a:xfrm>
            <a:off x="1785938" y="714375"/>
            <a:ext cx="1500187" cy="3571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Стрелка вниз 4"/>
          <p:cNvSpPr/>
          <p:nvPr/>
        </p:nvSpPr>
        <p:spPr>
          <a:xfrm>
            <a:off x="6000750" y="785813"/>
            <a:ext cx="1500188"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1925" name="Rectangle 1"/>
          <p:cNvSpPr>
            <a:spLocks noChangeArrowheads="1"/>
          </p:cNvSpPr>
          <p:nvPr/>
        </p:nvSpPr>
        <p:spPr bwMode="auto">
          <a:xfrm>
            <a:off x="285750" y="1284288"/>
            <a:ext cx="4357688" cy="2062162"/>
          </a:xfrm>
          <a:prstGeom prst="rect">
            <a:avLst/>
          </a:prstGeom>
          <a:noFill/>
          <a:ln w="9525">
            <a:noFill/>
            <a:miter lim="800000"/>
            <a:headEnd/>
            <a:tailEnd/>
          </a:ln>
        </p:spPr>
        <p:txBody>
          <a:bodyPr anchor="ctr">
            <a:spAutoFit/>
          </a:bodyPr>
          <a:lstStyle/>
          <a:p>
            <a:pPr indent="450850" algn="just"/>
            <a:r>
              <a:rPr lang="ru-RU" sz="1600">
                <a:solidFill>
                  <a:srgbClr val="000000"/>
                </a:solidFill>
                <a:latin typeface="Times New Roman" pitchFamily="18" charset="0"/>
                <a:ea typeface="Calibri" pitchFamily="34" charset="0"/>
                <a:cs typeface="Times New Roman" pitchFamily="18" charset="0"/>
              </a:rPr>
              <a:t>Тенденция к увеличению предложения (то есть производства) при  повышении цены объясняется тем, что с одной стороны  рост цен привлекает в данную отрасль новых производителей, а с другой стороны  при  росте цен  предприниматель получает дополнительную прибыль и имеет возможность расширить производство.</a:t>
            </a:r>
          </a:p>
        </p:txBody>
      </p:sp>
      <p:sp>
        <p:nvSpPr>
          <p:cNvPr id="2" name="Rectangle 2"/>
          <p:cNvSpPr>
            <a:spLocks noChangeArrowheads="1"/>
          </p:cNvSpPr>
          <p:nvPr/>
        </p:nvSpPr>
        <p:spPr bwMode="auto">
          <a:xfrm>
            <a:off x="5072063" y="1285875"/>
            <a:ext cx="3857625" cy="2062163"/>
          </a:xfrm>
          <a:prstGeom prst="rect">
            <a:avLst/>
          </a:prstGeom>
          <a:noFill/>
          <a:ln w="9525">
            <a:noFill/>
            <a:miter lim="800000"/>
            <a:headEnd/>
            <a:tailEnd/>
          </a:ln>
          <a:effectLst/>
        </p:spPr>
        <p:txBody>
          <a:bodyPr anchor="ctr">
            <a:spAutoFit/>
          </a:bodyPr>
          <a:lstStyle/>
          <a:p>
            <a:pPr marL="342900" indent="-342900" algn="just">
              <a:buFont typeface="+mj-lt"/>
              <a:buAutoNum type="arabicPeriod"/>
              <a:defRPr/>
            </a:pPr>
            <a:r>
              <a:rPr lang="ru-RU" sz="1600" dirty="0">
                <a:solidFill>
                  <a:srgbClr val="000000"/>
                </a:solidFill>
                <a:latin typeface="Times New Roman" pitchFamily="18" charset="0"/>
                <a:ea typeface="Calibri" pitchFamily="34" charset="0"/>
                <a:cs typeface="Times New Roman" pitchFamily="18" charset="0"/>
              </a:rPr>
              <a:t>Цены на ресурсы (</a:t>
            </a:r>
            <a:r>
              <a:rPr lang="en-US" sz="1600" dirty="0">
                <a:solidFill>
                  <a:srgbClr val="000000"/>
                </a:solidFill>
                <a:latin typeface="Times New Roman" pitchFamily="18" charset="0"/>
                <a:ea typeface="Calibri" pitchFamily="34" charset="0"/>
                <a:cs typeface="Times New Roman" pitchFamily="18" charset="0"/>
              </a:rPr>
              <a:t>Pr)</a:t>
            </a:r>
            <a:endParaRPr lang="ru-RU" sz="1600" dirty="0">
              <a:solidFill>
                <a:srgbClr val="000000"/>
              </a:solidFill>
              <a:latin typeface="Times New Roman" pitchFamily="18" charset="0"/>
              <a:ea typeface="Calibri" pitchFamily="34" charset="0"/>
              <a:cs typeface="Times New Roman" pitchFamily="18" charset="0"/>
            </a:endParaRPr>
          </a:p>
          <a:p>
            <a:pPr marL="342900" indent="-342900" algn="just" eaLnBrk="0" hangingPunct="0">
              <a:buFont typeface="+mj-lt"/>
              <a:buAutoNum type="arabicPeriod"/>
              <a:defRPr/>
            </a:pPr>
            <a:r>
              <a:rPr lang="ru-RU" sz="1600" dirty="0">
                <a:solidFill>
                  <a:srgbClr val="000000"/>
                </a:solidFill>
                <a:latin typeface="Times New Roman" pitchFamily="18" charset="0"/>
                <a:ea typeface="Calibri" pitchFamily="34" charset="0"/>
                <a:cs typeface="Times New Roman" pitchFamily="18" charset="0"/>
              </a:rPr>
              <a:t>Налоги и дотации (</a:t>
            </a:r>
            <a:r>
              <a:rPr lang="en-US" sz="1600" dirty="0">
                <a:solidFill>
                  <a:srgbClr val="000000"/>
                </a:solidFill>
                <a:latin typeface="Times New Roman" pitchFamily="18" charset="0"/>
                <a:ea typeface="Calibri" pitchFamily="34" charset="0"/>
                <a:cs typeface="Times New Roman" pitchFamily="18" charset="0"/>
              </a:rPr>
              <a:t>T</a:t>
            </a:r>
            <a:r>
              <a:rPr lang="ru-RU" sz="1600" dirty="0">
                <a:solidFill>
                  <a:srgbClr val="000000"/>
                </a:solidFill>
                <a:latin typeface="Times New Roman" pitchFamily="18" charset="0"/>
                <a:ea typeface="Calibri" pitchFamily="34" charset="0"/>
                <a:cs typeface="Times New Roman" pitchFamily="18" charset="0"/>
              </a:rPr>
              <a:t>, </a:t>
            </a:r>
            <a:r>
              <a:rPr lang="en-US" sz="1600" dirty="0">
                <a:solidFill>
                  <a:srgbClr val="000000"/>
                </a:solidFill>
                <a:latin typeface="Times New Roman" pitchFamily="18" charset="0"/>
                <a:ea typeface="Calibri" pitchFamily="34" charset="0"/>
                <a:cs typeface="Times New Roman" pitchFamily="18" charset="0"/>
              </a:rPr>
              <a:t>Su</a:t>
            </a:r>
            <a:r>
              <a:rPr lang="ru-RU" sz="1600" dirty="0">
                <a:solidFill>
                  <a:srgbClr val="000000"/>
                </a:solidFill>
                <a:latin typeface="Times New Roman" pitchFamily="18" charset="0"/>
                <a:ea typeface="Calibri" pitchFamily="34" charset="0"/>
                <a:cs typeface="Times New Roman" pitchFamily="18" charset="0"/>
              </a:rPr>
              <a:t>)</a:t>
            </a:r>
          </a:p>
          <a:p>
            <a:pPr marL="342900" indent="-342900" algn="just" eaLnBrk="0" hangingPunct="0">
              <a:buFont typeface="+mj-lt"/>
              <a:buAutoNum type="arabicPeriod"/>
              <a:defRPr/>
            </a:pPr>
            <a:r>
              <a:rPr lang="ru-RU" sz="1600" dirty="0">
                <a:solidFill>
                  <a:srgbClr val="000000"/>
                </a:solidFill>
                <a:latin typeface="Times New Roman" pitchFamily="18" charset="0"/>
                <a:ea typeface="Calibri" pitchFamily="34" charset="0"/>
                <a:cs typeface="Times New Roman" pitchFamily="18" charset="0"/>
              </a:rPr>
              <a:t>Технологии производства</a:t>
            </a:r>
            <a:r>
              <a:rPr lang="en-US" sz="1600" dirty="0">
                <a:solidFill>
                  <a:srgbClr val="000000"/>
                </a:solidFill>
                <a:latin typeface="Times New Roman" pitchFamily="18" charset="0"/>
                <a:ea typeface="Calibri" pitchFamily="34" charset="0"/>
                <a:cs typeface="Times New Roman" pitchFamily="18" charset="0"/>
              </a:rPr>
              <a:t> (K)</a:t>
            </a:r>
            <a:endParaRPr lang="ru-RU" sz="1600" dirty="0">
              <a:solidFill>
                <a:srgbClr val="000000"/>
              </a:solidFill>
              <a:latin typeface="Times New Roman" pitchFamily="18" charset="0"/>
              <a:ea typeface="Calibri" pitchFamily="34" charset="0"/>
              <a:cs typeface="Times New Roman" pitchFamily="18" charset="0"/>
            </a:endParaRPr>
          </a:p>
          <a:p>
            <a:pPr marL="342900" indent="-342900" algn="just" eaLnBrk="0" hangingPunct="0">
              <a:buFont typeface="+mj-lt"/>
              <a:buAutoNum type="arabicPeriod"/>
              <a:defRPr/>
            </a:pPr>
            <a:r>
              <a:rPr lang="ru-RU" sz="1600" dirty="0">
                <a:solidFill>
                  <a:srgbClr val="000000"/>
                </a:solidFill>
                <a:latin typeface="Times New Roman" pitchFamily="18" charset="0"/>
                <a:ea typeface="Calibri" pitchFamily="34" charset="0"/>
                <a:cs typeface="Times New Roman" pitchFamily="18" charset="0"/>
              </a:rPr>
              <a:t>Цены на другие товары (</a:t>
            </a:r>
            <a:r>
              <a:rPr lang="en-US" sz="1600" dirty="0" err="1">
                <a:solidFill>
                  <a:srgbClr val="000000"/>
                </a:solidFill>
                <a:latin typeface="Times New Roman" pitchFamily="18" charset="0"/>
                <a:ea typeface="Calibri" pitchFamily="34" charset="0"/>
                <a:cs typeface="Times New Roman" pitchFamily="18" charset="0"/>
              </a:rPr>
              <a:t>Pn</a:t>
            </a:r>
            <a:r>
              <a:rPr lang="ru-RU" sz="1600" dirty="0">
                <a:solidFill>
                  <a:srgbClr val="000000"/>
                </a:solidFill>
                <a:latin typeface="Times New Roman" pitchFamily="18" charset="0"/>
                <a:ea typeface="Calibri" pitchFamily="34" charset="0"/>
                <a:cs typeface="Times New Roman" pitchFamily="18" charset="0"/>
              </a:rPr>
              <a:t>)</a:t>
            </a:r>
          </a:p>
          <a:p>
            <a:pPr indent="457200" algn="just" eaLnBrk="0" hangingPunct="0">
              <a:defRPr/>
            </a:pPr>
            <a:r>
              <a:rPr lang="ru-RU" sz="1600" dirty="0">
                <a:solidFill>
                  <a:srgbClr val="000000"/>
                </a:solidFill>
                <a:latin typeface="Times New Roman" pitchFamily="18" charset="0"/>
                <a:ea typeface="Calibri" pitchFamily="34" charset="0"/>
                <a:cs typeface="Times New Roman" pitchFamily="18" charset="0"/>
              </a:rPr>
              <a:t>а) товары замещающие</a:t>
            </a:r>
          </a:p>
          <a:p>
            <a:pPr indent="457200" algn="just" eaLnBrk="0" hangingPunct="0">
              <a:defRPr/>
            </a:pPr>
            <a:r>
              <a:rPr lang="ru-RU" sz="1600" dirty="0">
                <a:solidFill>
                  <a:srgbClr val="000000"/>
                </a:solidFill>
                <a:latin typeface="Times New Roman" pitchFamily="18" charset="0"/>
                <a:ea typeface="Calibri" pitchFamily="34" charset="0"/>
                <a:cs typeface="Times New Roman" pitchFamily="18" charset="0"/>
              </a:rPr>
              <a:t>б) товары дополняющие друг друга</a:t>
            </a:r>
          </a:p>
          <a:p>
            <a:pPr marL="342900" indent="-342900" algn="just" eaLnBrk="0" hangingPunct="0">
              <a:defRPr/>
            </a:pPr>
            <a:r>
              <a:rPr lang="ru-RU" sz="1600" dirty="0">
                <a:solidFill>
                  <a:srgbClr val="000000"/>
                </a:solidFill>
                <a:latin typeface="Times New Roman" pitchFamily="18" charset="0"/>
                <a:ea typeface="Calibri" pitchFamily="34" charset="0"/>
                <a:cs typeface="Times New Roman" pitchFamily="18" charset="0"/>
              </a:rPr>
              <a:t>5.    Ожидание изменения цен (</a:t>
            </a:r>
            <a:r>
              <a:rPr lang="en-US" sz="1600" dirty="0">
                <a:solidFill>
                  <a:srgbClr val="000000"/>
                </a:solidFill>
                <a:latin typeface="Times New Roman" pitchFamily="18" charset="0"/>
                <a:ea typeface="Calibri" pitchFamily="34" charset="0"/>
                <a:cs typeface="Times New Roman" pitchFamily="18" charset="0"/>
              </a:rPr>
              <a:t>W</a:t>
            </a:r>
            <a:r>
              <a:rPr lang="ru-RU" sz="1600" dirty="0">
                <a:solidFill>
                  <a:srgbClr val="000000"/>
                </a:solidFill>
                <a:latin typeface="Times New Roman" pitchFamily="18" charset="0"/>
                <a:ea typeface="Calibri" pitchFamily="34" charset="0"/>
                <a:cs typeface="Times New Roman" pitchFamily="18" charset="0"/>
              </a:rPr>
              <a:t>)</a:t>
            </a:r>
          </a:p>
          <a:p>
            <a:pPr marL="342900" indent="-342900" algn="just" eaLnBrk="0" hangingPunct="0">
              <a:defRPr/>
            </a:pPr>
            <a:r>
              <a:rPr lang="ru-RU" sz="1600" dirty="0">
                <a:solidFill>
                  <a:srgbClr val="000000"/>
                </a:solidFill>
                <a:latin typeface="Times New Roman" pitchFamily="18" charset="0"/>
                <a:ea typeface="Calibri" pitchFamily="34" charset="0"/>
                <a:cs typeface="Times New Roman" pitchFamily="18" charset="0"/>
              </a:rPr>
              <a:t>6.    Число продавцов на рынке (</a:t>
            </a:r>
            <a:r>
              <a:rPr lang="en-US" sz="1600" dirty="0">
                <a:solidFill>
                  <a:srgbClr val="000000"/>
                </a:solidFill>
                <a:latin typeface="Times New Roman" pitchFamily="18" charset="0"/>
                <a:ea typeface="Calibri" pitchFamily="34" charset="0"/>
                <a:cs typeface="Times New Roman" pitchFamily="18" charset="0"/>
              </a:rPr>
              <a:t>N</a:t>
            </a:r>
            <a:r>
              <a:rPr lang="ru-RU" sz="1600" dirty="0">
                <a:solidFill>
                  <a:srgbClr val="000000"/>
                </a:solidFill>
                <a:latin typeface="Times New Roman" pitchFamily="18" charset="0"/>
                <a:ea typeface="Calibri" pitchFamily="34" charset="0"/>
                <a:cs typeface="Times New Roman" pitchFamily="18" charset="0"/>
              </a:rPr>
              <a:t>)</a:t>
            </a:r>
          </a:p>
        </p:txBody>
      </p:sp>
      <p:pic>
        <p:nvPicPr>
          <p:cNvPr id="81927" name="Рисунок 11" descr="E:\УЧЁБА\ПРЕПОДАВАНИЕ\МИКРОЭКОНОМИКА\спрос 15.jpg"/>
          <p:cNvPicPr>
            <a:picLocks noChangeAspect="1" noChangeArrowheads="1"/>
          </p:cNvPicPr>
          <p:nvPr/>
        </p:nvPicPr>
        <p:blipFill>
          <a:blip r:embed="rId2" cstate="print"/>
          <a:srcRect/>
          <a:stretch>
            <a:fillRect/>
          </a:stretch>
        </p:blipFill>
        <p:spPr bwMode="auto">
          <a:xfrm>
            <a:off x="928688" y="3786188"/>
            <a:ext cx="3400425" cy="2338387"/>
          </a:xfrm>
          <a:prstGeom prst="rect">
            <a:avLst/>
          </a:prstGeom>
          <a:noFill/>
          <a:ln w="9525">
            <a:noFill/>
            <a:miter lim="800000"/>
            <a:headEnd/>
            <a:tailEnd/>
          </a:ln>
        </p:spPr>
      </p:pic>
      <p:pic>
        <p:nvPicPr>
          <p:cNvPr id="81928" name="Рисунок 12" descr="E:\УЧЁБА\ПРЕПОДАВАНИЕ\МИКРОЭКОНОМИКА\спрос 16.jpg"/>
          <p:cNvPicPr>
            <a:picLocks noChangeAspect="1" noChangeArrowheads="1"/>
          </p:cNvPicPr>
          <p:nvPr/>
        </p:nvPicPr>
        <p:blipFill>
          <a:blip r:embed="rId3" cstate="print"/>
          <a:srcRect/>
          <a:stretch>
            <a:fillRect/>
          </a:stretch>
        </p:blipFill>
        <p:spPr bwMode="auto">
          <a:xfrm>
            <a:off x="5143500" y="3786188"/>
            <a:ext cx="3429000" cy="2357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ChangeArrowheads="1"/>
          </p:cNvSpPr>
          <p:nvPr/>
        </p:nvSpPr>
        <p:spPr bwMode="auto">
          <a:xfrm>
            <a:off x="285750" y="0"/>
            <a:ext cx="8072438"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Взаимодействие спроса и предложения</a:t>
            </a:r>
            <a:endParaRPr lang="ru-RU" sz="2800"/>
          </a:p>
        </p:txBody>
      </p:sp>
      <p:sp>
        <p:nvSpPr>
          <p:cNvPr id="82946" name="Rectangle 1"/>
          <p:cNvSpPr>
            <a:spLocks noChangeArrowheads="1"/>
          </p:cNvSpPr>
          <p:nvPr/>
        </p:nvSpPr>
        <p:spPr bwMode="auto">
          <a:xfrm>
            <a:off x="1143000" y="928688"/>
            <a:ext cx="7572375" cy="923925"/>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Как взаимодействие  решений покупателя о покупке товара и решения производителей и продаже определяют цену товара  и его количество, которое реально покупается и продается ???</a:t>
            </a:r>
            <a:endParaRPr lang="ru-RU">
              <a:ea typeface="Calibri" pitchFamily="34" charset="0"/>
              <a:cs typeface="Times New Roman" pitchFamily="18" charset="0"/>
            </a:endParaRPr>
          </a:p>
        </p:txBody>
      </p:sp>
      <p:pic>
        <p:nvPicPr>
          <p:cNvPr id="82947" name="Picture 2"/>
          <p:cNvPicPr>
            <a:picLocks noChangeAspect="1" noChangeArrowheads="1"/>
          </p:cNvPicPr>
          <p:nvPr/>
        </p:nvPicPr>
        <p:blipFill>
          <a:blip r:embed="rId2" cstate="print"/>
          <a:srcRect/>
          <a:stretch>
            <a:fillRect/>
          </a:stretch>
        </p:blipFill>
        <p:spPr bwMode="auto">
          <a:xfrm>
            <a:off x="142875" y="857250"/>
            <a:ext cx="966788" cy="1008063"/>
          </a:xfrm>
          <a:prstGeom prst="rect">
            <a:avLst/>
          </a:prstGeom>
          <a:noFill/>
          <a:ln w="9525">
            <a:noFill/>
            <a:miter lim="800000"/>
            <a:headEnd/>
            <a:tailEnd/>
          </a:ln>
        </p:spPr>
      </p:pic>
      <p:pic>
        <p:nvPicPr>
          <p:cNvPr id="82948" name="Рисунок 4" descr="E:\УЧЁБА\ПРЕПОДАВАНИЕ\МИКРОЭКОНОМИКА\спрос 6.jpg"/>
          <p:cNvPicPr>
            <a:picLocks noChangeAspect="1" noChangeArrowheads="1"/>
          </p:cNvPicPr>
          <p:nvPr/>
        </p:nvPicPr>
        <p:blipFill>
          <a:blip r:embed="rId3" cstate="print"/>
          <a:srcRect/>
          <a:stretch>
            <a:fillRect/>
          </a:stretch>
        </p:blipFill>
        <p:spPr bwMode="auto">
          <a:xfrm>
            <a:off x="857250" y="1928813"/>
            <a:ext cx="4017963" cy="2446337"/>
          </a:xfrm>
          <a:prstGeom prst="rect">
            <a:avLst/>
          </a:prstGeom>
          <a:noFill/>
          <a:ln w="9525">
            <a:noFill/>
            <a:miter lim="800000"/>
            <a:headEnd/>
            <a:tailEnd/>
          </a:ln>
        </p:spPr>
      </p:pic>
      <p:sp>
        <p:nvSpPr>
          <p:cNvPr id="82949" name="Rectangle 3"/>
          <p:cNvSpPr>
            <a:spLocks noChangeArrowheads="1"/>
          </p:cNvSpPr>
          <p:nvPr/>
        </p:nvSpPr>
        <p:spPr bwMode="auto">
          <a:xfrm>
            <a:off x="5143500" y="2214563"/>
            <a:ext cx="3643313" cy="923925"/>
          </a:xfrm>
          <a:prstGeom prst="rect">
            <a:avLst/>
          </a:prstGeom>
          <a:noFill/>
          <a:ln w="9525">
            <a:noFill/>
            <a:miter lim="800000"/>
            <a:headEnd/>
            <a:tailEnd/>
          </a:ln>
        </p:spPr>
        <p:txBody>
          <a:bodyPr anchor="ctr">
            <a:spAutoFit/>
          </a:bodyPr>
          <a:lstStyle/>
          <a:p>
            <a:r>
              <a:rPr lang="en-US">
                <a:solidFill>
                  <a:srgbClr val="000000"/>
                </a:solidFill>
                <a:latin typeface="Calibri" pitchFamily="34" charset="0"/>
                <a:ea typeface="Calibri" pitchFamily="34" charset="0"/>
                <a:cs typeface="Times New Roman" pitchFamily="18" charset="0"/>
              </a:rPr>
              <a:t>P</a:t>
            </a:r>
            <a:r>
              <a:rPr lang="en-US" baseline="-30000">
                <a:solidFill>
                  <a:srgbClr val="000000"/>
                </a:solidFill>
                <a:latin typeface="Calibri" pitchFamily="34" charset="0"/>
                <a:ea typeface="Calibri" pitchFamily="34" charset="0"/>
                <a:cs typeface="Times New Roman" pitchFamily="18" charset="0"/>
              </a:rPr>
              <a:t>e</a:t>
            </a:r>
            <a:r>
              <a:rPr lang="ru-RU">
                <a:solidFill>
                  <a:srgbClr val="000000"/>
                </a:solidFill>
                <a:latin typeface="Calibri" pitchFamily="34" charset="0"/>
                <a:ea typeface="Calibri" pitchFamily="34" charset="0"/>
                <a:cs typeface="Times New Roman" pitchFamily="18" charset="0"/>
              </a:rPr>
              <a:t> – равновесная цена</a:t>
            </a:r>
            <a:endParaRPr lang="ru-RU">
              <a:ea typeface="Calibri" pitchFamily="34" charset="0"/>
              <a:cs typeface="Times New Roman" pitchFamily="18" charset="0"/>
            </a:endParaRPr>
          </a:p>
          <a:p>
            <a:pPr eaLnBrk="0" hangingPunct="0"/>
            <a:r>
              <a:rPr lang="en-US">
                <a:solidFill>
                  <a:srgbClr val="000000"/>
                </a:solidFill>
                <a:latin typeface="Calibri" pitchFamily="34" charset="0"/>
                <a:ea typeface="Calibri" pitchFamily="34" charset="0"/>
                <a:cs typeface="Times New Roman" pitchFamily="18" charset="0"/>
              </a:rPr>
              <a:t>Q</a:t>
            </a:r>
            <a:r>
              <a:rPr lang="en-US" baseline="-30000">
                <a:solidFill>
                  <a:srgbClr val="000000"/>
                </a:solidFill>
                <a:latin typeface="Calibri" pitchFamily="34" charset="0"/>
                <a:ea typeface="Calibri" pitchFamily="34" charset="0"/>
                <a:cs typeface="Times New Roman" pitchFamily="18" charset="0"/>
              </a:rPr>
              <a:t>e </a:t>
            </a:r>
            <a:r>
              <a:rPr lang="ru-RU">
                <a:solidFill>
                  <a:srgbClr val="000000"/>
                </a:solidFill>
                <a:latin typeface="Calibri" pitchFamily="34" charset="0"/>
                <a:ea typeface="Calibri" pitchFamily="34" charset="0"/>
                <a:cs typeface="Times New Roman" pitchFamily="18" charset="0"/>
              </a:rPr>
              <a:t>– равновесное количество </a:t>
            </a:r>
            <a:endParaRPr lang="en-US">
              <a:solidFill>
                <a:srgbClr val="000000"/>
              </a:solidFill>
              <a:latin typeface="Times New Roman" pitchFamily="18" charset="0"/>
              <a:ea typeface="Calibri" pitchFamily="34" charset="0"/>
              <a:cs typeface="Times New Roman" pitchFamily="18" charset="0"/>
            </a:endParaRPr>
          </a:p>
          <a:p>
            <a:pPr eaLnBrk="0" hangingPunct="0"/>
            <a:r>
              <a:rPr lang="en-US">
                <a:solidFill>
                  <a:srgbClr val="000000"/>
                </a:solidFill>
                <a:latin typeface="Times New Roman" pitchFamily="18" charset="0"/>
                <a:ea typeface="Calibri" pitchFamily="34" charset="0"/>
                <a:cs typeface="Times New Roman" pitchFamily="18" charset="0"/>
              </a:rPr>
              <a:t>O</a:t>
            </a:r>
            <a:r>
              <a:rPr lang="ru-RU">
                <a:solidFill>
                  <a:srgbClr val="000000"/>
                </a:solidFill>
                <a:latin typeface="Times New Roman" pitchFamily="18" charset="0"/>
                <a:ea typeface="Calibri" pitchFamily="34" charset="0"/>
                <a:cs typeface="Times New Roman" pitchFamily="18" charset="0"/>
              </a:rPr>
              <a:t> – точка равновесия</a:t>
            </a:r>
            <a:r>
              <a:rPr lang="ru-RU"/>
              <a:t> </a:t>
            </a:r>
          </a:p>
        </p:txBody>
      </p:sp>
      <p:sp>
        <p:nvSpPr>
          <p:cNvPr id="82950" name="Rectangle 4"/>
          <p:cNvSpPr>
            <a:spLocks noChangeArrowheads="1"/>
          </p:cNvSpPr>
          <p:nvPr/>
        </p:nvSpPr>
        <p:spPr bwMode="auto">
          <a:xfrm>
            <a:off x="357188" y="4286250"/>
            <a:ext cx="8501062" cy="1200150"/>
          </a:xfrm>
          <a:prstGeom prst="rect">
            <a:avLst/>
          </a:prstGeom>
          <a:noFill/>
          <a:ln w="9525">
            <a:noFill/>
            <a:miter lim="800000"/>
            <a:headEnd/>
            <a:tailEnd/>
          </a:ln>
        </p:spPr>
        <p:txBody>
          <a:bodyPr anchor="ctr">
            <a:spAutoFit/>
          </a:bodyPr>
          <a:lstStyle/>
          <a:p>
            <a:pPr indent="450850" algn="just"/>
            <a:r>
              <a:rPr lang="ru-RU" b="1" i="1">
                <a:solidFill>
                  <a:srgbClr val="000000"/>
                </a:solidFill>
                <a:latin typeface="Calibri" pitchFamily="34" charset="0"/>
                <a:ea typeface="Calibri" pitchFamily="34" charset="0"/>
                <a:cs typeface="Times New Roman" pitchFamily="18" charset="0"/>
              </a:rPr>
              <a:t>Равновесие</a:t>
            </a:r>
            <a:r>
              <a:rPr lang="ru-RU">
                <a:solidFill>
                  <a:srgbClr val="000000"/>
                </a:solidFill>
                <a:latin typeface="Calibri" pitchFamily="34" charset="0"/>
                <a:ea typeface="Calibri" pitchFamily="34" charset="0"/>
                <a:cs typeface="Times New Roman" pitchFamily="18" charset="0"/>
              </a:rPr>
              <a:t> означает, что все покупатели, которые могут и хотят приобрести данный товар по цене Р, приобретут его, а все продавцы, которые желают и готовы продать товар по цене Р, продадут его. При этом на рынке не будет ни дефицита, ни излишков данного товара.</a:t>
            </a:r>
            <a:endParaRPr lang="ru-RU">
              <a:ea typeface="Calibri" pitchFamily="34" charset="0"/>
              <a:cs typeface="Times New Roman" pitchFamily="18" charset="0"/>
            </a:endParaRPr>
          </a:p>
        </p:txBody>
      </p:sp>
      <p:sp>
        <p:nvSpPr>
          <p:cNvPr id="82951" name="Rectangle 3"/>
          <p:cNvSpPr>
            <a:spLocks noChangeArrowheads="1"/>
          </p:cNvSpPr>
          <p:nvPr/>
        </p:nvSpPr>
        <p:spPr bwMode="auto">
          <a:xfrm>
            <a:off x="357188" y="5572125"/>
            <a:ext cx="8643937" cy="830263"/>
          </a:xfrm>
          <a:prstGeom prst="rect">
            <a:avLst/>
          </a:prstGeom>
          <a:noFill/>
          <a:ln w="9525">
            <a:noFill/>
            <a:miter lim="800000"/>
            <a:headEnd/>
            <a:tailEnd/>
          </a:ln>
        </p:spPr>
        <p:txBody>
          <a:bodyPr anchor="ctr">
            <a:spAutoFit/>
          </a:bodyPr>
          <a:lstStyle/>
          <a:p>
            <a:pPr indent="450850" algn="just"/>
            <a:r>
              <a:rPr lang="ru-RU" sz="1600">
                <a:solidFill>
                  <a:srgbClr val="000000"/>
                </a:solidFill>
                <a:latin typeface="Calibri" pitchFamily="34" charset="0"/>
                <a:ea typeface="Calibri" pitchFamily="34" charset="0"/>
                <a:cs typeface="Times New Roman" pitchFamily="18" charset="0"/>
              </a:rPr>
              <a:t>Объяснение установления равновесия за счет колебания цен, в ходе которого их повышение или понижение приводит рынок в состояние равновесия, принадлежит швейцарскому экономисту </a:t>
            </a:r>
            <a:r>
              <a:rPr lang="ru-RU" sz="1600" b="1">
                <a:solidFill>
                  <a:srgbClr val="000000"/>
                </a:solidFill>
                <a:latin typeface="Calibri" pitchFamily="34" charset="0"/>
                <a:ea typeface="Calibri" pitchFamily="34" charset="0"/>
                <a:cs typeface="Times New Roman" pitchFamily="18" charset="0"/>
              </a:rPr>
              <a:t>А.Вальрасу</a:t>
            </a:r>
            <a:r>
              <a:rPr lang="ru-RU" sz="1600">
                <a:solidFill>
                  <a:srgbClr val="000000"/>
                </a:solidFill>
                <a:latin typeface="Calibri" pitchFamily="34" charset="0"/>
                <a:ea typeface="Calibri" pitchFamily="34" charset="0"/>
                <a:cs typeface="Times New Roman" pitchFamily="18" charset="0"/>
              </a:rPr>
              <a:t>. </a:t>
            </a:r>
            <a:endParaRPr lang="ru-RU" sz="1600">
              <a:ea typeface="Calibri" pitchFamily="34" charset="0"/>
              <a:cs typeface="Times New Roman" pitchFamily="18" charset="0"/>
            </a:endParaRPr>
          </a:p>
        </p:txBody>
      </p:sp>
      <p:sp>
        <p:nvSpPr>
          <p:cNvPr id="82952" name="Rectangle 5"/>
          <p:cNvSpPr>
            <a:spLocks noChangeArrowheads="1"/>
          </p:cNvSpPr>
          <p:nvPr/>
        </p:nvSpPr>
        <p:spPr bwMode="auto">
          <a:xfrm>
            <a:off x="4429125" y="6224588"/>
            <a:ext cx="2643188" cy="400050"/>
          </a:xfrm>
          <a:prstGeom prst="rect">
            <a:avLst/>
          </a:prstGeom>
          <a:noFill/>
          <a:ln w="9525">
            <a:noFill/>
            <a:miter lim="800000"/>
            <a:headEnd/>
            <a:tailEnd/>
          </a:ln>
        </p:spPr>
        <p:txBody>
          <a:bodyPr anchor="ctr">
            <a:spAutoFit/>
          </a:bodyPr>
          <a:lstStyle/>
          <a:p>
            <a:pPr indent="450850" algn="just"/>
            <a:r>
              <a:rPr lang="ru-RU" sz="2000" b="1">
                <a:solidFill>
                  <a:srgbClr val="000000"/>
                </a:solidFill>
                <a:latin typeface="Calibri" pitchFamily="34" charset="0"/>
                <a:ea typeface="Calibri" pitchFamily="34" charset="0"/>
                <a:cs typeface="Times New Roman" pitchFamily="18" charset="0"/>
              </a:rPr>
              <a:t>Q</a:t>
            </a:r>
            <a:r>
              <a:rPr lang="ru-RU" sz="2000" b="1" baseline="30000">
                <a:solidFill>
                  <a:srgbClr val="000000"/>
                </a:solidFill>
                <a:latin typeface="Calibri" pitchFamily="34" charset="0"/>
                <a:ea typeface="Calibri" pitchFamily="34" charset="0"/>
                <a:cs typeface="Times New Roman" pitchFamily="18" charset="0"/>
              </a:rPr>
              <a:t>D,S</a:t>
            </a:r>
            <a:r>
              <a:rPr lang="ru-RU" sz="2000" b="1">
                <a:solidFill>
                  <a:srgbClr val="000000"/>
                </a:solidFill>
                <a:latin typeface="Calibri" pitchFamily="34" charset="0"/>
                <a:ea typeface="Calibri" pitchFamily="34" charset="0"/>
                <a:cs typeface="Times New Roman" pitchFamily="18" charset="0"/>
              </a:rPr>
              <a:t> = f(</a:t>
            </a:r>
            <a:r>
              <a:rPr lang="en-US" sz="2000" b="1">
                <a:solidFill>
                  <a:srgbClr val="000000"/>
                </a:solidFill>
                <a:latin typeface="Calibri" pitchFamily="34" charset="0"/>
                <a:ea typeface="Calibri" pitchFamily="34" charset="0"/>
                <a:cs typeface="Times New Roman" pitchFamily="18" charset="0"/>
              </a:rPr>
              <a:t>P</a:t>
            </a:r>
            <a:r>
              <a:rPr lang="ru-RU" sz="2000" b="1">
                <a:solidFill>
                  <a:srgbClr val="000000"/>
                </a:solidFill>
                <a:latin typeface="Calibri" pitchFamily="34" charset="0"/>
                <a:ea typeface="Calibri" pitchFamily="34" charset="0"/>
                <a:cs typeface="Times New Roman" pitchFamily="18" charset="0"/>
              </a:rPr>
              <a:t>)</a:t>
            </a:r>
            <a:endParaRPr lang="ru-RU" sz="2000">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214313" y="142875"/>
            <a:ext cx="8786812" cy="4246563"/>
          </a:xfrm>
          <a:prstGeom prst="rect">
            <a:avLst/>
          </a:prstGeom>
          <a:noFill/>
          <a:ln w="9525">
            <a:noFill/>
            <a:miter lim="800000"/>
            <a:headEnd/>
            <a:tailEnd/>
          </a:ln>
          <a:effectLst/>
        </p:spPr>
        <p:txBody>
          <a:bodyPr anchor="ctr">
            <a:spAutoFit/>
          </a:bodyPr>
          <a:lstStyle/>
          <a:p>
            <a:pPr indent="450850"/>
            <a:r>
              <a:rPr lang="ru-RU" b="1" i="1" u="sng">
                <a:solidFill>
                  <a:srgbClr val="000000"/>
                </a:solidFill>
                <a:latin typeface="Calibri" pitchFamily="34" charset="0"/>
                <a:ea typeface="Calibri" pitchFamily="34" charset="0"/>
                <a:cs typeface="Times New Roman" pitchFamily="18" charset="0"/>
              </a:rPr>
              <a:t>Почему надо изучать экономическую  теорию?</a:t>
            </a:r>
            <a:endParaRPr lang="ru-RU" b="1" i="1" u="sng">
              <a:ea typeface="Calibri" pitchFamily="34" charset="0"/>
              <a:cs typeface="Times New Roman" pitchFamily="18" charset="0"/>
            </a:endParaRPr>
          </a:p>
          <a:p>
            <a:pPr indent="450850"/>
            <a:r>
              <a:rPr lang="ru-RU" sz="1600" i="1">
                <a:solidFill>
                  <a:srgbClr val="000000"/>
                </a:solidFill>
                <a:latin typeface="Arial Black" pitchFamily="34" charset="0"/>
                <a:ea typeface="Calibri" pitchFamily="34" charset="0"/>
                <a:cs typeface="Times New Roman" pitchFamily="18" charset="0"/>
              </a:rPr>
              <a:t>1. Чтобы быть хорошо информированным гражданином</a:t>
            </a:r>
            <a:endParaRPr lang="ru-RU" sz="1600" i="1">
              <a:latin typeface="Arial Black" pitchFamily="34" charset="0"/>
              <a:cs typeface="Calibri" pitchFamily="34" charset="0"/>
            </a:endParaRPr>
          </a:p>
          <a:p>
            <a:pPr indent="450850" eaLnBrk="0" hangingPunct="0"/>
            <a:r>
              <a:rPr lang="ru-RU">
                <a:solidFill>
                  <a:srgbClr val="000000"/>
                </a:solidFill>
                <a:latin typeface="Calibri" pitchFamily="34" charset="0"/>
                <a:cs typeface="Calibri" pitchFamily="34" charset="0"/>
              </a:rPr>
              <a:t>а) почему изменился курс валюты, акций, ценных бумаг</a:t>
            </a:r>
            <a:endParaRPr lang="ru-RU"/>
          </a:p>
          <a:p>
            <a:pPr indent="450850" eaLnBrk="0" hangingPunct="0"/>
            <a:r>
              <a:rPr lang="ru-RU">
                <a:solidFill>
                  <a:srgbClr val="000000"/>
                </a:solidFill>
                <a:latin typeface="Calibri" pitchFamily="34" charset="0"/>
                <a:cs typeface="Calibri" pitchFamily="34" charset="0"/>
              </a:rPr>
              <a:t>б) почему существует инфляция</a:t>
            </a:r>
            <a:endParaRPr lang="ru-RU"/>
          </a:p>
          <a:p>
            <a:pPr indent="450850" eaLnBrk="0" hangingPunct="0"/>
            <a:r>
              <a:rPr lang="ru-RU">
                <a:solidFill>
                  <a:srgbClr val="000000"/>
                </a:solidFill>
                <a:latin typeface="Calibri" pitchFamily="34" charset="0"/>
                <a:cs typeface="Calibri" pitchFamily="34" charset="0"/>
              </a:rPr>
              <a:t>в) почему надо сокращать безработицу</a:t>
            </a:r>
            <a:endParaRPr lang="ru-RU"/>
          </a:p>
          <a:p>
            <a:pPr indent="450850" eaLnBrk="0" hangingPunct="0"/>
            <a:r>
              <a:rPr lang="ru-RU">
                <a:solidFill>
                  <a:srgbClr val="000000"/>
                </a:solidFill>
                <a:latin typeface="Calibri" pitchFamily="34" charset="0"/>
                <a:cs typeface="Calibri" pitchFamily="34" charset="0"/>
              </a:rPr>
              <a:t>г) </a:t>
            </a:r>
            <a:r>
              <a:rPr lang="ru-RU">
                <a:latin typeface="Calibri" pitchFamily="34" charset="0"/>
                <a:cs typeface="Calibri" pitchFamily="34" charset="0"/>
              </a:rPr>
              <a:t>нужна ли реформа налоговой системы и т.д.</a:t>
            </a:r>
          </a:p>
          <a:p>
            <a:pPr indent="450850"/>
            <a:r>
              <a:rPr lang="ru-RU" sz="1600" i="1">
                <a:solidFill>
                  <a:srgbClr val="000000"/>
                </a:solidFill>
                <a:latin typeface="Arial Black" pitchFamily="34" charset="0"/>
                <a:cs typeface="Calibri" pitchFamily="34" charset="0"/>
              </a:rPr>
              <a:t>2. Практическое значение </a:t>
            </a:r>
          </a:p>
          <a:p>
            <a:pPr indent="450850" eaLnBrk="0" hangingPunct="0"/>
            <a:r>
              <a:rPr lang="ru-RU">
                <a:latin typeface="Calibri" pitchFamily="34" charset="0"/>
                <a:cs typeface="Calibri" pitchFamily="34" charset="0"/>
              </a:rPr>
              <a:t>а) понимание общего характера функционирования системы помогают руководителю предприятия лучше организовать хозяйственную политику.</a:t>
            </a:r>
            <a:endParaRPr lang="ru-RU"/>
          </a:p>
          <a:p>
            <a:pPr indent="450850" eaLnBrk="0" hangingPunct="0"/>
            <a:r>
              <a:rPr lang="ru-RU">
                <a:latin typeface="Calibri" pitchFamily="34" charset="0"/>
                <a:cs typeface="Calibri" pitchFamily="34" charset="0"/>
              </a:rPr>
              <a:t>б) экономистам на предприятии помогает собрать и истолковать информацию, на основе которой руководитель будет принимать управленческие решения</a:t>
            </a:r>
            <a:endParaRPr lang="ru-RU"/>
          </a:p>
          <a:p>
            <a:pPr indent="450850" eaLnBrk="0" hangingPunct="0"/>
            <a:r>
              <a:rPr lang="ru-RU">
                <a:latin typeface="Calibri" pitchFamily="34" charset="0"/>
                <a:cs typeface="Calibri" pitchFamily="34" charset="0"/>
              </a:rPr>
              <a:t>в) для отдельного гражданина (как потребителя, так и работника) дает представление о покупке товаров, о найме на работу, какие профессии лучше оплачиваются и т.д.</a:t>
            </a:r>
            <a:endParaRPr lang="ru-RU"/>
          </a:p>
          <a:p>
            <a:pPr indent="450850" eaLnBrk="0" hangingPunct="0"/>
            <a:r>
              <a:rPr lang="ru-RU" sz="1600" i="1">
                <a:solidFill>
                  <a:srgbClr val="000000"/>
                </a:solidFill>
                <a:latin typeface="Arial Black" pitchFamily="34" charset="0"/>
                <a:cs typeface="Calibri" pitchFamily="34" charset="0"/>
              </a:rPr>
              <a:t>3. Экономическая теория неразрывно связана с другими науками:</a:t>
            </a:r>
          </a:p>
        </p:txBody>
      </p:sp>
      <p:pic>
        <p:nvPicPr>
          <p:cNvPr id="19458" name="Picture 2"/>
          <p:cNvPicPr>
            <a:picLocks noChangeAspect="1" noChangeArrowheads="1"/>
          </p:cNvPicPr>
          <p:nvPr/>
        </p:nvPicPr>
        <p:blipFill>
          <a:blip r:embed="rId2" cstate="print"/>
          <a:srcRect/>
          <a:stretch>
            <a:fillRect/>
          </a:stretch>
        </p:blipFill>
        <p:spPr bwMode="auto">
          <a:xfrm>
            <a:off x="7429500" y="142875"/>
            <a:ext cx="1571625" cy="1571625"/>
          </a:xfrm>
          <a:prstGeom prst="rect">
            <a:avLst/>
          </a:prstGeom>
          <a:noFill/>
          <a:ln w="9525">
            <a:noFill/>
            <a:miter lim="800000"/>
            <a:headEnd/>
            <a:tailEnd/>
          </a:ln>
        </p:spPr>
      </p:pic>
      <p:sp>
        <p:nvSpPr>
          <p:cNvPr id="4" name="Скругленный прямоугольник 3"/>
          <p:cNvSpPr/>
          <p:nvPr/>
        </p:nvSpPr>
        <p:spPr>
          <a:xfrm>
            <a:off x="571500" y="4786313"/>
            <a:ext cx="1857375" cy="5000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Философия</a:t>
            </a:r>
          </a:p>
        </p:txBody>
      </p:sp>
      <p:sp>
        <p:nvSpPr>
          <p:cNvPr id="5" name="Скругленный прямоугольник 4"/>
          <p:cNvSpPr/>
          <p:nvPr/>
        </p:nvSpPr>
        <p:spPr>
          <a:xfrm>
            <a:off x="1000125" y="5500688"/>
            <a:ext cx="1857375" cy="5000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Математика</a:t>
            </a:r>
          </a:p>
        </p:txBody>
      </p:sp>
      <p:sp>
        <p:nvSpPr>
          <p:cNvPr id="6" name="Скругленный прямоугольник 5"/>
          <p:cNvSpPr/>
          <p:nvPr/>
        </p:nvSpPr>
        <p:spPr>
          <a:xfrm>
            <a:off x="1928813" y="6143625"/>
            <a:ext cx="1857375" cy="5000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Статистика</a:t>
            </a:r>
          </a:p>
        </p:txBody>
      </p:sp>
      <p:sp>
        <p:nvSpPr>
          <p:cNvPr id="8" name="Скругленный прямоугольник 7"/>
          <p:cNvSpPr/>
          <p:nvPr/>
        </p:nvSpPr>
        <p:spPr>
          <a:xfrm>
            <a:off x="5357813" y="6143625"/>
            <a:ext cx="1857375" cy="5000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Экономический анализ</a:t>
            </a:r>
          </a:p>
        </p:txBody>
      </p:sp>
      <p:sp>
        <p:nvSpPr>
          <p:cNvPr id="9" name="Скругленный прямоугольник 8"/>
          <p:cNvSpPr/>
          <p:nvPr/>
        </p:nvSpPr>
        <p:spPr>
          <a:xfrm>
            <a:off x="6286500" y="5429250"/>
            <a:ext cx="1857375" cy="5000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Менеджмент</a:t>
            </a:r>
          </a:p>
        </p:txBody>
      </p:sp>
      <p:sp>
        <p:nvSpPr>
          <p:cNvPr id="10" name="Скругленный прямоугольник 9"/>
          <p:cNvSpPr/>
          <p:nvPr/>
        </p:nvSpPr>
        <p:spPr>
          <a:xfrm>
            <a:off x="6643688" y="4714875"/>
            <a:ext cx="1857375" cy="5000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Бухгалтерский учет</a:t>
            </a:r>
          </a:p>
        </p:txBody>
      </p:sp>
      <p:sp>
        <p:nvSpPr>
          <p:cNvPr id="11" name="Овал 10"/>
          <p:cNvSpPr/>
          <p:nvPr/>
        </p:nvSpPr>
        <p:spPr>
          <a:xfrm>
            <a:off x="3143250" y="4429125"/>
            <a:ext cx="2786063" cy="1428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ЭКОНОМИЧЕСКАЯ ТЕОРИЯ</a:t>
            </a:r>
          </a:p>
        </p:txBody>
      </p:sp>
      <p:cxnSp>
        <p:nvCxnSpPr>
          <p:cNvPr id="13" name="Прямая со стрелкой 12"/>
          <p:cNvCxnSpPr>
            <a:stCxn id="4" idx="3"/>
            <a:endCxn id="11" idx="2"/>
          </p:cNvCxnSpPr>
          <p:nvPr/>
        </p:nvCxnSpPr>
        <p:spPr>
          <a:xfrm>
            <a:off x="2428875" y="5037138"/>
            <a:ext cx="714375" cy="106362"/>
          </a:xfrm>
          <a:prstGeom prst="straightConnector1">
            <a:avLst/>
          </a:prstGeom>
          <a:ln w="41275">
            <a:tailEnd type="arrow"/>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a:stCxn id="5" idx="3"/>
            <a:endCxn id="11" idx="3"/>
          </p:cNvCxnSpPr>
          <p:nvPr/>
        </p:nvCxnSpPr>
        <p:spPr>
          <a:xfrm flipV="1">
            <a:off x="2857500" y="5648325"/>
            <a:ext cx="693738" cy="103188"/>
          </a:xfrm>
          <a:prstGeom prst="straightConnector1">
            <a:avLst/>
          </a:prstGeom>
          <a:ln w="41275">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stCxn id="6" idx="3"/>
            <a:endCxn id="11" idx="4"/>
          </p:cNvCxnSpPr>
          <p:nvPr/>
        </p:nvCxnSpPr>
        <p:spPr>
          <a:xfrm flipV="1">
            <a:off x="3786188" y="5857875"/>
            <a:ext cx="749300" cy="536575"/>
          </a:xfrm>
          <a:prstGeom prst="straightConnector1">
            <a:avLst/>
          </a:prstGeom>
          <a:ln w="41275">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stCxn id="11" idx="4"/>
            <a:endCxn id="8" idx="1"/>
          </p:cNvCxnSpPr>
          <p:nvPr/>
        </p:nvCxnSpPr>
        <p:spPr>
          <a:xfrm rot="16200000" flipH="1">
            <a:off x="4678363" y="5715000"/>
            <a:ext cx="536575" cy="822325"/>
          </a:xfrm>
          <a:prstGeom prst="straightConnector1">
            <a:avLst/>
          </a:prstGeom>
          <a:ln w="41275">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a:stCxn id="11" idx="5"/>
            <a:endCxn id="9" idx="1"/>
          </p:cNvCxnSpPr>
          <p:nvPr/>
        </p:nvCxnSpPr>
        <p:spPr>
          <a:xfrm rot="16200000" flipH="1">
            <a:off x="5888038" y="5281612"/>
            <a:ext cx="31750" cy="765175"/>
          </a:xfrm>
          <a:prstGeom prst="straightConnector1">
            <a:avLst/>
          </a:prstGeom>
          <a:ln w="41275">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a:stCxn id="11" idx="6"/>
            <a:endCxn id="10" idx="1"/>
          </p:cNvCxnSpPr>
          <p:nvPr/>
        </p:nvCxnSpPr>
        <p:spPr>
          <a:xfrm flipV="1">
            <a:off x="5929313" y="4965700"/>
            <a:ext cx="714375" cy="177800"/>
          </a:xfrm>
          <a:prstGeom prst="straightConnector1">
            <a:avLst/>
          </a:prstGeom>
          <a:ln w="4127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ChangeArrowheads="1"/>
          </p:cNvSpPr>
          <p:nvPr/>
        </p:nvSpPr>
        <p:spPr bwMode="auto">
          <a:xfrm>
            <a:off x="428625" y="2714625"/>
            <a:ext cx="8215313" cy="3478213"/>
          </a:xfrm>
          <a:prstGeom prst="rect">
            <a:avLst/>
          </a:prstGeom>
          <a:noFill/>
          <a:ln w="9525">
            <a:noFill/>
            <a:miter lim="800000"/>
            <a:headEnd/>
            <a:tailEnd/>
          </a:ln>
          <a:effectLst/>
        </p:spPr>
        <p:txBody>
          <a:bodyPr anchor="ctr">
            <a:spAutoFit/>
          </a:bodyPr>
          <a:lstStyle/>
          <a:p>
            <a:pPr indent="450850" algn="just">
              <a:buFont typeface="Arial" charset="0"/>
              <a:buChar char="•"/>
            </a:pPr>
            <a:r>
              <a:rPr lang="ru-RU" sz="2000" u="sng">
                <a:solidFill>
                  <a:srgbClr val="000000"/>
                </a:solidFill>
                <a:latin typeface="Times New Roman" pitchFamily="18" charset="0"/>
                <a:ea typeface="Calibri" pitchFamily="34" charset="0"/>
                <a:cs typeface="Times New Roman" pitchFamily="18" charset="0"/>
              </a:rPr>
              <a:t>информационную </a:t>
            </a:r>
            <a:r>
              <a:rPr lang="ru-RU" sz="2000">
                <a:solidFill>
                  <a:srgbClr val="000000"/>
                </a:solidFill>
                <a:latin typeface="Times New Roman" pitchFamily="18" charset="0"/>
                <a:ea typeface="Calibri" pitchFamily="34" charset="0"/>
                <a:cs typeface="Times New Roman" pitchFamily="18" charset="0"/>
              </a:rPr>
              <a:t>— ее величина служит ориентиром для всех субъектов  рыночной  экономики;</a:t>
            </a:r>
            <a:endParaRPr lang="ru-RU" sz="2000">
              <a:ea typeface="Calibri" pitchFamily="34" charset="0"/>
              <a:cs typeface="Times New Roman" pitchFamily="18" charset="0"/>
            </a:endParaRPr>
          </a:p>
          <a:p>
            <a:pPr indent="450850" algn="just" eaLnBrk="0" hangingPunct="0">
              <a:buFontTx/>
              <a:buChar char="•"/>
            </a:pPr>
            <a:r>
              <a:rPr lang="ru-RU" sz="2000">
                <a:solidFill>
                  <a:srgbClr val="000000"/>
                </a:solidFill>
                <a:latin typeface="Times New Roman" pitchFamily="18" charset="0"/>
                <a:ea typeface="Calibri" pitchFamily="34" charset="0"/>
                <a:cs typeface="Times New Roman" pitchFamily="18" charset="0"/>
              </a:rPr>
              <a:t>    </a:t>
            </a:r>
            <a:r>
              <a:rPr lang="ru-RU" sz="2000" u="sng">
                <a:solidFill>
                  <a:srgbClr val="000000"/>
                </a:solidFill>
                <a:latin typeface="Times New Roman" pitchFamily="18" charset="0"/>
                <a:ea typeface="Calibri" pitchFamily="34" charset="0"/>
                <a:cs typeface="Times New Roman" pitchFamily="18" charset="0"/>
              </a:rPr>
              <a:t>нормирующую </a:t>
            </a:r>
            <a:r>
              <a:rPr lang="ru-RU" sz="2000">
                <a:solidFill>
                  <a:srgbClr val="000000"/>
                </a:solidFill>
                <a:latin typeface="Times New Roman" pitchFamily="18" charset="0"/>
                <a:ea typeface="Calibri" pitchFamily="34" charset="0"/>
                <a:cs typeface="Times New Roman" pitchFamily="18" charset="0"/>
              </a:rPr>
              <a:t>— она нормирует распределение товаров, давая сигнал потребителю о том, доступен ли ему данный товар и на какой объем потребления товара он может рассчитывать при данном уровне дохода. Одновременно она воздействует на производителя, показывая, сможет он окупить свои расходы или ему следует воздержаться от производства. Тем самым нормируется спрос производителя на ресурсы;</a:t>
            </a:r>
            <a:endParaRPr lang="ru-RU" sz="2000"/>
          </a:p>
          <a:p>
            <a:pPr indent="450850" algn="just" eaLnBrk="0" hangingPunct="0">
              <a:buFontTx/>
              <a:buChar char="•"/>
            </a:pPr>
            <a:r>
              <a:rPr lang="ru-RU" sz="2000">
                <a:solidFill>
                  <a:srgbClr val="000000"/>
                </a:solidFill>
                <a:latin typeface="Times New Roman" pitchFamily="18" charset="0"/>
                <a:cs typeface="Calibri" pitchFamily="34" charset="0"/>
              </a:rPr>
              <a:t>   </a:t>
            </a:r>
            <a:r>
              <a:rPr lang="ru-RU" sz="2000" u="sng">
                <a:solidFill>
                  <a:srgbClr val="000000"/>
                </a:solidFill>
                <a:latin typeface="Times New Roman" pitchFamily="18" charset="0"/>
                <a:cs typeface="Calibri" pitchFamily="34" charset="0"/>
              </a:rPr>
              <a:t>стимулирующую,</a:t>
            </a:r>
            <a:r>
              <a:rPr lang="ru-RU" sz="2000">
                <a:solidFill>
                  <a:srgbClr val="000000"/>
                </a:solidFill>
                <a:latin typeface="Times New Roman" pitchFamily="18" charset="0"/>
                <a:cs typeface="Calibri" pitchFamily="34" charset="0"/>
              </a:rPr>
              <a:t> поскольку она вынуждает производителя расширять или сокращать производство, менять технологию и ассортимент, чтобы издержки «уложились» в цену и осталась еще какая-то прибыль.</a:t>
            </a:r>
            <a:endParaRPr lang="ru-RU" sz="2000"/>
          </a:p>
        </p:txBody>
      </p:sp>
      <p:pic>
        <p:nvPicPr>
          <p:cNvPr id="83970" name="Picture 2"/>
          <p:cNvPicPr>
            <a:picLocks noChangeAspect="1" noChangeArrowheads="1"/>
          </p:cNvPicPr>
          <p:nvPr/>
        </p:nvPicPr>
        <p:blipFill>
          <a:blip r:embed="rId2" cstate="print"/>
          <a:srcRect/>
          <a:stretch>
            <a:fillRect/>
          </a:stretch>
        </p:blipFill>
        <p:spPr bwMode="auto">
          <a:xfrm>
            <a:off x="6357938" y="357188"/>
            <a:ext cx="2286000" cy="2286000"/>
          </a:xfrm>
          <a:prstGeom prst="rect">
            <a:avLst/>
          </a:prstGeom>
          <a:noFill/>
          <a:ln w="9525">
            <a:noFill/>
            <a:miter lim="800000"/>
            <a:headEnd/>
            <a:tailEnd/>
          </a:ln>
        </p:spPr>
      </p:pic>
      <p:sp>
        <p:nvSpPr>
          <p:cNvPr id="83971" name="Прямоугольник 3"/>
          <p:cNvSpPr>
            <a:spLocks noChangeArrowheads="1"/>
          </p:cNvSpPr>
          <p:nvPr/>
        </p:nvSpPr>
        <p:spPr bwMode="auto">
          <a:xfrm>
            <a:off x="714375" y="928688"/>
            <a:ext cx="5286375" cy="1384300"/>
          </a:xfrm>
          <a:prstGeom prst="rect">
            <a:avLst/>
          </a:prstGeom>
          <a:noFill/>
          <a:ln w="9525">
            <a:noFill/>
            <a:miter lim="800000"/>
            <a:headEnd/>
            <a:tailEnd/>
          </a:ln>
        </p:spPr>
        <p:txBody>
          <a:bodyPr>
            <a:spAutoFit/>
          </a:bodyPr>
          <a:lstStyle/>
          <a:p>
            <a:pPr indent="450850" algn="just"/>
            <a:r>
              <a:rPr lang="ru-RU" sz="2400" b="1">
                <a:solidFill>
                  <a:srgbClr val="000000"/>
                </a:solidFill>
                <a:latin typeface="Times New Roman" pitchFamily="18" charset="0"/>
                <a:ea typeface="Calibri" pitchFamily="34" charset="0"/>
                <a:cs typeface="Times New Roman" pitchFamily="18" charset="0"/>
              </a:rPr>
              <a:t>Равновесная цена</a:t>
            </a:r>
            <a:r>
              <a:rPr lang="ru-RU" sz="2400">
                <a:solidFill>
                  <a:srgbClr val="000000"/>
                </a:solidFill>
                <a:latin typeface="Times New Roman" pitchFamily="18" charset="0"/>
                <a:ea typeface="Calibri" pitchFamily="34" charset="0"/>
                <a:cs typeface="Times New Roman" pitchFamily="18" charset="0"/>
              </a:rPr>
              <a:t>, </a:t>
            </a:r>
            <a:r>
              <a:rPr lang="ru-RU" sz="2000">
                <a:solidFill>
                  <a:srgbClr val="000000"/>
                </a:solidFill>
                <a:latin typeface="Times New Roman" pitchFamily="18" charset="0"/>
                <a:ea typeface="Calibri" pitchFamily="34" charset="0"/>
                <a:cs typeface="Times New Roman" pitchFamily="18" charset="0"/>
              </a:rPr>
              <a:t>формирующаяся в результате действия рыночных конкурентных сил,  выполняет важнейшие функции в экономике:</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285750" y="214313"/>
            <a:ext cx="8501063" cy="830262"/>
          </a:xfrm>
          <a:prstGeom prst="rect">
            <a:avLst/>
          </a:prstGeom>
          <a:noFill/>
          <a:ln w="9525">
            <a:noFill/>
            <a:miter lim="800000"/>
            <a:headEnd/>
            <a:tailEnd/>
          </a:ln>
        </p:spPr>
        <p:txBody>
          <a:bodyPr anchor="ctr">
            <a:spAutoFit/>
          </a:bodyPr>
          <a:lstStyle/>
          <a:p>
            <a:pPr indent="450850" algn="just"/>
            <a:r>
              <a:rPr lang="ru-RU" sz="1600">
                <a:solidFill>
                  <a:srgbClr val="000000"/>
                </a:solidFill>
                <a:latin typeface="Calibri" pitchFamily="34" charset="0"/>
                <a:ea typeface="Calibri" pitchFamily="34" charset="0"/>
                <a:cs typeface="Times New Roman" pitchFamily="18" charset="0"/>
              </a:rPr>
              <a:t>Второй механизм установления рыночного равновесия описал английский экономист </a:t>
            </a:r>
            <a:r>
              <a:rPr lang="ru-RU" sz="1600" b="1">
                <a:solidFill>
                  <a:srgbClr val="000000"/>
                </a:solidFill>
                <a:latin typeface="Calibri" pitchFamily="34" charset="0"/>
                <a:ea typeface="Calibri" pitchFamily="34" charset="0"/>
                <a:cs typeface="Times New Roman" pitchFamily="18" charset="0"/>
              </a:rPr>
              <a:t>А.Маршалл</a:t>
            </a:r>
            <a:r>
              <a:rPr lang="ru-RU" sz="1600">
                <a:solidFill>
                  <a:srgbClr val="000000"/>
                </a:solidFill>
                <a:latin typeface="Calibri" pitchFamily="34" charset="0"/>
                <a:ea typeface="Calibri" pitchFamily="34" charset="0"/>
                <a:cs typeface="Times New Roman" pitchFamily="18" charset="0"/>
              </a:rPr>
              <a:t>, который показал, что реагируя на нарушение рыночного равновесия, продавцы могут манипулировать не ценами, а объемом предложения.</a:t>
            </a:r>
          </a:p>
        </p:txBody>
      </p:sp>
      <p:sp>
        <p:nvSpPr>
          <p:cNvPr id="84994" name="Rectangle 2"/>
          <p:cNvSpPr>
            <a:spLocks noChangeArrowheads="1"/>
          </p:cNvSpPr>
          <p:nvPr/>
        </p:nvSpPr>
        <p:spPr bwMode="auto">
          <a:xfrm>
            <a:off x="6000750" y="857250"/>
            <a:ext cx="1878013" cy="400050"/>
          </a:xfrm>
          <a:prstGeom prst="rect">
            <a:avLst/>
          </a:prstGeom>
          <a:noFill/>
          <a:ln w="9525">
            <a:noFill/>
            <a:miter lim="800000"/>
            <a:headEnd/>
            <a:tailEnd/>
          </a:ln>
        </p:spPr>
        <p:txBody>
          <a:bodyPr wrap="none" anchor="ctr">
            <a:spAutoFit/>
          </a:bodyPr>
          <a:lstStyle/>
          <a:p>
            <a:pPr indent="450850" algn="just"/>
            <a:r>
              <a:rPr lang="ru-RU" sz="1200">
                <a:solidFill>
                  <a:srgbClr val="000000"/>
                </a:solidFill>
                <a:latin typeface="Calibri" pitchFamily="34" charset="0"/>
                <a:ea typeface="Calibri" pitchFamily="34" charset="0"/>
                <a:cs typeface="Times New Roman" pitchFamily="18" charset="0"/>
              </a:rPr>
              <a:t> </a:t>
            </a:r>
            <a:r>
              <a:rPr lang="en-US" sz="2000" b="1">
                <a:solidFill>
                  <a:srgbClr val="000000"/>
                </a:solidFill>
                <a:latin typeface="Calibri" pitchFamily="34" charset="0"/>
                <a:ea typeface="Calibri" pitchFamily="34" charset="0"/>
                <a:cs typeface="Times New Roman" pitchFamily="18" charset="0"/>
              </a:rPr>
              <a:t>P</a:t>
            </a:r>
            <a:r>
              <a:rPr lang="ru-RU" sz="2000" b="1">
                <a:solidFill>
                  <a:srgbClr val="000000"/>
                </a:solidFill>
                <a:latin typeface="Calibri" pitchFamily="34" charset="0"/>
                <a:ea typeface="Calibri" pitchFamily="34" charset="0"/>
                <a:cs typeface="Times New Roman" pitchFamily="18" charset="0"/>
              </a:rPr>
              <a:t>D,S = f(</a:t>
            </a:r>
            <a:r>
              <a:rPr lang="en-US" sz="2000" b="1">
                <a:solidFill>
                  <a:srgbClr val="000000"/>
                </a:solidFill>
                <a:latin typeface="Calibri" pitchFamily="34" charset="0"/>
                <a:ea typeface="Calibri" pitchFamily="34" charset="0"/>
                <a:cs typeface="Times New Roman" pitchFamily="18" charset="0"/>
              </a:rPr>
              <a:t>Q</a:t>
            </a:r>
            <a:r>
              <a:rPr lang="ru-RU" sz="2000" b="1">
                <a:solidFill>
                  <a:srgbClr val="000000"/>
                </a:solidFill>
                <a:latin typeface="Calibri" pitchFamily="34" charset="0"/>
                <a:ea typeface="Calibri" pitchFamily="34" charset="0"/>
                <a:cs typeface="Times New Roman" pitchFamily="18" charset="0"/>
              </a:rPr>
              <a:t>) </a:t>
            </a:r>
          </a:p>
        </p:txBody>
      </p:sp>
      <p:pic>
        <p:nvPicPr>
          <p:cNvPr id="84995" name="Рисунок 3" descr="E:\УЧЁБА\ПРЕПОДАВАНИЕ\МИКРОЭКОНОМИКА\спрос 7.jpg"/>
          <p:cNvPicPr>
            <a:picLocks noChangeAspect="1" noChangeArrowheads="1"/>
          </p:cNvPicPr>
          <p:nvPr/>
        </p:nvPicPr>
        <p:blipFill>
          <a:blip r:embed="rId2" cstate="print"/>
          <a:srcRect/>
          <a:stretch>
            <a:fillRect/>
          </a:stretch>
        </p:blipFill>
        <p:spPr bwMode="auto">
          <a:xfrm>
            <a:off x="1214438" y="1143000"/>
            <a:ext cx="3786187" cy="2000250"/>
          </a:xfrm>
          <a:prstGeom prst="rect">
            <a:avLst/>
          </a:prstGeom>
          <a:noFill/>
          <a:ln w="9525">
            <a:noFill/>
            <a:miter lim="800000"/>
            <a:headEnd/>
            <a:tailEnd/>
          </a:ln>
        </p:spPr>
      </p:pic>
      <p:pic>
        <p:nvPicPr>
          <p:cNvPr id="84996" name="Рисунок 4" descr="E:\УЧЁБА\ПРЕПОДАВАНИЕ\МИКРОЭКОНОМИКА\спрос 80012.jpg"/>
          <p:cNvPicPr>
            <a:picLocks noChangeAspect="1" noChangeArrowheads="1"/>
          </p:cNvPicPr>
          <p:nvPr/>
        </p:nvPicPr>
        <p:blipFill>
          <a:blip r:embed="rId3" cstate="print"/>
          <a:srcRect/>
          <a:stretch>
            <a:fillRect/>
          </a:stretch>
        </p:blipFill>
        <p:spPr bwMode="auto">
          <a:xfrm>
            <a:off x="4714875" y="3429000"/>
            <a:ext cx="3783013" cy="2714625"/>
          </a:xfrm>
          <a:prstGeom prst="rect">
            <a:avLst/>
          </a:prstGeom>
          <a:noFill/>
          <a:ln w="9525">
            <a:noFill/>
            <a:miter lim="800000"/>
            <a:headEnd/>
            <a:tailEnd/>
          </a:ln>
        </p:spPr>
      </p:pic>
      <p:sp>
        <p:nvSpPr>
          <p:cNvPr id="84997" name="Rectangle 3"/>
          <p:cNvSpPr>
            <a:spLocks noChangeArrowheads="1"/>
          </p:cNvSpPr>
          <p:nvPr/>
        </p:nvSpPr>
        <p:spPr bwMode="auto">
          <a:xfrm>
            <a:off x="500063" y="3571875"/>
            <a:ext cx="3571875" cy="584200"/>
          </a:xfrm>
          <a:prstGeom prst="rect">
            <a:avLst/>
          </a:prstGeom>
          <a:noFill/>
          <a:ln w="9525">
            <a:noFill/>
            <a:miter lim="800000"/>
            <a:headEnd/>
            <a:tailEnd/>
          </a:ln>
        </p:spPr>
        <p:txBody>
          <a:bodyPr anchor="ctr">
            <a:spAutoFit/>
          </a:bodyPr>
          <a:lstStyle/>
          <a:p>
            <a:pPr indent="450850" algn="just"/>
            <a:r>
              <a:rPr lang="ru-RU" sz="1600">
                <a:solidFill>
                  <a:srgbClr val="000000"/>
                </a:solidFill>
                <a:latin typeface="Calibri" pitchFamily="34" charset="0"/>
                <a:ea typeface="Calibri" pitchFamily="34" charset="0"/>
                <a:cs typeface="Times New Roman" pitchFamily="18" charset="0"/>
              </a:rPr>
              <a:t>Примером динамичной модели является </a:t>
            </a:r>
            <a:r>
              <a:rPr lang="ru-RU" sz="1600" b="1">
                <a:solidFill>
                  <a:srgbClr val="000000"/>
                </a:solidFill>
                <a:latin typeface="Calibri" pitchFamily="34" charset="0"/>
                <a:ea typeface="Calibri" pitchFamily="34" charset="0"/>
                <a:cs typeface="Times New Roman" pitchFamily="18" charset="0"/>
              </a:rPr>
              <a:t>паутинообразная модель</a:t>
            </a:r>
            <a:r>
              <a:rPr lang="ru-RU" sz="1600">
                <a:solidFill>
                  <a:srgbClr val="000000"/>
                </a:solidFill>
                <a:latin typeface="Calibri" pitchFamily="34" charset="0"/>
                <a:ea typeface="Calibri" pitchFamily="34" charset="0"/>
                <a:cs typeface="Times New Roman" pitchFamily="18" charset="0"/>
              </a:rPr>
              <a:t>.</a:t>
            </a:r>
          </a:p>
        </p:txBody>
      </p:sp>
      <p:sp>
        <p:nvSpPr>
          <p:cNvPr id="7" name="Стрелка вправо 6"/>
          <p:cNvSpPr/>
          <p:nvPr/>
        </p:nvSpPr>
        <p:spPr>
          <a:xfrm>
            <a:off x="4143375" y="3429000"/>
            <a:ext cx="357188" cy="1000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84999" name="Прямоугольник 7"/>
          <p:cNvSpPr>
            <a:spLocks noChangeArrowheads="1"/>
          </p:cNvSpPr>
          <p:nvPr/>
        </p:nvSpPr>
        <p:spPr bwMode="auto">
          <a:xfrm>
            <a:off x="285750" y="4429125"/>
            <a:ext cx="4214813" cy="2062163"/>
          </a:xfrm>
          <a:prstGeom prst="rect">
            <a:avLst/>
          </a:prstGeom>
          <a:noFill/>
          <a:ln w="9525">
            <a:noFill/>
            <a:miter lim="800000"/>
            <a:headEnd/>
            <a:tailEnd/>
          </a:ln>
        </p:spPr>
        <p:txBody>
          <a:bodyPr>
            <a:spAutoFit/>
          </a:bodyPr>
          <a:lstStyle/>
          <a:p>
            <a:pPr indent="457200" algn="just"/>
            <a:r>
              <a:rPr lang="ru-RU" sz="1600">
                <a:latin typeface="Times New Roman" pitchFamily="18" charset="0"/>
                <a:cs typeface="Times New Roman" pitchFamily="18" charset="0"/>
              </a:rPr>
              <a:t>Паутинообразная модель иллюстрирует процесс формирования равновесия в условиях, когда реакция участников сделок на изменяющиеся условия растянута во времени. </a:t>
            </a:r>
            <a:endParaRPr lang="en-US" sz="1600">
              <a:latin typeface="Times New Roman" pitchFamily="18" charset="0"/>
              <a:cs typeface="Times New Roman" pitchFamily="18" charset="0"/>
            </a:endParaRPr>
          </a:p>
          <a:p>
            <a:pPr indent="457200" algn="just"/>
            <a:r>
              <a:rPr lang="ru-RU" sz="1600">
                <a:latin typeface="Times New Roman" pitchFamily="18" charset="0"/>
                <a:cs typeface="Times New Roman" pitchFamily="18" charset="0"/>
              </a:rPr>
              <a:t>Для примера чаше всего берут различные отрасли сельскохозяйственного производства. </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ChangeArrowheads="1"/>
          </p:cNvSpPr>
          <p:nvPr/>
        </p:nvSpPr>
        <p:spPr bwMode="auto">
          <a:xfrm>
            <a:off x="428625" y="142875"/>
            <a:ext cx="8215313" cy="2308225"/>
          </a:xfrm>
          <a:prstGeom prst="rect">
            <a:avLst/>
          </a:prstGeom>
          <a:noFill/>
          <a:ln w="9525">
            <a:noFill/>
            <a:miter lim="800000"/>
            <a:headEnd/>
            <a:tailEnd/>
          </a:ln>
        </p:spPr>
        <p:txBody>
          <a:bodyPr anchor="ctr">
            <a:spAutoFit/>
          </a:bodyPr>
          <a:lstStyle/>
          <a:p>
            <a:pPr indent="450850" algn="just"/>
            <a:r>
              <a:rPr lang="ru-RU" sz="1600">
                <a:solidFill>
                  <a:srgbClr val="000000"/>
                </a:solidFill>
                <a:latin typeface="Calibri" pitchFamily="34" charset="0"/>
                <a:ea typeface="Calibri" pitchFamily="34" charset="0"/>
                <a:cs typeface="Times New Roman" pitchFamily="18" charset="0"/>
              </a:rPr>
              <a:t>Поскольку обмен является добровольным актом, и покупатель, и продавец рассчитывают получить в результате сделки выгоду. Мерой такой выгоды является излишек потребителя и излишек производителя. </a:t>
            </a:r>
            <a:endParaRPr lang="ru-RU" sz="1600">
              <a:ea typeface="Calibri" pitchFamily="34" charset="0"/>
              <a:cs typeface="Times New Roman" pitchFamily="18" charset="0"/>
            </a:endParaRPr>
          </a:p>
          <a:p>
            <a:pPr indent="450850" algn="just" eaLnBrk="0" hangingPunct="0"/>
            <a:r>
              <a:rPr lang="ru-RU" sz="1600" b="1">
                <a:solidFill>
                  <a:srgbClr val="000000"/>
                </a:solidFill>
                <a:latin typeface="Calibri" pitchFamily="34" charset="0"/>
                <a:ea typeface="Calibri" pitchFamily="34" charset="0"/>
                <a:cs typeface="Times New Roman" pitchFamily="18" charset="0"/>
              </a:rPr>
              <a:t>Излишек потребления</a:t>
            </a:r>
            <a:r>
              <a:rPr lang="ru-RU" sz="1600">
                <a:solidFill>
                  <a:srgbClr val="000000"/>
                </a:solidFill>
                <a:latin typeface="Calibri" pitchFamily="34" charset="0"/>
                <a:ea typeface="Calibri" pitchFamily="34" charset="0"/>
                <a:cs typeface="Times New Roman" pitchFamily="18" charset="0"/>
              </a:rPr>
              <a:t> – это разница между суммой денег, которую потребитель согласен заплатить за определенное количество товаров, и суммой денег, которую он заплатит в действительности.</a:t>
            </a:r>
            <a:endParaRPr lang="ru-RU" sz="1600"/>
          </a:p>
          <a:p>
            <a:pPr indent="450850" algn="just" eaLnBrk="0" hangingPunct="0"/>
            <a:r>
              <a:rPr lang="ru-RU" sz="1600" b="1">
                <a:solidFill>
                  <a:srgbClr val="000000"/>
                </a:solidFill>
                <a:latin typeface="Calibri" pitchFamily="34" charset="0"/>
                <a:cs typeface="Calibri" pitchFamily="34" charset="0"/>
              </a:rPr>
              <a:t>Излишек производителя</a:t>
            </a:r>
            <a:r>
              <a:rPr lang="ru-RU" sz="1600">
                <a:solidFill>
                  <a:srgbClr val="000000"/>
                </a:solidFill>
                <a:latin typeface="Calibri" pitchFamily="34" charset="0"/>
                <a:cs typeface="Calibri" pitchFamily="34" charset="0"/>
              </a:rPr>
              <a:t> – это разница, между суммой денег, за которую производитель (продавец) действительно продал свой товар и суммой денег которую он рассчитывал получить</a:t>
            </a:r>
            <a:endParaRPr lang="ru-RU" sz="1600"/>
          </a:p>
        </p:txBody>
      </p:sp>
      <p:pic>
        <p:nvPicPr>
          <p:cNvPr id="86018" name="Рисунок 2" descr="E:\УЧЁБА\ПРЕПОДАВАНИЕ\МИКРОЭКОНОМИКА\спрос 17.jpg"/>
          <p:cNvPicPr>
            <a:picLocks noChangeAspect="1" noChangeArrowheads="1"/>
          </p:cNvPicPr>
          <p:nvPr/>
        </p:nvPicPr>
        <p:blipFill>
          <a:blip r:embed="rId2" cstate="print"/>
          <a:srcRect/>
          <a:stretch>
            <a:fillRect/>
          </a:stretch>
        </p:blipFill>
        <p:spPr bwMode="auto">
          <a:xfrm>
            <a:off x="2286000" y="2643188"/>
            <a:ext cx="4302125" cy="3230562"/>
          </a:xfrm>
          <a:prstGeom prst="rect">
            <a:avLst/>
          </a:prstGeom>
          <a:noFill/>
          <a:ln w="9525">
            <a:noFill/>
            <a:miter lim="800000"/>
            <a:headEnd/>
            <a:tailEnd/>
          </a:ln>
        </p:spPr>
      </p:pic>
      <p:sp>
        <p:nvSpPr>
          <p:cNvPr id="86019" name="Прямоугольник 3"/>
          <p:cNvSpPr>
            <a:spLocks noChangeArrowheads="1"/>
          </p:cNvSpPr>
          <p:nvPr/>
        </p:nvSpPr>
        <p:spPr bwMode="auto">
          <a:xfrm>
            <a:off x="500063" y="5929313"/>
            <a:ext cx="8358187" cy="646112"/>
          </a:xfrm>
          <a:prstGeom prst="rect">
            <a:avLst/>
          </a:prstGeom>
          <a:noFill/>
          <a:ln w="9525">
            <a:noFill/>
            <a:miter lim="800000"/>
            <a:headEnd/>
            <a:tailEnd/>
          </a:ln>
        </p:spPr>
        <p:txBody>
          <a:bodyPr>
            <a:spAutoFit/>
          </a:bodyPr>
          <a:lstStyle/>
          <a:p>
            <a:r>
              <a:rPr lang="ru-RU">
                <a:latin typeface="Calibri" pitchFamily="34" charset="0"/>
              </a:rPr>
              <a:t>Сумма излишка потребителя и излишка производителя называется </a:t>
            </a:r>
            <a:r>
              <a:rPr lang="ru-RU" b="1">
                <a:latin typeface="Calibri" pitchFamily="34" charset="0"/>
              </a:rPr>
              <a:t>общественной выгодой продавцов и покупателей</a:t>
            </a:r>
            <a:r>
              <a:rPr lang="ru-RU">
                <a:latin typeface="Calibri" pitchFamily="34" charset="0"/>
              </a:rPr>
              <a:t>. </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14480" y="785794"/>
            <a:ext cx="5429288" cy="2585323"/>
          </a:xfrm>
          <a:prstGeom prst="rect">
            <a:avLst/>
          </a:prstGeom>
          <a:noFill/>
        </p:spPr>
        <p:txBody>
          <a:bodyPr>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ЭЛАСТИЧНОСТЬ СПРОСА И ПРЕДЛОЖЕНИЯ</a:t>
            </a:r>
          </a:p>
        </p:txBody>
      </p:sp>
      <p:sp>
        <p:nvSpPr>
          <p:cNvPr id="87042" name="Rectangle 1"/>
          <p:cNvSpPr>
            <a:spLocks noChangeArrowheads="1"/>
          </p:cNvSpPr>
          <p:nvPr/>
        </p:nvSpPr>
        <p:spPr bwMode="auto">
          <a:xfrm>
            <a:off x="1071563" y="4000500"/>
            <a:ext cx="7000875" cy="1570038"/>
          </a:xfrm>
          <a:prstGeom prst="rect">
            <a:avLst/>
          </a:prstGeom>
          <a:noFill/>
          <a:ln w="9525">
            <a:noFill/>
            <a:miter lim="800000"/>
            <a:headEnd/>
            <a:tailEnd/>
          </a:ln>
        </p:spPr>
        <p:txBody>
          <a:bodyPr anchor="ctr">
            <a:spAutoFit/>
          </a:bodyPr>
          <a:lstStyle/>
          <a:p>
            <a:pPr indent="450850">
              <a:buFont typeface="Calibri" pitchFamily="34" charset="0"/>
              <a:buAutoNum type="arabicPeriod"/>
            </a:pPr>
            <a:r>
              <a:rPr lang="ru-RU" sz="3200">
                <a:latin typeface="Times New Roman" pitchFamily="18" charset="0"/>
                <a:ea typeface="Calibri" pitchFamily="34" charset="0"/>
                <a:cs typeface="Times New Roman" pitchFamily="18" charset="0"/>
              </a:rPr>
              <a:t>Эластичность спроса по цене</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Эластичность спроса по доходу</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Эластичность предложения</a:t>
            </a:r>
            <a:endParaRPr lang="ru-RU">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75" name="Rectangle 1"/>
          <p:cNvSpPr>
            <a:spLocks noChangeArrowheads="1"/>
          </p:cNvSpPr>
          <p:nvPr/>
        </p:nvSpPr>
        <p:spPr bwMode="auto">
          <a:xfrm>
            <a:off x="285750" y="0"/>
            <a:ext cx="8072438"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Эластичность спроса по цене</a:t>
            </a:r>
            <a:endParaRPr lang="ru-RU" sz="2800"/>
          </a:p>
        </p:txBody>
      </p:sp>
      <p:sp>
        <p:nvSpPr>
          <p:cNvPr id="88065" name="Rectangle 1"/>
          <p:cNvSpPr>
            <a:spLocks noChangeArrowheads="1"/>
          </p:cNvSpPr>
          <p:nvPr/>
        </p:nvSpPr>
        <p:spPr bwMode="auto">
          <a:xfrm>
            <a:off x="500063" y="815975"/>
            <a:ext cx="8143875" cy="1200150"/>
          </a:xfrm>
          <a:prstGeom prst="rect">
            <a:avLst/>
          </a:prstGeom>
          <a:noFill/>
          <a:ln w="9525">
            <a:noFill/>
            <a:miter lim="800000"/>
            <a:headEnd/>
            <a:tailEnd/>
          </a:ln>
          <a:effectLst/>
        </p:spPr>
        <p:txBody>
          <a:bodyPr anchor="ctr">
            <a:spAutoFit/>
          </a:bodyPr>
          <a:lstStyle/>
          <a:p>
            <a:pPr indent="450850" algn="just">
              <a:defRPr/>
            </a:pPr>
            <a:r>
              <a:rPr lang="ru-RU" dirty="0">
                <a:solidFill>
                  <a:srgbClr val="000000"/>
                </a:solidFill>
                <a:latin typeface="Calibri" pitchFamily="34" charset="0"/>
                <a:ea typeface="Calibri" pitchFamily="34" charset="0"/>
                <a:cs typeface="Times New Roman" pitchFamily="18" charset="0"/>
              </a:rPr>
              <a:t>Эластичность = чувствительность = реакция</a:t>
            </a:r>
            <a:endParaRPr lang="ru-RU" dirty="0">
              <a:latin typeface="Arial" pitchFamily="34" charset="0"/>
              <a:cs typeface="+mn-cs"/>
            </a:endParaRPr>
          </a:p>
          <a:p>
            <a:pPr algn="just" eaLnBrk="0" hangingPunct="0">
              <a:defRPr/>
            </a:pPr>
            <a:r>
              <a:rPr lang="ru-RU" dirty="0">
                <a:solidFill>
                  <a:srgbClr val="000000"/>
                </a:solidFill>
                <a:latin typeface="Calibri" pitchFamily="34" charset="0"/>
                <a:ea typeface="Calibri" pitchFamily="34" charset="0"/>
                <a:cs typeface="Times New Roman" pitchFamily="18" charset="0"/>
              </a:rPr>
              <a:t>Эластичность измеряется с помощью </a:t>
            </a:r>
            <a:r>
              <a:rPr lang="ru-RU" b="1" u="sng" dirty="0">
                <a:solidFill>
                  <a:srgbClr val="000000"/>
                </a:solidFill>
                <a:latin typeface="Calibri" pitchFamily="34" charset="0"/>
                <a:ea typeface="Calibri" pitchFamily="34" charset="0"/>
                <a:cs typeface="Times New Roman" pitchFamily="18" charset="0"/>
              </a:rPr>
              <a:t>коэффициента эластичности</a:t>
            </a:r>
            <a:r>
              <a:rPr lang="ru-RU" dirty="0">
                <a:solidFill>
                  <a:srgbClr val="000000"/>
                </a:solidFill>
                <a:latin typeface="Calibri" pitchFamily="34" charset="0"/>
                <a:ea typeface="Calibri" pitchFamily="34" charset="0"/>
                <a:cs typeface="Times New Roman" pitchFamily="18" charset="0"/>
              </a:rPr>
              <a:t>, который показывает насколько процентов изменилась величина спроса, если цена изменилась на 1%.</a:t>
            </a:r>
            <a:endParaRPr lang="ru-RU" dirty="0">
              <a:latin typeface="Arial" pitchFamily="34" charset="0"/>
              <a:cs typeface="+mn-cs"/>
            </a:endParaRPr>
          </a:p>
        </p:txBody>
      </p:sp>
      <p:sp>
        <p:nvSpPr>
          <p:cNvPr id="88077"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88066" name="Object 2"/>
          <p:cNvGraphicFramePr>
            <a:graphicFrameLocks noChangeAspect="1"/>
          </p:cNvGraphicFramePr>
          <p:nvPr/>
        </p:nvGraphicFramePr>
        <p:xfrm>
          <a:off x="857250" y="2071688"/>
          <a:ext cx="7237413" cy="928687"/>
        </p:xfrm>
        <a:graphic>
          <a:graphicData uri="http://schemas.openxmlformats.org/presentationml/2006/ole">
            <p:oleObj spid="_x0000_s88066" name="Формула" r:id="rId3" imgW="2374560" imgH="304560" progId="Equation.3">
              <p:embed/>
            </p:oleObj>
          </a:graphicData>
        </a:graphic>
      </p:graphicFrame>
      <p:sp>
        <p:nvSpPr>
          <p:cNvPr id="88078" name="Rectangle 4"/>
          <p:cNvSpPr>
            <a:spLocks noChangeArrowheads="1"/>
          </p:cNvSpPr>
          <p:nvPr/>
        </p:nvSpPr>
        <p:spPr bwMode="auto">
          <a:xfrm>
            <a:off x="214313" y="2936875"/>
            <a:ext cx="8715375" cy="584200"/>
          </a:xfrm>
          <a:prstGeom prst="rect">
            <a:avLst/>
          </a:prstGeom>
          <a:noFill/>
          <a:ln w="9525">
            <a:noFill/>
            <a:miter lim="800000"/>
            <a:headEnd/>
            <a:tailEnd/>
          </a:ln>
        </p:spPr>
        <p:txBody>
          <a:bodyPr anchor="ctr">
            <a:spAutoFit/>
          </a:bodyPr>
          <a:lstStyle/>
          <a:p>
            <a:pPr algn="just"/>
            <a:r>
              <a:rPr lang="ru-RU" sz="1600">
                <a:solidFill>
                  <a:srgbClr val="000000"/>
                </a:solidFill>
                <a:latin typeface="Calibri" pitchFamily="34" charset="0"/>
                <a:ea typeface="Calibri" pitchFamily="34" charset="0"/>
                <a:cs typeface="Times New Roman" pitchFamily="18" charset="0"/>
              </a:rPr>
              <a:t>Коэффициент  Э</a:t>
            </a:r>
            <a:r>
              <a:rPr lang="en-US" sz="1600" baseline="-30000">
                <a:solidFill>
                  <a:srgbClr val="000000"/>
                </a:solidFill>
                <a:latin typeface="Calibri" pitchFamily="34" charset="0"/>
                <a:ea typeface="Calibri" pitchFamily="34" charset="0"/>
                <a:cs typeface="Times New Roman" pitchFamily="18" charset="0"/>
              </a:rPr>
              <a:t>P</a:t>
            </a:r>
            <a:r>
              <a:rPr lang="ru-RU" sz="1600" baseline="30000">
                <a:solidFill>
                  <a:srgbClr val="000000"/>
                </a:solidFill>
                <a:latin typeface="Calibri" pitchFamily="34" charset="0"/>
                <a:ea typeface="Calibri" pitchFamily="34" charset="0"/>
                <a:cs typeface="Times New Roman" pitchFamily="18" charset="0"/>
              </a:rPr>
              <a:t>D</a:t>
            </a:r>
            <a:r>
              <a:rPr lang="ru-RU" sz="1600">
                <a:solidFill>
                  <a:srgbClr val="000000"/>
                </a:solidFill>
                <a:latin typeface="Calibri" pitchFamily="34" charset="0"/>
                <a:ea typeface="Calibri" pitchFamily="34" charset="0"/>
                <a:cs typeface="Times New Roman" pitchFamily="18" charset="0"/>
              </a:rPr>
              <a:t>  (отрицательная величина), но мы будем говорить абсолютных единицах,  то есть брать по модулю.</a:t>
            </a:r>
            <a:endParaRPr lang="ru-RU" sz="1600">
              <a:ea typeface="Calibri" pitchFamily="34" charset="0"/>
              <a:cs typeface="Times New Roman" pitchFamily="18" charset="0"/>
            </a:endParaRPr>
          </a:p>
        </p:txBody>
      </p:sp>
      <p:sp>
        <p:nvSpPr>
          <p:cNvPr id="88079" name="Rectangle 5"/>
          <p:cNvSpPr>
            <a:spLocks noChangeArrowheads="1"/>
          </p:cNvSpPr>
          <p:nvPr/>
        </p:nvSpPr>
        <p:spPr bwMode="auto">
          <a:xfrm>
            <a:off x="2500313" y="3571875"/>
            <a:ext cx="3714750" cy="369888"/>
          </a:xfrm>
          <a:prstGeom prst="rect">
            <a:avLst/>
          </a:prstGeom>
          <a:noFill/>
          <a:ln w="9525">
            <a:noFill/>
            <a:miter lim="800000"/>
            <a:headEnd/>
            <a:tailEnd/>
          </a:ln>
        </p:spPr>
        <p:txBody>
          <a:bodyPr anchor="ctr">
            <a:spAutoFit/>
          </a:bodyPr>
          <a:lstStyle/>
          <a:p>
            <a:pPr indent="450850" algn="just"/>
            <a:r>
              <a:rPr lang="ru-RU" b="1" u="sng">
                <a:solidFill>
                  <a:srgbClr val="000000"/>
                </a:solidFill>
                <a:latin typeface="Calibri" pitchFamily="34" charset="0"/>
                <a:ea typeface="Calibri" pitchFamily="34" charset="0"/>
                <a:cs typeface="Times New Roman" pitchFamily="18" charset="0"/>
              </a:rPr>
              <a:t>Варианты эластичности спроса</a:t>
            </a:r>
            <a:endParaRPr lang="ru-RU">
              <a:ea typeface="Calibri" pitchFamily="34" charset="0"/>
              <a:cs typeface="Times New Roman" pitchFamily="18" charset="0"/>
            </a:endParaRPr>
          </a:p>
        </p:txBody>
      </p:sp>
      <p:sp>
        <p:nvSpPr>
          <p:cNvPr id="88080" name="Rectangle 7"/>
          <p:cNvSpPr>
            <a:spLocks noChangeArrowheads="1"/>
          </p:cNvSpPr>
          <p:nvPr/>
        </p:nvSpPr>
        <p:spPr bwMode="auto">
          <a:xfrm>
            <a:off x="357188" y="3929063"/>
            <a:ext cx="6000750" cy="584200"/>
          </a:xfrm>
          <a:prstGeom prst="rect">
            <a:avLst/>
          </a:prstGeom>
          <a:noFill/>
          <a:ln w="9525">
            <a:noFill/>
            <a:miter lim="800000"/>
            <a:headEnd/>
            <a:tailEnd/>
          </a:ln>
        </p:spPr>
        <p:txBody>
          <a:bodyPr anchor="ctr">
            <a:spAutoFit/>
          </a:bodyPr>
          <a:lstStyle/>
          <a:p>
            <a:r>
              <a:rPr lang="ru-RU" sz="1600">
                <a:solidFill>
                  <a:srgbClr val="000000"/>
                </a:solidFill>
                <a:latin typeface="Times New Roman" pitchFamily="18" charset="0"/>
                <a:ea typeface="Calibri" pitchFamily="34" charset="0"/>
                <a:cs typeface="Times New Roman" pitchFamily="18" charset="0"/>
              </a:rPr>
              <a:t>1. Совершенно неэластичный спрос - объем спроса не меняется при изменении цены (товары первой необходимости)</a:t>
            </a:r>
            <a:r>
              <a:rPr lang="ru-RU" sz="1600">
                <a:ea typeface="Calibri" pitchFamily="34" charset="0"/>
                <a:cs typeface="Times New Roman" pitchFamily="18" charset="0"/>
              </a:rPr>
              <a:t>.</a:t>
            </a:r>
          </a:p>
        </p:txBody>
      </p:sp>
      <p:graphicFrame>
        <p:nvGraphicFramePr>
          <p:cNvPr id="88070" name="Object 6"/>
          <p:cNvGraphicFramePr>
            <a:graphicFrameLocks noChangeAspect="1"/>
          </p:cNvGraphicFramePr>
          <p:nvPr/>
        </p:nvGraphicFramePr>
        <p:xfrm>
          <a:off x="3857625" y="4572000"/>
          <a:ext cx="914400" cy="500063"/>
        </p:xfrm>
        <a:graphic>
          <a:graphicData uri="http://schemas.openxmlformats.org/presentationml/2006/ole">
            <p:oleObj spid="_x0000_s88070" name="Формула" r:id="rId4" imgW="507960" imgH="279360" progId="Equation.3">
              <p:embed/>
            </p:oleObj>
          </a:graphicData>
        </a:graphic>
      </p:graphicFrame>
      <p:sp>
        <p:nvSpPr>
          <p:cNvPr id="88081" name="Rectangle 8"/>
          <p:cNvSpPr>
            <a:spLocks noChangeArrowheads="1"/>
          </p:cNvSpPr>
          <p:nvPr/>
        </p:nvSpPr>
        <p:spPr bwMode="auto">
          <a:xfrm>
            <a:off x="0" y="733425"/>
            <a:ext cx="9144000" cy="0"/>
          </a:xfrm>
          <a:prstGeom prst="rect">
            <a:avLst/>
          </a:prstGeom>
          <a:noFill/>
          <a:ln w="9525">
            <a:noFill/>
            <a:miter lim="800000"/>
            <a:headEnd/>
            <a:tailEnd/>
          </a:ln>
        </p:spPr>
        <p:txBody>
          <a:bodyPr wrap="none" anchor="ctr">
            <a:spAutoFit/>
          </a:bodyPr>
          <a:lstStyle/>
          <a:p>
            <a:endParaRPr lang="ru-RU"/>
          </a:p>
        </p:txBody>
      </p:sp>
      <p:sp>
        <p:nvSpPr>
          <p:cNvPr id="88082" name="Rectangle 9"/>
          <p:cNvSpPr>
            <a:spLocks noChangeArrowheads="1"/>
          </p:cNvSpPr>
          <p:nvPr/>
        </p:nvSpPr>
        <p:spPr bwMode="auto">
          <a:xfrm>
            <a:off x="428625" y="5143500"/>
            <a:ext cx="6143625" cy="830263"/>
          </a:xfrm>
          <a:prstGeom prst="rect">
            <a:avLst/>
          </a:prstGeom>
          <a:noFill/>
          <a:ln w="9525">
            <a:noFill/>
            <a:miter lim="800000"/>
            <a:headEnd/>
            <a:tailEnd/>
          </a:ln>
        </p:spPr>
        <p:txBody>
          <a:bodyPr anchor="ctr">
            <a:spAutoFit/>
          </a:bodyPr>
          <a:lstStyle/>
          <a:p>
            <a:pPr algn="just"/>
            <a:r>
              <a:rPr lang="ru-RU" sz="1600">
                <a:solidFill>
                  <a:srgbClr val="000000"/>
                </a:solidFill>
                <a:latin typeface="Times New Roman" pitchFamily="18" charset="0"/>
                <a:ea typeface="Calibri" pitchFamily="34" charset="0"/>
                <a:cs typeface="Times New Roman" pitchFamily="18" charset="0"/>
              </a:rPr>
              <a:t>2. Совершенно эластичный спрос - объем спроса не ограничен при падении цены ниже определенного уровня (ситуация совершенной конкуренции).</a:t>
            </a:r>
          </a:p>
        </p:txBody>
      </p:sp>
      <p:sp>
        <p:nvSpPr>
          <p:cNvPr id="88083" name="Rectangle 1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88074" name="Object 10"/>
          <p:cNvGraphicFramePr>
            <a:graphicFrameLocks noChangeAspect="1"/>
          </p:cNvGraphicFramePr>
          <p:nvPr/>
        </p:nvGraphicFramePr>
        <p:xfrm>
          <a:off x="3868738" y="5929313"/>
          <a:ext cx="976312" cy="500062"/>
        </p:xfrm>
        <a:graphic>
          <a:graphicData uri="http://schemas.openxmlformats.org/presentationml/2006/ole">
            <p:oleObj spid="_x0000_s88074" name="Формула" r:id="rId5" imgW="545760" imgH="279360" progId="Equation.3">
              <p:embed/>
            </p:oleObj>
          </a:graphicData>
        </a:graphic>
      </p:graphicFrame>
      <p:pic>
        <p:nvPicPr>
          <p:cNvPr id="88084" name="Рисунок 13"/>
          <p:cNvPicPr>
            <a:picLocks noChangeAspect="1" noChangeArrowheads="1"/>
          </p:cNvPicPr>
          <p:nvPr/>
        </p:nvPicPr>
        <p:blipFill>
          <a:blip r:embed="rId6" cstate="print"/>
          <a:srcRect/>
          <a:stretch>
            <a:fillRect/>
          </a:stretch>
        </p:blipFill>
        <p:spPr bwMode="auto">
          <a:xfrm>
            <a:off x="6715125" y="4071938"/>
            <a:ext cx="2109788" cy="2192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7" name="Rectangle 1"/>
          <p:cNvSpPr>
            <a:spLocks noChangeArrowheads="1"/>
          </p:cNvSpPr>
          <p:nvPr/>
        </p:nvSpPr>
        <p:spPr bwMode="auto">
          <a:xfrm>
            <a:off x="500063" y="285750"/>
            <a:ext cx="8215312" cy="584200"/>
          </a:xfrm>
          <a:prstGeom prst="rect">
            <a:avLst/>
          </a:prstGeom>
          <a:noFill/>
          <a:ln w="9525">
            <a:noFill/>
            <a:miter lim="800000"/>
            <a:headEnd/>
            <a:tailEnd/>
          </a:ln>
        </p:spPr>
        <p:txBody>
          <a:bodyPr anchor="ctr">
            <a:spAutoFit/>
          </a:bodyPr>
          <a:lstStyle/>
          <a:p>
            <a:pPr algn="just"/>
            <a:r>
              <a:rPr lang="ru-RU" sz="1600">
                <a:solidFill>
                  <a:srgbClr val="000000"/>
                </a:solidFill>
                <a:latin typeface="Times New Roman" pitchFamily="18" charset="0"/>
                <a:ea typeface="Calibri" pitchFamily="34" charset="0"/>
                <a:cs typeface="Times New Roman" pitchFamily="18" charset="0"/>
              </a:rPr>
              <a:t>3. Неэластичный спрос - когда объем спроса изменяется на меньший процент, чем цена (товары повседневного спроса, товар не имеет замены).</a:t>
            </a:r>
          </a:p>
        </p:txBody>
      </p:sp>
      <p:sp>
        <p:nvSpPr>
          <p:cNvPr id="89098" name="Rectangle 2"/>
          <p:cNvSpPr>
            <a:spLocks noChangeArrowheads="1"/>
          </p:cNvSpPr>
          <p:nvPr/>
        </p:nvSpPr>
        <p:spPr bwMode="auto">
          <a:xfrm>
            <a:off x="428625" y="1500188"/>
            <a:ext cx="8358188" cy="830262"/>
          </a:xfrm>
          <a:prstGeom prst="rect">
            <a:avLst/>
          </a:prstGeom>
          <a:noFill/>
          <a:ln w="9525">
            <a:noFill/>
            <a:miter lim="800000"/>
            <a:headEnd/>
            <a:tailEnd/>
          </a:ln>
        </p:spPr>
        <p:txBody>
          <a:bodyPr anchor="ctr">
            <a:spAutoFit/>
          </a:bodyPr>
          <a:lstStyle/>
          <a:p>
            <a:pPr algn="just"/>
            <a:r>
              <a:rPr lang="ru-RU" sz="1600">
                <a:solidFill>
                  <a:srgbClr val="000000"/>
                </a:solidFill>
                <a:latin typeface="Times New Roman" pitchFamily="18" charset="0"/>
                <a:ea typeface="Calibri" pitchFamily="34" charset="0"/>
                <a:cs typeface="Times New Roman" pitchFamily="18" charset="0"/>
              </a:rPr>
              <a:t>4. Единичная эластичность - изменение цены вызывает абсолютно пропорциональное изменение объема спроса (Пример: если на 10 % уменьшится цена, то на 10 % увеличится спрос).</a:t>
            </a:r>
          </a:p>
        </p:txBody>
      </p:sp>
      <p:sp>
        <p:nvSpPr>
          <p:cNvPr id="89099" name="Rectangle 3"/>
          <p:cNvSpPr>
            <a:spLocks noChangeArrowheads="1"/>
          </p:cNvSpPr>
          <p:nvPr/>
        </p:nvSpPr>
        <p:spPr bwMode="auto">
          <a:xfrm>
            <a:off x="357188" y="2857500"/>
            <a:ext cx="8215312" cy="830263"/>
          </a:xfrm>
          <a:prstGeom prst="rect">
            <a:avLst/>
          </a:prstGeom>
          <a:noFill/>
          <a:ln w="9525">
            <a:noFill/>
            <a:miter lim="800000"/>
            <a:headEnd/>
            <a:tailEnd/>
          </a:ln>
        </p:spPr>
        <p:txBody>
          <a:bodyPr anchor="ctr">
            <a:spAutoFit/>
          </a:bodyPr>
          <a:lstStyle/>
          <a:p>
            <a:pPr indent="41275" algn="just"/>
            <a:r>
              <a:rPr lang="ru-RU" sz="1600">
                <a:solidFill>
                  <a:srgbClr val="000000"/>
                </a:solidFill>
                <a:latin typeface="Times New Roman" pitchFamily="18" charset="0"/>
                <a:ea typeface="Calibri" pitchFamily="34" charset="0"/>
                <a:cs typeface="Times New Roman" pitchFamily="18" charset="0"/>
              </a:rPr>
              <a:t>5. Эластичный спрос - объем спроса изменяется на больший процент, чем цена: товары, не играющие важной роли для потребителя, товары, имеющие замену (Если   ↑ цена, то   спрос ↓ уменьшится на большее количество, чем цена).</a:t>
            </a:r>
          </a:p>
        </p:txBody>
      </p:sp>
      <p:sp>
        <p:nvSpPr>
          <p:cNvPr id="89100"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89092" name="Object 4"/>
          <p:cNvGraphicFramePr>
            <a:graphicFrameLocks noChangeAspect="1"/>
          </p:cNvGraphicFramePr>
          <p:nvPr/>
        </p:nvGraphicFramePr>
        <p:xfrm>
          <a:off x="7143750" y="785813"/>
          <a:ext cx="1025525" cy="571500"/>
        </p:xfrm>
        <a:graphic>
          <a:graphicData uri="http://schemas.openxmlformats.org/presentationml/2006/ole">
            <p:oleObj spid="_x0000_s89092" name="Формула" r:id="rId3" imgW="495000" imgH="279360" progId="Equation.3">
              <p:embed/>
            </p:oleObj>
          </a:graphicData>
        </a:graphic>
      </p:graphicFrame>
      <p:sp>
        <p:nvSpPr>
          <p:cNvPr id="89101"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89094" name="Object 6"/>
          <p:cNvGraphicFramePr>
            <a:graphicFrameLocks noChangeAspect="1"/>
          </p:cNvGraphicFramePr>
          <p:nvPr/>
        </p:nvGraphicFramePr>
        <p:xfrm>
          <a:off x="7227888" y="2286000"/>
          <a:ext cx="1000125" cy="571500"/>
        </p:xfrm>
        <a:graphic>
          <a:graphicData uri="http://schemas.openxmlformats.org/presentationml/2006/ole">
            <p:oleObj spid="_x0000_s89094" name="Формула" r:id="rId4" imgW="482400" imgH="279360" progId="Equation.3">
              <p:embed/>
            </p:oleObj>
          </a:graphicData>
        </a:graphic>
      </p:graphicFrame>
      <p:sp>
        <p:nvSpPr>
          <p:cNvPr id="89102" name="Rectangle 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89096" name="Object 8"/>
          <p:cNvGraphicFramePr>
            <a:graphicFrameLocks noChangeAspect="1"/>
          </p:cNvGraphicFramePr>
          <p:nvPr/>
        </p:nvGraphicFramePr>
        <p:xfrm>
          <a:off x="7215188" y="3786188"/>
          <a:ext cx="1000125" cy="557212"/>
        </p:xfrm>
        <a:graphic>
          <a:graphicData uri="http://schemas.openxmlformats.org/presentationml/2006/ole">
            <p:oleObj spid="_x0000_s89096" name="Формула" r:id="rId5" imgW="495000" imgH="279360" progId="Equation.3">
              <p:embed/>
            </p:oleObj>
          </a:graphicData>
        </a:graphic>
      </p:graphicFrame>
      <p:pic>
        <p:nvPicPr>
          <p:cNvPr id="89103" name="Рисунок 10" descr="E:\УЧЁБА\ПРЕПОДАВАНИЕ\МИКРОЭКОНОМИКА\спрос 20.jpg"/>
          <p:cNvPicPr>
            <a:picLocks noChangeAspect="1" noChangeArrowheads="1"/>
          </p:cNvPicPr>
          <p:nvPr/>
        </p:nvPicPr>
        <p:blipFill>
          <a:blip r:embed="rId6" cstate="print"/>
          <a:srcRect/>
          <a:stretch>
            <a:fillRect/>
          </a:stretch>
        </p:blipFill>
        <p:spPr bwMode="auto">
          <a:xfrm>
            <a:off x="2286000" y="3857625"/>
            <a:ext cx="3643313" cy="2765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ChangeArrowheads="1"/>
          </p:cNvSpPr>
          <p:nvPr/>
        </p:nvSpPr>
        <p:spPr bwMode="auto">
          <a:xfrm>
            <a:off x="500063" y="571500"/>
            <a:ext cx="6643687" cy="400050"/>
          </a:xfrm>
          <a:prstGeom prst="rect">
            <a:avLst/>
          </a:prstGeom>
          <a:noFill/>
          <a:ln w="9525">
            <a:noFill/>
            <a:miter lim="800000"/>
            <a:headEnd/>
            <a:tailEnd/>
          </a:ln>
        </p:spPr>
        <p:txBody>
          <a:bodyPr anchor="ctr">
            <a:spAutoFit/>
          </a:bodyPr>
          <a:lstStyle/>
          <a:p>
            <a:pPr indent="450850"/>
            <a:r>
              <a:rPr lang="ru-RU" sz="2000" b="1">
                <a:solidFill>
                  <a:srgbClr val="000000"/>
                </a:solidFill>
                <a:latin typeface="Times New Roman" pitchFamily="18" charset="0"/>
                <a:ea typeface="Calibri" pitchFamily="34" charset="0"/>
                <a:cs typeface="Times New Roman" pitchFamily="18" charset="0"/>
              </a:rPr>
              <a:t>Факторы эластичности спроса</a:t>
            </a:r>
          </a:p>
        </p:txBody>
      </p:sp>
      <p:sp>
        <p:nvSpPr>
          <p:cNvPr id="90114" name="Rectangle 2"/>
          <p:cNvSpPr>
            <a:spLocks noChangeArrowheads="1"/>
          </p:cNvSpPr>
          <p:nvPr/>
        </p:nvSpPr>
        <p:spPr bwMode="auto">
          <a:xfrm>
            <a:off x="285750" y="1357313"/>
            <a:ext cx="8572500" cy="2032000"/>
          </a:xfrm>
          <a:prstGeom prst="rect">
            <a:avLst/>
          </a:prstGeom>
          <a:noFill/>
          <a:ln w="9525">
            <a:noFill/>
            <a:miter lim="800000"/>
            <a:headEnd/>
            <a:tailEnd/>
          </a:ln>
        </p:spPr>
        <p:txBody>
          <a:bodyPr anchor="ctr">
            <a:spAutoFit/>
          </a:bodyPr>
          <a:lstStyle/>
          <a:p>
            <a:pPr>
              <a:buFont typeface="Wingdings" pitchFamily="2" charset="2"/>
              <a:buChar char="Ø"/>
            </a:pPr>
            <a:r>
              <a:rPr lang="ru-RU">
                <a:solidFill>
                  <a:srgbClr val="000000"/>
                </a:solidFill>
                <a:latin typeface="Times New Roman" pitchFamily="18" charset="0"/>
                <a:ea typeface="Calibri" pitchFamily="34" charset="0"/>
                <a:cs typeface="Times New Roman" pitchFamily="18" charset="0"/>
              </a:rPr>
              <a:t>    наличие и доступность товаров-заменителей на рынке;</a:t>
            </a:r>
            <a:endParaRPr lang="ru-RU">
              <a:ea typeface="Calibri" pitchFamily="34" charset="0"/>
              <a:cs typeface="Times New Roman" pitchFamily="18" charset="0"/>
            </a:endParaRPr>
          </a:p>
          <a:p>
            <a:pPr eaLnBrk="0" hangingPunct="0">
              <a:buFont typeface="Wingdings" pitchFamily="2" charset="2"/>
              <a:buChar char="Ø"/>
            </a:pPr>
            <a:r>
              <a:rPr lang="ru-RU">
                <a:solidFill>
                  <a:srgbClr val="000000"/>
                </a:solidFill>
                <a:latin typeface="Times New Roman" pitchFamily="18" charset="0"/>
                <a:ea typeface="Calibri" pitchFamily="34" charset="0"/>
                <a:cs typeface="Times New Roman" pitchFamily="18" charset="0"/>
              </a:rPr>
              <a:t>    временной фактор (рыночный спрос имеет тенденцию быть более эластичным в долгосрочном периоде и менее эластичным в краткосрочном);</a:t>
            </a:r>
            <a:endParaRPr lang="ru-RU"/>
          </a:p>
          <a:p>
            <a:pPr eaLnBrk="0" hangingPunct="0">
              <a:buFont typeface="Wingdings" pitchFamily="2" charset="2"/>
              <a:buChar char="Ø"/>
            </a:pPr>
            <a:r>
              <a:rPr lang="ru-RU">
                <a:solidFill>
                  <a:srgbClr val="000000"/>
                </a:solidFill>
                <a:latin typeface="Times New Roman" pitchFamily="18" charset="0"/>
                <a:cs typeface="Calibri" pitchFamily="34" charset="0"/>
              </a:rPr>
              <a:t>    доля расходов на товар в потребительском бюджете;</a:t>
            </a:r>
            <a:endParaRPr lang="ru-RU"/>
          </a:p>
          <a:p>
            <a:pPr eaLnBrk="0" hangingPunct="0">
              <a:buFont typeface="Wingdings" pitchFamily="2" charset="2"/>
              <a:buChar char="Ø"/>
            </a:pPr>
            <a:r>
              <a:rPr lang="ru-RU">
                <a:solidFill>
                  <a:srgbClr val="000000"/>
                </a:solidFill>
                <a:latin typeface="Times New Roman" pitchFamily="18" charset="0"/>
                <a:cs typeface="Calibri" pitchFamily="34" charset="0"/>
              </a:rPr>
              <a:t>    степень насыщения рынка рассматриваемым товаром;</a:t>
            </a:r>
            <a:endParaRPr lang="ru-RU"/>
          </a:p>
          <a:p>
            <a:pPr eaLnBrk="0" hangingPunct="0">
              <a:buFont typeface="Wingdings" pitchFamily="2" charset="2"/>
              <a:buChar char="Ø"/>
            </a:pPr>
            <a:r>
              <a:rPr lang="ru-RU">
                <a:solidFill>
                  <a:srgbClr val="000000"/>
                </a:solidFill>
                <a:latin typeface="Times New Roman" pitchFamily="18" charset="0"/>
                <a:cs typeface="Calibri" pitchFamily="34" charset="0"/>
              </a:rPr>
              <a:t>    разнообразие возможностей использования данного товара;</a:t>
            </a:r>
            <a:endParaRPr lang="ru-RU"/>
          </a:p>
          <a:p>
            <a:pPr eaLnBrk="0" hangingPunct="0">
              <a:buFont typeface="Wingdings" pitchFamily="2" charset="2"/>
              <a:buChar char="Ø"/>
            </a:pPr>
            <a:r>
              <a:rPr lang="ru-RU">
                <a:solidFill>
                  <a:srgbClr val="000000"/>
                </a:solidFill>
                <a:latin typeface="Times New Roman" pitchFamily="18" charset="0"/>
                <a:cs typeface="Calibri" pitchFamily="34" charset="0"/>
              </a:rPr>
              <a:t>    важность товара для потребителя.</a:t>
            </a:r>
            <a:endParaRPr lang="ru-RU"/>
          </a:p>
        </p:txBody>
      </p:sp>
      <p:sp>
        <p:nvSpPr>
          <p:cNvPr id="90115" name="Rectangle 3"/>
          <p:cNvSpPr>
            <a:spLocks noChangeArrowheads="1"/>
          </p:cNvSpPr>
          <p:nvPr/>
        </p:nvSpPr>
        <p:spPr bwMode="auto">
          <a:xfrm>
            <a:off x="428625" y="3929063"/>
            <a:ext cx="4857750" cy="400050"/>
          </a:xfrm>
          <a:prstGeom prst="rect">
            <a:avLst/>
          </a:prstGeom>
          <a:noFill/>
          <a:ln w="9525">
            <a:noFill/>
            <a:miter lim="800000"/>
            <a:headEnd/>
            <a:tailEnd/>
          </a:ln>
        </p:spPr>
        <p:txBody>
          <a:bodyPr anchor="ctr">
            <a:spAutoFit/>
          </a:bodyPr>
          <a:lstStyle/>
          <a:p>
            <a:pPr indent="450850"/>
            <a:r>
              <a:rPr lang="ru-RU" sz="2000" b="1">
                <a:solidFill>
                  <a:srgbClr val="000000"/>
                </a:solidFill>
                <a:latin typeface="Times New Roman" pitchFamily="18" charset="0"/>
                <a:ea typeface="Calibri" pitchFamily="34" charset="0"/>
                <a:cs typeface="Times New Roman" pitchFamily="18" charset="0"/>
              </a:rPr>
              <a:t>Факторы неэластичности спроса</a:t>
            </a:r>
          </a:p>
        </p:txBody>
      </p:sp>
      <p:pic>
        <p:nvPicPr>
          <p:cNvPr id="90116" name="Picture 4"/>
          <p:cNvPicPr>
            <a:picLocks noChangeAspect="1" noChangeArrowheads="1"/>
          </p:cNvPicPr>
          <p:nvPr/>
        </p:nvPicPr>
        <p:blipFill>
          <a:blip r:embed="rId2" cstate="print"/>
          <a:srcRect/>
          <a:stretch>
            <a:fillRect/>
          </a:stretch>
        </p:blipFill>
        <p:spPr bwMode="auto">
          <a:xfrm>
            <a:off x="6929438" y="2928938"/>
            <a:ext cx="1901825" cy="1423987"/>
          </a:xfrm>
          <a:prstGeom prst="rect">
            <a:avLst/>
          </a:prstGeom>
          <a:noFill/>
          <a:ln w="9525">
            <a:noFill/>
            <a:miter lim="800000"/>
            <a:headEnd/>
            <a:tailEnd/>
          </a:ln>
        </p:spPr>
      </p:pic>
      <p:sp>
        <p:nvSpPr>
          <p:cNvPr id="90117" name="Rectangle 5"/>
          <p:cNvSpPr>
            <a:spLocks noChangeArrowheads="1"/>
          </p:cNvSpPr>
          <p:nvPr/>
        </p:nvSpPr>
        <p:spPr bwMode="auto">
          <a:xfrm>
            <a:off x="285750" y="4643438"/>
            <a:ext cx="8501063" cy="1754187"/>
          </a:xfrm>
          <a:prstGeom prst="rect">
            <a:avLst/>
          </a:prstGeom>
          <a:noFill/>
          <a:ln w="9525">
            <a:noFill/>
            <a:miter lim="800000"/>
            <a:headEnd/>
            <a:tailEnd/>
          </a:ln>
        </p:spPr>
        <p:txBody>
          <a:bodyPr anchor="ctr">
            <a:spAutoFit/>
          </a:bodyPr>
          <a:lstStyle/>
          <a:p>
            <a:pPr>
              <a:buFont typeface="Wingdings" pitchFamily="2" charset="2"/>
              <a:buChar char="Ø"/>
            </a:pPr>
            <a:r>
              <a:rPr lang="ru-RU">
                <a:solidFill>
                  <a:srgbClr val="000000"/>
                </a:solidFill>
                <a:latin typeface="Times New Roman" pitchFamily="18" charset="0"/>
                <a:ea typeface="Calibri" pitchFamily="34" charset="0"/>
                <a:cs typeface="Times New Roman" pitchFamily="18" charset="0"/>
              </a:rPr>
              <a:t>    Потребитель придает большое значение характеристикам товара;</a:t>
            </a:r>
          </a:p>
          <a:p>
            <a:pPr eaLnBrk="0" hangingPunct="0">
              <a:buFont typeface="Wingdings" pitchFamily="2" charset="2"/>
              <a:buChar char="Ø"/>
            </a:pPr>
            <a:r>
              <a:rPr lang="ru-RU">
                <a:solidFill>
                  <a:srgbClr val="000000"/>
                </a:solidFill>
                <a:latin typeface="Times New Roman" pitchFamily="18" charset="0"/>
                <a:ea typeface="Calibri" pitchFamily="34" charset="0"/>
                <a:cs typeface="Times New Roman" pitchFamily="18" charset="0"/>
              </a:rPr>
              <a:t>    Потребитель желает иметь товар, сделанный на заказ, и готов платить за это;</a:t>
            </a:r>
          </a:p>
          <a:p>
            <a:pPr eaLnBrk="0" hangingPunct="0">
              <a:buFont typeface="Wingdings" pitchFamily="2" charset="2"/>
              <a:buChar char="Ø"/>
            </a:pPr>
            <a:r>
              <a:rPr lang="ru-RU">
                <a:solidFill>
                  <a:srgbClr val="000000"/>
                </a:solidFill>
                <a:latin typeface="Times New Roman" pitchFamily="18" charset="0"/>
                <a:ea typeface="Calibri" pitchFamily="34" charset="0"/>
                <a:cs typeface="Times New Roman" pitchFamily="18" charset="0"/>
              </a:rPr>
              <a:t>    Потребитель имеет значительную экономию от использования конкретного товара или услуги;</a:t>
            </a:r>
          </a:p>
          <a:p>
            <a:pPr eaLnBrk="0" hangingPunct="0">
              <a:buFont typeface="Wingdings" pitchFamily="2" charset="2"/>
              <a:buChar char="Ø"/>
            </a:pPr>
            <a:r>
              <a:rPr lang="ru-RU">
                <a:solidFill>
                  <a:srgbClr val="000000"/>
                </a:solidFill>
                <a:latin typeface="Times New Roman" pitchFamily="18" charset="0"/>
                <a:ea typeface="Calibri" pitchFamily="34" charset="0"/>
                <a:cs typeface="Times New Roman" pitchFamily="18" charset="0"/>
              </a:rPr>
              <a:t>    Цена товара мала по сравнению с бюджетом потребителя;</a:t>
            </a:r>
          </a:p>
          <a:p>
            <a:pPr eaLnBrk="0" hangingPunct="0">
              <a:buFont typeface="Wingdings" pitchFamily="2" charset="2"/>
              <a:buChar char="Ø"/>
            </a:pPr>
            <a:r>
              <a:rPr lang="ru-RU">
                <a:solidFill>
                  <a:srgbClr val="000000"/>
                </a:solidFill>
                <a:latin typeface="Times New Roman" pitchFamily="18" charset="0"/>
                <a:ea typeface="Calibri" pitchFamily="34" charset="0"/>
                <a:cs typeface="Times New Roman" pitchFamily="18" charset="0"/>
              </a:rPr>
              <a:t>    Потребитель плохо информирован и делает не лучшие покупки.</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1"/>
          <p:cNvSpPr>
            <a:spLocks noChangeArrowheads="1"/>
          </p:cNvSpPr>
          <p:nvPr/>
        </p:nvSpPr>
        <p:spPr bwMode="auto">
          <a:xfrm>
            <a:off x="285750" y="0"/>
            <a:ext cx="8072438"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Эластичность спроса по доходу</a:t>
            </a:r>
            <a:endParaRPr lang="ru-RU" sz="2800"/>
          </a:p>
        </p:txBody>
      </p:sp>
      <p:sp>
        <p:nvSpPr>
          <p:cNvPr id="91140" name="Rectangle 1"/>
          <p:cNvSpPr>
            <a:spLocks noChangeArrowheads="1"/>
          </p:cNvSpPr>
          <p:nvPr/>
        </p:nvSpPr>
        <p:spPr bwMode="auto">
          <a:xfrm>
            <a:off x="571500" y="857250"/>
            <a:ext cx="8072438" cy="646113"/>
          </a:xfrm>
          <a:prstGeom prst="rect">
            <a:avLst/>
          </a:prstGeom>
          <a:noFill/>
          <a:ln w="9525">
            <a:noFill/>
            <a:miter lim="800000"/>
            <a:headEnd/>
            <a:tailEnd/>
          </a:ln>
        </p:spPr>
        <p:txBody>
          <a:bodyPr anchor="ctr">
            <a:spAutoFit/>
          </a:bodyPr>
          <a:lstStyle/>
          <a:p>
            <a:pPr indent="450850"/>
            <a:r>
              <a:rPr lang="ru-RU" b="1" u="sng">
                <a:solidFill>
                  <a:srgbClr val="000000"/>
                </a:solidFill>
                <a:latin typeface="Calibri" pitchFamily="34" charset="0"/>
                <a:ea typeface="Calibri" pitchFamily="34" charset="0"/>
                <a:cs typeface="Times New Roman" pitchFamily="18" charset="0"/>
              </a:rPr>
              <a:t>Эластичность спроса по доходу </a:t>
            </a:r>
            <a:r>
              <a:rPr lang="ru-RU">
                <a:solidFill>
                  <a:srgbClr val="000000"/>
                </a:solidFill>
                <a:latin typeface="Calibri" pitchFamily="34" charset="0"/>
                <a:ea typeface="Calibri" pitchFamily="34" charset="0"/>
                <a:cs typeface="Times New Roman" pitchFamily="18" charset="0"/>
              </a:rPr>
              <a:t>можно определить по аналогии с ценовой эластичностью спроса как степень количественного изменения дохода на 1%.</a:t>
            </a:r>
          </a:p>
        </p:txBody>
      </p:sp>
      <p:sp>
        <p:nvSpPr>
          <p:cNvPr id="91141"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91138" name="Object 2"/>
          <p:cNvGraphicFramePr>
            <a:graphicFrameLocks noChangeAspect="1"/>
          </p:cNvGraphicFramePr>
          <p:nvPr/>
        </p:nvGraphicFramePr>
        <p:xfrm>
          <a:off x="1373188" y="1568847"/>
          <a:ext cx="6677025" cy="708025"/>
        </p:xfrm>
        <a:graphic>
          <a:graphicData uri="http://schemas.openxmlformats.org/presentationml/2006/ole">
            <p:oleObj spid="_x0000_s91138" name="Формула" r:id="rId3" imgW="2616120" imgH="279360" progId="Equation.3">
              <p:embed/>
            </p:oleObj>
          </a:graphicData>
        </a:graphic>
      </p:graphicFrame>
      <p:sp>
        <p:nvSpPr>
          <p:cNvPr id="91142" name="Прямоугольник 5"/>
          <p:cNvSpPr>
            <a:spLocks noChangeArrowheads="1"/>
          </p:cNvSpPr>
          <p:nvPr/>
        </p:nvSpPr>
        <p:spPr bwMode="auto">
          <a:xfrm>
            <a:off x="428625" y="2286000"/>
            <a:ext cx="8501063" cy="523875"/>
          </a:xfrm>
          <a:prstGeom prst="rect">
            <a:avLst/>
          </a:prstGeom>
          <a:noFill/>
          <a:ln w="9525">
            <a:noFill/>
            <a:miter lim="800000"/>
            <a:headEnd/>
            <a:tailEnd/>
          </a:ln>
        </p:spPr>
        <p:txBody>
          <a:bodyPr>
            <a:spAutoFit/>
          </a:bodyPr>
          <a:lstStyle/>
          <a:p>
            <a:pPr indent="457200"/>
            <a:r>
              <a:rPr lang="ru-RU" sz="1400">
                <a:latin typeface="Times New Roman" pitchFamily="18" charset="0"/>
                <a:cs typeface="Times New Roman" pitchFamily="18" charset="0"/>
              </a:rPr>
              <a:t>В силу того, что рост дохода увеличивает возможности совершения покупок, спрос на большинство товаров с увеличением доходов возрастает, т.е. эластичность спроса по доходу является положительной. </a:t>
            </a:r>
          </a:p>
        </p:txBody>
      </p:sp>
      <p:sp>
        <p:nvSpPr>
          <p:cNvPr id="91143" name="Прямоугольник 6"/>
          <p:cNvSpPr>
            <a:spLocks noChangeArrowheads="1"/>
          </p:cNvSpPr>
          <p:nvPr/>
        </p:nvSpPr>
        <p:spPr bwMode="auto">
          <a:xfrm>
            <a:off x="500063" y="2928938"/>
            <a:ext cx="8429625" cy="1477962"/>
          </a:xfrm>
          <a:prstGeom prst="rect">
            <a:avLst/>
          </a:prstGeom>
          <a:noFill/>
          <a:ln w="9525">
            <a:noFill/>
            <a:miter lim="800000"/>
            <a:headEnd/>
            <a:tailEnd/>
          </a:ln>
        </p:spPr>
        <p:txBody>
          <a:bodyPr>
            <a:spAutoFit/>
          </a:bodyPr>
          <a:lstStyle/>
          <a:p>
            <a:pPr indent="457200" algn="just"/>
            <a:r>
              <a:rPr lang="ru-RU" b="1">
                <a:latin typeface="Calibri" pitchFamily="34" charset="0"/>
              </a:rPr>
              <a:t>Кривая Энгеля</a:t>
            </a:r>
            <a:r>
              <a:rPr lang="ru-RU">
                <a:latin typeface="Calibri" pitchFamily="34" charset="0"/>
              </a:rPr>
              <a:t> иллюстрирует зависимость между объемом потребления благ и доходом потребителя при неизменных ценах и предпочтениях. Она названа по имени немецкого экономиста и статистика Эрнста Энгеля (1821-1896), исследовавшего взаимосвязи между объемом покупаемого данным потребителем блага и величиной его дохода. </a:t>
            </a:r>
          </a:p>
        </p:txBody>
      </p:sp>
      <p:pic>
        <p:nvPicPr>
          <p:cNvPr id="91144" name="Picture 7" descr="E:\УЧЁБА\ПРЕПОДАВАНИЕ\МИКРОЭКОНОМИКА\эл1.jpg"/>
          <p:cNvPicPr>
            <a:picLocks noChangeAspect="1" noChangeArrowheads="1"/>
          </p:cNvPicPr>
          <p:nvPr/>
        </p:nvPicPr>
        <p:blipFill>
          <a:blip r:embed="rId4" cstate="print"/>
          <a:srcRect/>
          <a:stretch>
            <a:fillRect/>
          </a:stretch>
        </p:blipFill>
        <p:spPr bwMode="auto">
          <a:xfrm>
            <a:off x="3143250" y="4429125"/>
            <a:ext cx="2705100" cy="1928813"/>
          </a:xfrm>
          <a:prstGeom prst="rect">
            <a:avLst/>
          </a:prstGeom>
          <a:noFill/>
          <a:ln w="9525">
            <a:noFill/>
            <a:miter lim="800000"/>
            <a:headEnd/>
            <a:tailEnd/>
          </a:ln>
        </p:spPr>
      </p:pic>
      <p:pic>
        <p:nvPicPr>
          <p:cNvPr id="91145" name="Picture 8" descr="E:\УЧЁБА\ПРЕПОДАВАНИЕ\МИКРОЭКОНОМИКА\эл2.jpg"/>
          <p:cNvPicPr>
            <a:picLocks noChangeAspect="1" noChangeArrowheads="1"/>
          </p:cNvPicPr>
          <p:nvPr/>
        </p:nvPicPr>
        <p:blipFill>
          <a:blip r:embed="rId5" cstate="print"/>
          <a:srcRect/>
          <a:stretch>
            <a:fillRect/>
          </a:stretch>
        </p:blipFill>
        <p:spPr bwMode="auto">
          <a:xfrm>
            <a:off x="571500" y="4429125"/>
            <a:ext cx="2289175" cy="1941513"/>
          </a:xfrm>
          <a:prstGeom prst="rect">
            <a:avLst/>
          </a:prstGeom>
          <a:noFill/>
          <a:ln w="9525">
            <a:noFill/>
            <a:miter lim="800000"/>
            <a:headEnd/>
            <a:tailEnd/>
          </a:ln>
        </p:spPr>
      </p:pic>
      <p:pic>
        <p:nvPicPr>
          <p:cNvPr id="91146" name="Picture 9" descr="E:\УЧЁБА\ПРЕПОДАВАНИЕ\МИКРОЭКОНОМИКА\эл3.jpg"/>
          <p:cNvPicPr>
            <a:picLocks noChangeAspect="1" noChangeArrowheads="1"/>
          </p:cNvPicPr>
          <p:nvPr/>
        </p:nvPicPr>
        <p:blipFill>
          <a:blip r:embed="rId6" cstate="print"/>
          <a:srcRect/>
          <a:stretch>
            <a:fillRect/>
          </a:stretch>
        </p:blipFill>
        <p:spPr bwMode="auto">
          <a:xfrm>
            <a:off x="6143625" y="4429125"/>
            <a:ext cx="2439988" cy="1946275"/>
          </a:xfrm>
          <a:prstGeom prst="rect">
            <a:avLst/>
          </a:prstGeom>
          <a:noFill/>
          <a:ln w="9525">
            <a:noFill/>
            <a:miter lim="800000"/>
            <a:headEnd/>
            <a:tailEnd/>
          </a:ln>
        </p:spPr>
      </p:pic>
      <p:sp>
        <p:nvSpPr>
          <p:cNvPr id="91147" name="Rectangle 10"/>
          <p:cNvSpPr>
            <a:spLocks noChangeArrowheads="1"/>
          </p:cNvSpPr>
          <p:nvPr/>
        </p:nvSpPr>
        <p:spPr bwMode="auto">
          <a:xfrm>
            <a:off x="642938" y="6429375"/>
            <a:ext cx="2214562" cy="338138"/>
          </a:xfrm>
          <a:prstGeom prst="rect">
            <a:avLst/>
          </a:prstGeom>
          <a:noFill/>
          <a:ln w="9525">
            <a:noFill/>
            <a:miter lim="800000"/>
            <a:headEnd/>
            <a:tailEnd/>
          </a:ln>
        </p:spPr>
        <p:txBody>
          <a:bodyPr anchor="ctr">
            <a:spAutoFit/>
          </a:bodyPr>
          <a:lstStyle/>
          <a:p>
            <a:pPr algn="ctr"/>
            <a:r>
              <a:rPr lang="ru-RU" sz="1600">
                <a:solidFill>
                  <a:srgbClr val="000000"/>
                </a:solidFill>
                <a:latin typeface="Calibri" pitchFamily="34" charset="0"/>
                <a:ea typeface="Calibri" pitchFamily="34" charset="0"/>
                <a:cs typeface="Times New Roman" pitchFamily="18" charset="0"/>
              </a:rPr>
              <a:t>Товар некачественный</a:t>
            </a:r>
            <a:endParaRPr lang="ru-RU" sz="1600">
              <a:ea typeface="Calibri" pitchFamily="34" charset="0"/>
              <a:cs typeface="Times New Roman" pitchFamily="18" charset="0"/>
            </a:endParaRPr>
          </a:p>
        </p:txBody>
      </p:sp>
      <p:sp>
        <p:nvSpPr>
          <p:cNvPr id="91148" name="Rectangle 10"/>
          <p:cNvSpPr>
            <a:spLocks noChangeArrowheads="1"/>
          </p:cNvSpPr>
          <p:nvPr/>
        </p:nvSpPr>
        <p:spPr bwMode="auto">
          <a:xfrm>
            <a:off x="3143250" y="6429375"/>
            <a:ext cx="2857500" cy="338138"/>
          </a:xfrm>
          <a:prstGeom prst="rect">
            <a:avLst/>
          </a:prstGeom>
          <a:noFill/>
          <a:ln w="9525">
            <a:noFill/>
            <a:miter lim="800000"/>
            <a:headEnd/>
            <a:tailEnd/>
          </a:ln>
        </p:spPr>
        <p:txBody>
          <a:bodyPr anchor="ctr">
            <a:spAutoFit/>
          </a:bodyPr>
          <a:lstStyle/>
          <a:p>
            <a:pPr algn="ctr"/>
            <a:r>
              <a:rPr lang="ru-RU" sz="1600">
                <a:solidFill>
                  <a:srgbClr val="000000"/>
                </a:solidFill>
                <a:latin typeface="Calibri" pitchFamily="34" charset="0"/>
                <a:ea typeface="Calibri" pitchFamily="34" charset="0"/>
                <a:cs typeface="Times New Roman" pitchFamily="18" charset="0"/>
              </a:rPr>
              <a:t>Товар первой необходимости</a:t>
            </a:r>
            <a:endParaRPr lang="ru-RU" sz="1600">
              <a:ea typeface="Calibri" pitchFamily="34" charset="0"/>
              <a:cs typeface="Times New Roman" pitchFamily="18" charset="0"/>
            </a:endParaRPr>
          </a:p>
        </p:txBody>
      </p:sp>
      <p:sp>
        <p:nvSpPr>
          <p:cNvPr id="91149" name="Rectangle 10"/>
          <p:cNvSpPr>
            <a:spLocks noChangeArrowheads="1"/>
          </p:cNvSpPr>
          <p:nvPr/>
        </p:nvSpPr>
        <p:spPr bwMode="auto">
          <a:xfrm>
            <a:off x="6286500" y="6429375"/>
            <a:ext cx="2571750" cy="338138"/>
          </a:xfrm>
          <a:prstGeom prst="rect">
            <a:avLst/>
          </a:prstGeom>
          <a:noFill/>
          <a:ln w="9525">
            <a:noFill/>
            <a:miter lim="800000"/>
            <a:headEnd/>
            <a:tailEnd/>
          </a:ln>
        </p:spPr>
        <p:txBody>
          <a:bodyPr anchor="ctr">
            <a:spAutoFit/>
          </a:bodyPr>
          <a:lstStyle/>
          <a:p>
            <a:pPr algn="ctr"/>
            <a:r>
              <a:rPr lang="ru-RU" sz="1600">
                <a:solidFill>
                  <a:srgbClr val="000000"/>
                </a:solidFill>
                <a:latin typeface="Calibri" pitchFamily="34" charset="0"/>
                <a:ea typeface="Calibri" pitchFamily="34" charset="0"/>
                <a:cs typeface="Times New Roman" pitchFamily="18" charset="0"/>
              </a:rPr>
              <a:t>Высококачественный товар</a:t>
            </a:r>
            <a:endParaRPr lang="ru-RU" sz="1600">
              <a:ea typeface="Calibri" pitchFamily="34" charset="0"/>
              <a:cs typeface="Times New Roman" pitchFamily="18" charset="0"/>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ChangeArrowheads="1"/>
          </p:cNvSpPr>
          <p:nvPr/>
        </p:nvSpPr>
        <p:spPr bwMode="auto">
          <a:xfrm>
            <a:off x="1571625" y="142875"/>
            <a:ext cx="6357938" cy="708025"/>
          </a:xfrm>
          <a:prstGeom prst="rect">
            <a:avLst/>
          </a:prstGeom>
          <a:noFill/>
          <a:ln w="9525">
            <a:noFill/>
            <a:miter lim="800000"/>
            <a:headEnd/>
            <a:tailEnd/>
          </a:ln>
        </p:spPr>
        <p:txBody>
          <a:bodyPr anchor="ctr">
            <a:spAutoFit/>
          </a:bodyPr>
          <a:lstStyle/>
          <a:p>
            <a:pPr algn="ctr"/>
            <a:r>
              <a:rPr lang="ru-RU" sz="2000">
                <a:solidFill>
                  <a:srgbClr val="000000"/>
                </a:solidFill>
                <a:latin typeface="Calibri" pitchFamily="34" charset="0"/>
                <a:ea typeface="Calibri" pitchFamily="34" charset="0"/>
                <a:cs typeface="Times New Roman" pitchFamily="18" charset="0"/>
              </a:rPr>
              <a:t>Общий доход = Выручка (Re</a:t>
            </a:r>
            <a:r>
              <a:rPr lang="en-US" sz="2000">
                <a:solidFill>
                  <a:srgbClr val="000000"/>
                </a:solidFill>
                <a:latin typeface="Calibri" pitchFamily="34" charset="0"/>
                <a:ea typeface="Calibri" pitchFamily="34" charset="0"/>
                <a:cs typeface="Times New Roman" pitchFamily="18" charset="0"/>
              </a:rPr>
              <a:t>v</a:t>
            </a:r>
            <a:r>
              <a:rPr lang="ru-RU" sz="2000">
                <a:solidFill>
                  <a:srgbClr val="000000"/>
                </a:solidFill>
                <a:latin typeface="Calibri" pitchFamily="34" charset="0"/>
                <a:ea typeface="Calibri" pitchFamily="34" charset="0"/>
                <a:cs typeface="Times New Roman" pitchFamily="18" charset="0"/>
              </a:rPr>
              <a:t>enue  - R)</a:t>
            </a:r>
            <a:endParaRPr lang="ru-RU" sz="2000">
              <a:ea typeface="Calibri" pitchFamily="34" charset="0"/>
              <a:cs typeface="Times New Roman" pitchFamily="18" charset="0"/>
            </a:endParaRPr>
          </a:p>
          <a:p>
            <a:pPr algn="ctr" eaLnBrk="0" hangingPunct="0"/>
            <a:r>
              <a:rPr lang="en-US" sz="2000">
                <a:solidFill>
                  <a:srgbClr val="000000"/>
                </a:solidFill>
                <a:latin typeface="Calibri" pitchFamily="34" charset="0"/>
                <a:ea typeface="Calibri" pitchFamily="34" charset="0"/>
                <a:cs typeface="Times New Roman" pitchFamily="18" charset="0"/>
              </a:rPr>
              <a:t>R</a:t>
            </a:r>
            <a:r>
              <a:rPr lang="ru-RU" sz="2000">
                <a:solidFill>
                  <a:srgbClr val="000000"/>
                </a:solidFill>
                <a:latin typeface="Calibri" pitchFamily="34" charset="0"/>
                <a:ea typeface="Calibri" pitchFamily="34" charset="0"/>
                <a:cs typeface="Times New Roman" pitchFamily="18" charset="0"/>
              </a:rPr>
              <a:t>=</a:t>
            </a:r>
            <a:r>
              <a:rPr lang="en-US" sz="2000">
                <a:solidFill>
                  <a:srgbClr val="000000"/>
                </a:solidFill>
                <a:latin typeface="Calibri" pitchFamily="34" charset="0"/>
                <a:ea typeface="Calibri" pitchFamily="34" charset="0"/>
                <a:cs typeface="Times New Roman" pitchFamily="18" charset="0"/>
              </a:rPr>
              <a:t>p</a:t>
            </a:r>
            <a:r>
              <a:rPr lang="ru-RU" sz="2000">
                <a:solidFill>
                  <a:srgbClr val="000000"/>
                </a:solidFill>
                <a:latin typeface="Calibri" pitchFamily="34" charset="0"/>
                <a:ea typeface="Calibri" pitchFamily="34" charset="0"/>
                <a:cs typeface="Times New Roman" pitchFamily="18" charset="0"/>
              </a:rPr>
              <a:t>*</a:t>
            </a:r>
            <a:r>
              <a:rPr lang="en-US" sz="2000">
                <a:solidFill>
                  <a:srgbClr val="000000"/>
                </a:solidFill>
                <a:latin typeface="Calibri" pitchFamily="34" charset="0"/>
                <a:ea typeface="Calibri" pitchFamily="34" charset="0"/>
                <a:cs typeface="Times New Roman" pitchFamily="18" charset="0"/>
              </a:rPr>
              <a:t>Q</a:t>
            </a:r>
            <a:endParaRPr lang="en-US" sz="2000"/>
          </a:p>
        </p:txBody>
      </p:sp>
      <p:sp>
        <p:nvSpPr>
          <p:cNvPr id="92162" name="Rectangle 2"/>
          <p:cNvSpPr>
            <a:spLocks noChangeArrowheads="1"/>
          </p:cNvSpPr>
          <p:nvPr/>
        </p:nvSpPr>
        <p:spPr bwMode="auto">
          <a:xfrm>
            <a:off x="285750" y="946150"/>
            <a:ext cx="8501063" cy="708025"/>
          </a:xfrm>
          <a:prstGeom prst="rect">
            <a:avLst/>
          </a:prstGeom>
          <a:noFill/>
          <a:ln w="9525">
            <a:noFill/>
            <a:miter lim="800000"/>
            <a:headEnd/>
            <a:tailEnd/>
          </a:ln>
        </p:spPr>
        <p:txBody>
          <a:bodyPr anchor="ctr">
            <a:spAutoFit/>
          </a:bodyPr>
          <a:lstStyle/>
          <a:p>
            <a:pPr algn="just"/>
            <a:r>
              <a:rPr lang="ru-RU" sz="2000">
                <a:solidFill>
                  <a:srgbClr val="000000"/>
                </a:solidFill>
                <a:latin typeface="Calibri" pitchFamily="34" charset="0"/>
                <a:ea typeface="Calibri" pitchFamily="34" charset="0"/>
                <a:cs typeface="Times New Roman" pitchFamily="18" charset="0"/>
              </a:rPr>
              <a:t>Проанализируем изменение объема выручки при различных уровнях ценовой эластичности:</a:t>
            </a:r>
            <a:endParaRPr lang="ru-RU" sz="2000">
              <a:ea typeface="Calibri" pitchFamily="34" charset="0"/>
              <a:cs typeface="Times New Roman" pitchFamily="18" charset="0"/>
            </a:endParaRPr>
          </a:p>
        </p:txBody>
      </p:sp>
      <p:pic>
        <p:nvPicPr>
          <p:cNvPr id="92163" name="Рисунок 3" descr="E:\УЧЁБА\ПРЕПОДАВАНИЕ\МИКРОЭКОНОМИКА\спрос 19.jpg"/>
          <p:cNvPicPr>
            <a:picLocks noChangeAspect="1" noChangeArrowheads="1"/>
          </p:cNvPicPr>
          <p:nvPr/>
        </p:nvPicPr>
        <p:blipFill>
          <a:blip r:embed="rId2" cstate="print"/>
          <a:srcRect/>
          <a:stretch>
            <a:fillRect/>
          </a:stretch>
        </p:blipFill>
        <p:spPr bwMode="auto">
          <a:xfrm>
            <a:off x="2143125" y="1643063"/>
            <a:ext cx="5500688" cy="2643187"/>
          </a:xfrm>
          <a:prstGeom prst="rect">
            <a:avLst/>
          </a:prstGeom>
          <a:noFill/>
          <a:ln w="9525">
            <a:noFill/>
            <a:miter lim="800000"/>
            <a:headEnd/>
            <a:tailEnd/>
          </a:ln>
        </p:spPr>
      </p:pic>
      <p:sp>
        <p:nvSpPr>
          <p:cNvPr id="92164" name="Rectangle 3"/>
          <p:cNvSpPr>
            <a:spLocks noChangeArrowheads="1"/>
          </p:cNvSpPr>
          <p:nvPr/>
        </p:nvSpPr>
        <p:spPr bwMode="auto">
          <a:xfrm>
            <a:off x="357188" y="4572000"/>
            <a:ext cx="8358187" cy="1938338"/>
          </a:xfrm>
          <a:prstGeom prst="rect">
            <a:avLst/>
          </a:prstGeom>
          <a:noFill/>
          <a:ln w="9525">
            <a:noFill/>
            <a:miter lim="800000"/>
            <a:headEnd/>
            <a:tailEnd/>
          </a:ln>
        </p:spPr>
        <p:txBody>
          <a:bodyPr anchor="ctr">
            <a:spAutoFit/>
          </a:bodyPr>
          <a:lstStyle/>
          <a:p>
            <a:pPr algn="just"/>
            <a:r>
              <a:rPr lang="ru-RU" sz="2000">
                <a:solidFill>
                  <a:srgbClr val="000000"/>
                </a:solidFill>
                <a:latin typeface="Calibri" pitchFamily="34" charset="0"/>
                <a:ea typeface="Calibri" pitchFamily="34" charset="0"/>
                <a:cs typeface="Times New Roman" pitchFamily="18" charset="0"/>
              </a:rPr>
              <a:t>Эластичный спрос            P↓ =&gt; Q↑ =&gt; R↑</a:t>
            </a:r>
            <a:endParaRPr lang="ru-RU" sz="2000">
              <a:ea typeface="Calibri" pitchFamily="34" charset="0"/>
              <a:cs typeface="Times New Roman" pitchFamily="18" charset="0"/>
            </a:endParaRPr>
          </a:p>
          <a:p>
            <a:pPr algn="just" eaLnBrk="0" hangingPunct="0"/>
            <a:r>
              <a:rPr lang="ru-RU" sz="2000">
                <a:solidFill>
                  <a:srgbClr val="000000"/>
                </a:solidFill>
                <a:latin typeface="Calibri" pitchFamily="34" charset="0"/>
                <a:ea typeface="Calibri" pitchFamily="34" charset="0"/>
                <a:cs typeface="Times New Roman" pitchFamily="18" charset="0"/>
              </a:rPr>
              <a:t>                                               P↑ =&gt; Q↓ =&gt; R↓</a:t>
            </a:r>
            <a:endParaRPr lang="ru-RU" sz="2000"/>
          </a:p>
          <a:p>
            <a:pPr algn="just" eaLnBrk="0" hangingPunct="0"/>
            <a:r>
              <a:rPr lang="ru-RU" sz="2000">
                <a:solidFill>
                  <a:srgbClr val="000000"/>
                </a:solidFill>
                <a:latin typeface="Calibri" pitchFamily="34" charset="0"/>
                <a:cs typeface="Calibri" pitchFamily="34" charset="0"/>
              </a:rPr>
              <a:t>                                             Единичная эластичность      P↓ =&gt; Q↑ =&gt; R - </a:t>
            </a:r>
            <a:r>
              <a:rPr lang="en-US" sz="2000">
                <a:solidFill>
                  <a:srgbClr val="000000"/>
                </a:solidFill>
                <a:latin typeface="Calibri" pitchFamily="34" charset="0"/>
                <a:cs typeface="Calibri" pitchFamily="34" charset="0"/>
              </a:rPr>
              <a:t>const</a:t>
            </a:r>
            <a:endParaRPr lang="ru-RU" sz="2000"/>
          </a:p>
          <a:p>
            <a:pPr algn="just" eaLnBrk="0" hangingPunct="0"/>
            <a:r>
              <a:rPr lang="ru-RU" sz="2000">
                <a:solidFill>
                  <a:srgbClr val="000000"/>
                </a:solidFill>
                <a:latin typeface="Calibri" pitchFamily="34" charset="0"/>
                <a:cs typeface="Calibri" pitchFamily="34" charset="0"/>
              </a:rPr>
              <a:t>                                                                                                 P↑ =&gt; Q↓ =&gt; R – const</a:t>
            </a:r>
            <a:endParaRPr lang="ru-RU" sz="2000"/>
          </a:p>
          <a:p>
            <a:pPr algn="just" eaLnBrk="0" hangingPunct="0"/>
            <a:r>
              <a:rPr lang="ru-RU" sz="2000">
                <a:solidFill>
                  <a:srgbClr val="000000"/>
                </a:solidFill>
                <a:latin typeface="Calibri" pitchFamily="34" charset="0"/>
                <a:cs typeface="Calibri" pitchFamily="34" charset="0"/>
              </a:rPr>
              <a:t>                Неэластичный спрос        P↓ =&gt; R↓</a:t>
            </a:r>
            <a:endParaRPr lang="ru-RU" sz="2000"/>
          </a:p>
          <a:p>
            <a:pPr algn="just" eaLnBrk="0" hangingPunct="0"/>
            <a:r>
              <a:rPr lang="ru-RU" sz="2000">
                <a:solidFill>
                  <a:srgbClr val="000000"/>
                </a:solidFill>
                <a:latin typeface="Calibri" pitchFamily="34" charset="0"/>
                <a:cs typeface="Calibri" pitchFamily="34" charset="0"/>
              </a:rPr>
              <a:t>                                                               P↑ =&gt; R↑</a:t>
            </a:r>
            <a:endParaRPr lang="ru-RU" sz="200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1"/>
          <p:cNvSpPr>
            <a:spLocks noChangeArrowheads="1"/>
          </p:cNvSpPr>
          <p:nvPr/>
        </p:nvSpPr>
        <p:spPr bwMode="auto">
          <a:xfrm>
            <a:off x="285750" y="0"/>
            <a:ext cx="8072438"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Эластичность предложения</a:t>
            </a:r>
            <a:endParaRPr lang="ru-RU" sz="2800"/>
          </a:p>
        </p:txBody>
      </p:sp>
      <p:sp>
        <p:nvSpPr>
          <p:cNvPr id="93188" name="Rectangle 1"/>
          <p:cNvSpPr>
            <a:spLocks noChangeArrowheads="1"/>
          </p:cNvSpPr>
          <p:nvPr/>
        </p:nvSpPr>
        <p:spPr bwMode="auto">
          <a:xfrm>
            <a:off x="500063" y="928688"/>
            <a:ext cx="8286750" cy="1477962"/>
          </a:xfrm>
          <a:prstGeom prst="rect">
            <a:avLst/>
          </a:prstGeom>
          <a:noFill/>
          <a:ln w="9525">
            <a:noFill/>
            <a:miter lim="800000"/>
            <a:headEnd/>
            <a:tailEnd/>
          </a:ln>
        </p:spPr>
        <p:txBody>
          <a:bodyPr anchor="ctr">
            <a:spAutoFit/>
          </a:bodyPr>
          <a:lstStyle/>
          <a:p>
            <a:pPr indent="450850"/>
            <a:r>
              <a:rPr lang="ru-RU" b="1" u="sng">
                <a:solidFill>
                  <a:srgbClr val="000000"/>
                </a:solidFill>
                <a:latin typeface="Calibri" pitchFamily="34" charset="0"/>
                <a:ea typeface="Calibri" pitchFamily="34" charset="0"/>
                <a:cs typeface="Times New Roman" pitchFamily="18" charset="0"/>
              </a:rPr>
              <a:t>Эластичность</a:t>
            </a:r>
            <a:r>
              <a:rPr lang="ru-RU">
                <a:solidFill>
                  <a:srgbClr val="000000"/>
                </a:solidFill>
                <a:latin typeface="Calibri" pitchFamily="34" charset="0"/>
                <a:ea typeface="Calibri" pitchFamily="34" charset="0"/>
                <a:cs typeface="Times New Roman" pitchFamily="18" charset="0"/>
              </a:rPr>
              <a:t> предлагаемого товара характеризует относительное изменение цен товаров и их количество, предлагаемого к продаже.</a:t>
            </a:r>
          </a:p>
          <a:p>
            <a:pPr indent="450850"/>
            <a:r>
              <a:rPr lang="ru-RU" b="1" u="sng">
                <a:solidFill>
                  <a:srgbClr val="000000"/>
                </a:solidFill>
                <a:latin typeface="Calibri" pitchFamily="34" charset="0"/>
                <a:ea typeface="Calibri" pitchFamily="34" charset="0"/>
                <a:cs typeface="Times New Roman" pitchFamily="18" charset="0"/>
              </a:rPr>
              <a:t>Коэффициент эластичности </a:t>
            </a:r>
            <a:r>
              <a:rPr lang="ru-RU">
                <a:solidFill>
                  <a:srgbClr val="000000"/>
                </a:solidFill>
                <a:latin typeface="Calibri" pitchFamily="34" charset="0"/>
                <a:ea typeface="Calibri" pitchFamily="34" charset="0"/>
                <a:cs typeface="Times New Roman" pitchFamily="18" charset="0"/>
              </a:rPr>
              <a:t>предложения  на данный товар показывает  на сколько процентов изменится объем предложения (S) при изменении цены (P) товара на 1 %.</a:t>
            </a:r>
          </a:p>
        </p:txBody>
      </p:sp>
      <p:sp>
        <p:nvSpPr>
          <p:cNvPr id="93189"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Calibri" pitchFamily="34" charset="0"/>
            </a:endParaRPr>
          </a:p>
        </p:txBody>
      </p:sp>
      <p:graphicFrame>
        <p:nvGraphicFramePr>
          <p:cNvPr id="93186" name="Object 2"/>
          <p:cNvGraphicFramePr>
            <a:graphicFrameLocks noChangeAspect="1"/>
          </p:cNvGraphicFramePr>
          <p:nvPr/>
        </p:nvGraphicFramePr>
        <p:xfrm>
          <a:off x="714375" y="2428875"/>
          <a:ext cx="7715250" cy="979488"/>
        </p:xfrm>
        <a:graphic>
          <a:graphicData uri="http://schemas.openxmlformats.org/presentationml/2006/ole">
            <p:oleObj spid="_x0000_s93186" name="Формула" r:id="rId3" imgW="2400120" imgH="304560" progId="Equation.3">
              <p:embed/>
            </p:oleObj>
          </a:graphicData>
        </a:graphic>
      </p:graphicFrame>
      <p:pic>
        <p:nvPicPr>
          <p:cNvPr id="93190" name="Рисунок 5" descr="E:\УЧЁБА\ПРЕПОДАВАНИЕ\МИКРОЭКОНОМИКА\спрос 21.jpg"/>
          <p:cNvPicPr>
            <a:picLocks noChangeAspect="1" noChangeArrowheads="1"/>
          </p:cNvPicPr>
          <p:nvPr/>
        </p:nvPicPr>
        <p:blipFill>
          <a:blip r:embed="rId4" cstate="print"/>
          <a:srcRect/>
          <a:stretch>
            <a:fillRect/>
          </a:stretch>
        </p:blipFill>
        <p:spPr bwMode="auto">
          <a:xfrm>
            <a:off x="1928813" y="3929063"/>
            <a:ext cx="4854575" cy="2143125"/>
          </a:xfrm>
          <a:prstGeom prst="rect">
            <a:avLst/>
          </a:prstGeom>
          <a:noFill/>
          <a:ln w="9525">
            <a:noFill/>
            <a:miter lim="800000"/>
            <a:headEnd/>
            <a:tailEnd/>
          </a:ln>
        </p:spPr>
      </p:pic>
      <p:sp>
        <p:nvSpPr>
          <p:cNvPr id="93191" name="Rectangle 14"/>
          <p:cNvSpPr>
            <a:spLocks noChangeArrowheads="1"/>
          </p:cNvSpPr>
          <p:nvPr/>
        </p:nvSpPr>
        <p:spPr bwMode="auto">
          <a:xfrm>
            <a:off x="1130300" y="1838325"/>
            <a:ext cx="9144000" cy="0"/>
          </a:xfrm>
          <a:prstGeom prst="rect">
            <a:avLst/>
          </a:prstGeom>
          <a:noFill/>
          <a:ln w="9525">
            <a:noFill/>
            <a:miter lim="800000"/>
            <a:headEnd/>
            <a:tailEnd/>
          </a:ln>
        </p:spPr>
        <p:txBody>
          <a:bodyPr wrap="none" anchor="ctr">
            <a:spAutoFit/>
          </a:bodyPr>
          <a:lstStyle/>
          <a:p>
            <a:endParaRPr lang="ru-RU"/>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714375" y="142875"/>
            <a:ext cx="7223125" cy="862013"/>
          </a:xfrm>
          <a:prstGeom prst="rect">
            <a:avLst/>
          </a:prstGeom>
          <a:noFill/>
          <a:ln w="9525">
            <a:noFill/>
            <a:miter lim="800000"/>
            <a:headEnd/>
            <a:tailEnd/>
          </a:ln>
        </p:spPr>
        <p:txBody>
          <a:bodyPr lIns="457056" tIns="304704" bIns="0" anchor="ctr">
            <a:spAutoFit/>
          </a:bodyPr>
          <a:lstStyle/>
          <a:p>
            <a:r>
              <a:rPr lang="ru-RU" sz="3600" b="1">
                <a:solidFill>
                  <a:srgbClr val="0000CC"/>
                </a:solidFill>
                <a:latin typeface="Cambria" pitchFamily="18" charset="0"/>
                <a:cs typeface="Times New Roman" pitchFamily="18" charset="0"/>
              </a:rPr>
              <a:t>Этапы экономической теории</a:t>
            </a:r>
            <a:endParaRPr lang="ru-RU"/>
          </a:p>
        </p:txBody>
      </p:sp>
      <p:pic>
        <p:nvPicPr>
          <p:cNvPr id="20482" name="Picture 2"/>
          <p:cNvPicPr>
            <a:picLocks noChangeAspect="1" noChangeArrowheads="1"/>
          </p:cNvPicPr>
          <p:nvPr/>
        </p:nvPicPr>
        <p:blipFill>
          <a:blip r:embed="rId2" cstate="print"/>
          <a:srcRect/>
          <a:stretch>
            <a:fillRect/>
          </a:stretch>
        </p:blipFill>
        <p:spPr bwMode="auto">
          <a:xfrm>
            <a:off x="428625" y="1214438"/>
            <a:ext cx="1997075" cy="1495425"/>
          </a:xfrm>
          <a:prstGeom prst="rect">
            <a:avLst/>
          </a:prstGeom>
          <a:noFill/>
          <a:ln w="9525">
            <a:noFill/>
            <a:miter lim="800000"/>
            <a:headEnd/>
            <a:tailEnd/>
          </a:ln>
        </p:spPr>
      </p:pic>
      <p:sp>
        <p:nvSpPr>
          <p:cNvPr id="20483" name="Rectangle 3"/>
          <p:cNvSpPr>
            <a:spLocks noChangeArrowheads="1"/>
          </p:cNvSpPr>
          <p:nvPr/>
        </p:nvSpPr>
        <p:spPr bwMode="auto">
          <a:xfrm>
            <a:off x="2500313" y="1214438"/>
            <a:ext cx="6357937" cy="923925"/>
          </a:xfrm>
          <a:prstGeom prst="rect">
            <a:avLst/>
          </a:prstGeom>
          <a:noFill/>
          <a:ln w="9525">
            <a:noFill/>
            <a:miter lim="800000"/>
            <a:headEnd/>
            <a:tailEnd/>
          </a:ln>
        </p:spPr>
        <p:txBody>
          <a:bodyPr anchor="ctr">
            <a:spAutoFit/>
          </a:bodyPr>
          <a:lstStyle/>
          <a:p>
            <a:pPr indent="450850" algn="just"/>
            <a:r>
              <a:rPr lang="ru-RU">
                <a:solidFill>
                  <a:srgbClr val="000000"/>
                </a:solidFill>
                <a:latin typeface="Calibri" pitchFamily="34" charset="0"/>
                <a:ea typeface="Calibri" pitchFamily="34" charset="0"/>
                <a:cs typeface="Times New Roman" pitchFamily="18" charset="0"/>
              </a:rPr>
              <a:t>Древнеиндийские "Законы Ману" (IV-III вв.до н.э.) отмечали существование общественного разделения труда, отношений господства и подчинения.</a:t>
            </a:r>
            <a:endParaRPr lang="ru-RU">
              <a:ea typeface="Calibri" pitchFamily="34" charset="0"/>
              <a:cs typeface="Times New Roman" pitchFamily="18" charset="0"/>
            </a:endParaRPr>
          </a:p>
        </p:txBody>
      </p:sp>
      <p:sp>
        <p:nvSpPr>
          <p:cNvPr id="20484" name="Прямоугольник 4"/>
          <p:cNvSpPr>
            <a:spLocks noChangeArrowheads="1"/>
          </p:cNvSpPr>
          <p:nvPr/>
        </p:nvSpPr>
        <p:spPr bwMode="auto">
          <a:xfrm>
            <a:off x="2571750" y="2571750"/>
            <a:ext cx="6143625" cy="923925"/>
          </a:xfrm>
          <a:prstGeom prst="rect">
            <a:avLst/>
          </a:prstGeom>
          <a:noFill/>
          <a:ln w="9525">
            <a:noFill/>
            <a:miter lim="800000"/>
            <a:headEnd/>
            <a:tailEnd/>
          </a:ln>
        </p:spPr>
        <p:txBody>
          <a:bodyPr>
            <a:spAutoFit/>
          </a:bodyPr>
          <a:lstStyle/>
          <a:p>
            <a:r>
              <a:rPr lang="ru-RU">
                <a:latin typeface="Calibri" pitchFamily="34" charset="0"/>
              </a:rPr>
              <a:t>Взгляды древнегреческих мыслителей Платона, Ксенофонта, Аристотеля можно охарактеризовать как исходные пункты современной экономической науки. </a:t>
            </a:r>
          </a:p>
        </p:txBody>
      </p:sp>
      <p:sp>
        <p:nvSpPr>
          <p:cNvPr id="20485" name="Rectangle 4"/>
          <p:cNvSpPr>
            <a:spLocks noChangeArrowheads="1"/>
          </p:cNvSpPr>
          <p:nvPr/>
        </p:nvSpPr>
        <p:spPr bwMode="auto">
          <a:xfrm>
            <a:off x="285750" y="4106863"/>
            <a:ext cx="8429625" cy="1816100"/>
          </a:xfrm>
          <a:prstGeom prst="rect">
            <a:avLst/>
          </a:prstGeom>
          <a:noFill/>
          <a:ln w="9525">
            <a:noFill/>
            <a:miter lim="800000"/>
            <a:headEnd/>
            <a:tailEnd/>
          </a:ln>
        </p:spPr>
        <p:txBody>
          <a:bodyPr anchor="ctr">
            <a:spAutoFit/>
          </a:bodyPr>
          <a:lstStyle/>
          <a:p>
            <a:pPr indent="450850" algn="just"/>
            <a:r>
              <a:rPr lang="ru-RU" sz="2800">
                <a:solidFill>
                  <a:srgbClr val="000000"/>
                </a:solidFill>
                <a:latin typeface="Arial Black" pitchFamily="34" charset="0"/>
                <a:ea typeface="Calibri" pitchFamily="34" charset="0"/>
                <a:cs typeface="Times New Roman" pitchFamily="18" charset="0"/>
              </a:rPr>
              <a:t>Как НАУКА </a:t>
            </a:r>
            <a:r>
              <a:rPr lang="ru-RU" sz="2800">
                <a:solidFill>
                  <a:srgbClr val="000000"/>
                </a:solidFill>
                <a:latin typeface="Arial Black" pitchFamily="34" charset="0"/>
                <a:ea typeface="Calibri" pitchFamily="34" charset="0"/>
                <a:cs typeface="Times New Roman" pitchFamily="18" charset="0"/>
                <a:hlinkClick r:id="rId3" tooltip="Экономическая теория"/>
              </a:rPr>
              <a:t>Экономическая теория</a:t>
            </a:r>
            <a:r>
              <a:rPr lang="ru-RU" sz="2800">
                <a:solidFill>
                  <a:srgbClr val="000000"/>
                </a:solidFill>
                <a:latin typeface="Arial Black" pitchFamily="34" charset="0"/>
                <a:ea typeface="Calibri" pitchFamily="34" charset="0"/>
                <a:cs typeface="Times New Roman" pitchFamily="18" charset="0"/>
              </a:rPr>
              <a:t> возникла в XVI-XVII вв. </a:t>
            </a:r>
          </a:p>
          <a:p>
            <a:pPr indent="450850" algn="just"/>
            <a:r>
              <a:rPr lang="ru-RU" sz="2800">
                <a:solidFill>
                  <a:srgbClr val="000000"/>
                </a:solidFill>
                <a:latin typeface="Arial Black" pitchFamily="34" charset="0"/>
                <a:ea typeface="Calibri" pitchFamily="34" charset="0"/>
                <a:cs typeface="Times New Roman" pitchFamily="18" charset="0"/>
              </a:rPr>
              <a:t>В этот период начинают зарождаться первые экономические школы.</a:t>
            </a:r>
            <a:endParaRPr lang="ru-RU" sz="2800">
              <a:latin typeface="Arial Black" pitchFamily="34" charset="0"/>
              <a:ea typeface="Calibri" pitchFamily="34" charset="0"/>
              <a:cs typeface="Times New Roman" pitchFamily="18" charset="0"/>
            </a:endParaRPr>
          </a:p>
        </p:txBody>
      </p:sp>
      <p:sp>
        <p:nvSpPr>
          <p:cNvPr id="7" name="Стрелка вниз 6"/>
          <p:cNvSpPr/>
          <p:nvPr/>
        </p:nvSpPr>
        <p:spPr>
          <a:xfrm>
            <a:off x="3857625" y="2214563"/>
            <a:ext cx="3643313" cy="357187"/>
          </a:xfrm>
          <a:prstGeom prst="downArrow">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ChangeArrowheads="1"/>
          </p:cNvSpPr>
          <p:nvPr/>
        </p:nvSpPr>
        <p:spPr bwMode="auto">
          <a:xfrm>
            <a:off x="500063" y="111125"/>
            <a:ext cx="8358187" cy="1323975"/>
          </a:xfrm>
          <a:prstGeom prst="rect">
            <a:avLst/>
          </a:prstGeom>
          <a:noFill/>
          <a:ln w="9525">
            <a:noFill/>
            <a:miter lim="800000"/>
            <a:headEnd/>
            <a:tailEnd/>
          </a:ln>
        </p:spPr>
        <p:txBody>
          <a:bodyPr anchor="ctr">
            <a:spAutoFit/>
          </a:bodyPr>
          <a:lstStyle/>
          <a:p>
            <a:pPr indent="450850" algn="just"/>
            <a:r>
              <a:rPr lang="ru-RU" sz="2000">
                <a:solidFill>
                  <a:srgbClr val="000000"/>
                </a:solidFill>
                <a:latin typeface="Calibri" pitchFamily="34" charset="0"/>
                <a:ea typeface="Calibri" pitchFamily="34" charset="0"/>
                <a:cs typeface="Times New Roman" pitchFamily="18" charset="0"/>
              </a:rPr>
              <a:t>На эластичность предложения влияет </a:t>
            </a:r>
            <a:r>
              <a:rPr lang="ru-RU" sz="2000" b="1">
                <a:solidFill>
                  <a:srgbClr val="000000"/>
                </a:solidFill>
                <a:latin typeface="Calibri" pitchFamily="34" charset="0"/>
                <a:ea typeface="Calibri" pitchFamily="34" charset="0"/>
                <a:cs typeface="Times New Roman" pitchFamily="18" charset="0"/>
              </a:rPr>
              <a:t>фактор времени</a:t>
            </a:r>
            <a:r>
              <a:rPr lang="ru-RU" sz="2000">
                <a:solidFill>
                  <a:srgbClr val="000000"/>
                </a:solidFill>
                <a:latin typeface="Calibri" pitchFamily="34" charset="0"/>
                <a:ea typeface="Calibri" pitchFamily="34" charset="0"/>
                <a:cs typeface="Times New Roman" pitchFamily="18" charset="0"/>
              </a:rPr>
              <a:t>, то есть количество времени имеющееся в распоряжении производителя (продавца) для того, чтобы отреагировать на данное изменение цены товара.</a:t>
            </a:r>
            <a:endParaRPr lang="ru-RU" sz="2000">
              <a:ea typeface="Calibri" pitchFamily="34" charset="0"/>
              <a:cs typeface="Times New Roman" pitchFamily="18" charset="0"/>
            </a:endParaRPr>
          </a:p>
        </p:txBody>
      </p:sp>
      <p:pic>
        <p:nvPicPr>
          <p:cNvPr id="94210" name="Рисунок 2" descr="E:\УЧЁБА\ПРЕПОДАВАНИЕ\МИКРОЭКОНОМИКА\спрос 22.jpg"/>
          <p:cNvPicPr>
            <a:picLocks noChangeAspect="1" noChangeArrowheads="1"/>
          </p:cNvPicPr>
          <p:nvPr/>
        </p:nvPicPr>
        <p:blipFill>
          <a:blip r:embed="rId2" cstate="print"/>
          <a:srcRect/>
          <a:stretch>
            <a:fillRect/>
          </a:stretch>
        </p:blipFill>
        <p:spPr bwMode="auto">
          <a:xfrm>
            <a:off x="1500188" y="1428750"/>
            <a:ext cx="6545262" cy="2660650"/>
          </a:xfrm>
          <a:prstGeom prst="rect">
            <a:avLst/>
          </a:prstGeom>
          <a:noFill/>
          <a:ln w="9525">
            <a:noFill/>
            <a:miter lim="800000"/>
            <a:headEnd/>
            <a:tailEnd/>
          </a:ln>
        </p:spPr>
      </p:pic>
      <p:sp>
        <p:nvSpPr>
          <p:cNvPr id="94211" name="Rectangle 2"/>
          <p:cNvSpPr>
            <a:spLocks noChangeArrowheads="1"/>
          </p:cNvSpPr>
          <p:nvPr/>
        </p:nvSpPr>
        <p:spPr bwMode="auto">
          <a:xfrm>
            <a:off x="142875" y="4179888"/>
            <a:ext cx="8858250" cy="2446337"/>
          </a:xfrm>
          <a:prstGeom prst="rect">
            <a:avLst/>
          </a:prstGeom>
          <a:noFill/>
          <a:ln w="9525">
            <a:noFill/>
            <a:miter lim="800000"/>
            <a:headEnd/>
            <a:tailEnd/>
          </a:ln>
        </p:spPr>
        <p:txBody>
          <a:bodyPr anchor="ctr">
            <a:spAutoFit/>
          </a:bodyPr>
          <a:lstStyle/>
          <a:p>
            <a:pPr indent="450850" algn="just"/>
            <a:r>
              <a:rPr lang="ru-RU" sz="1700" u="sng">
                <a:solidFill>
                  <a:srgbClr val="000000"/>
                </a:solidFill>
                <a:latin typeface="Calibri" pitchFamily="34" charset="0"/>
                <a:ea typeface="Calibri" pitchFamily="34" charset="0"/>
                <a:cs typeface="Times New Roman" pitchFamily="18" charset="0"/>
              </a:rPr>
              <a:t>Кратчайший период</a:t>
            </a:r>
            <a:r>
              <a:rPr lang="ru-RU" sz="1700">
                <a:solidFill>
                  <a:srgbClr val="000000"/>
                </a:solidFill>
                <a:latin typeface="Calibri" pitchFamily="34" charset="0"/>
                <a:ea typeface="Calibri" pitchFamily="34" charset="0"/>
                <a:cs typeface="Times New Roman" pitchFamily="18" charset="0"/>
              </a:rPr>
              <a:t> настолько мал, то производитель не успевает отреагировать на изменение спроса и цены, то есть предложение оказывается совершенно не эластичным</a:t>
            </a:r>
            <a:endParaRPr lang="ru-RU" sz="1700">
              <a:ea typeface="Calibri" pitchFamily="34" charset="0"/>
              <a:cs typeface="Times New Roman" pitchFamily="18" charset="0"/>
            </a:endParaRPr>
          </a:p>
          <a:p>
            <a:pPr indent="450850" algn="just" eaLnBrk="0" hangingPunct="0"/>
            <a:r>
              <a:rPr lang="ru-RU" sz="1700" u="sng">
                <a:solidFill>
                  <a:srgbClr val="000000"/>
                </a:solidFill>
                <a:latin typeface="Calibri" pitchFamily="34" charset="0"/>
                <a:ea typeface="Calibri" pitchFamily="34" charset="0"/>
                <a:cs typeface="Times New Roman" pitchFamily="18" charset="0"/>
              </a:rPr>
              <a:t>Краткосрочный период</a:t>
            </a:r>
            <a:r>
              <a:rPr lang="ru-RU" sz="1700">
                <a:solidFill>
                  <a:srgbClr val="000000"/>
                </a:solidFill>
                <a:latin typeface="Calibri" pitchFamily="34" charset="0"/>
                <a:ea typeface="Calibri" pitchFamily="34" charset="0"/>
                <a:cs typeface="Times New Roman" pitchFamily="18" charset="0"/>
              </a:rPr>
              <a:t>: в его пределах производственные мощности отдельных производств и всей отрасли остаются неизменными, однако предприятия имеют достаточно времени, чтобы использовать свои мощности более интенсивно, поэтому предложение более эластично.</a:t>
            </a:r>
            <a:endParaRPr lang="ru-RU" sz="1700"/>
          </a:p>
          <a:p>
            <a:pPr indent="450850" algn="just" eaLnBrk="0" hangingPunct="0"/>
            <a:r>
              <a:rPr lang="ru-RU" sz="1700" u="sng">
                <a:solidFill>
                  <a:srgbClr val="000000"/>
                </a:solidFill>
                <a:latin typeface="Calibri" pitchFamily="34" charset="0"/>
                <a:cs typeface="Calibri" pitchFamily="34" charset="0"/>
              </a:rPr>
              <a:t>Долгосрочный период:</a:t>
            </a:r>
            <a:r>
              <a:rPr lang="ru-RU" sz="1700">
                <a:solidFill>
                  <a:srgbClr val="000000"/>
                </a:solidFill>
                <a:latin typeface="Calibri" pitchFamily="34" charset="0"/>
                <a:cs typeface="Calibri" pitchFamily="34" charset="0"/>
              </a:rPr>
              <a:t>  этот период достаточно продолжительный, чтобы производители успели отреагировать на изменившуюся ситуацию. Предложение еще более эластично.</a:t>
            </a:r>
            <a:endParaRPr lang="ru-RU" sz="170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714480" y="785794"/>
            <a:ext cx="6000792" cy="2585323"/>
          </a:xfrm>
          <a:prstGeom prst="rect">
            <a:avLst/>
          </a:prstGeom>
          <a:noFill/>
        </p:spPr>
        <p:txBody>
          <a:bodyPr>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НАРУШЕНИЕ ЗАКОНА СПРОСА И ПРЕДЛОЖЕНИЯ</a:t>
            </a:r>
          </a:p>
        </p:txBody>
      </p:sp>
      <p:sp>
        <p:nvSpPr>
          <p:cNvPr id="95234" name="Rectangle 1"/>
          <p:cNvSpPr>
            <a:spLocks noChangeArrowheads="1"/>
          </p:cNvSpPr>
          <p:nvPr/>
        </p:nvSpPr>
        <p:spPr bwMode="auto">
          <a:xfrm>
            <a:off x="928688" y="3786188"/>
            <a:ext cx="7643812" cy="1570037"/>
          </a:xfrm>
          <a:prstGeom prst="rect">
            <a:avLst/>
          </a:prstGeom>
          <a:noFill/>
          <a:ln w="9525">
            <a:noFill/>
            <a:miter lim="800000"/>
            <a:headEnd/>
            <a:tailEnd/>
          </a:ln>
        </p:spPr>
        <p:txBody>
          <a:bodyPr anchor="ctr">
            <a:spAutoFit/>
          </a:bodyPr>
          <a:lstStyle/>
          <a:p>
            <a:pPr indent="450850">
              <a:buFont typeface="Calibri" pitchFamily="34" charset="0"/>
              <a:buAutoNum type="arabicPeriod"/>
            </a:pPr>
            <a:r>
              <a:rPr lang="ru-RU" sz="3200">
                <a:latin typeface="Times New Roman" pitchFamily="18" charset="0"/>
                <a:ea typeface="Calibri" pitchFamily="34" charset="0"/>
                <a:cs typeface="Times New Roman" pitchFamily="18" charset="0"/>
              </a:rPr>
              <a:t>Контроль государства над ценами (фиксированные цены)</a:t>
            </a:r>
          </a:p>
          <a:p>
            <a:pPr indent="450850" eaLnBrk="0" hangingPunct="0">
              <a:buFont typeface="Calibri" pitchFamily="34" charset="0"/>
              <a:buAutoNum type="arabicPeriod"/>
            </a:pPr>
            <a:r>
              <a:rPr lang="ru-RU" sz="3200">
                <a:latin typeface="Times New Roman" pitchFamily="18" charset="0"/>
                <a:ea typeface="Calibri" pitchFamily="34" charset="0"/>
                <a:cs typeface="Times New Roman" pitchFamily="18" charset="0"/>
              </a:rPr>
              <a:t>Влияние налогообложения и дотаций</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ChangeArrowheads="1"/>
          </p:cNvSpPr>
          <p:nvPr/>
        </p:nvSpPr>
        <p:spPr bwMode="auto">
          <a:xfrm>
            <a:off x="285750" y="0"/>
            <a:ext cx="8072438"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Контроль государства над ценами</a:t>
            </a:r>
            <a:endParaRPr lang="ru-RU" sz="2800"/>
          </a:p>
        </p:txBody>
      </p:sp>
      <p:sp>
        <p:nvSpPr>
          <p:cNvPr id="96258" name="Rectangle 1"/>
          <p:cNvSpPr>
            <a:spLocks noChangeArrowheads="1"/>
          </p:cNvSpPr>
          <p:nvPr/>
        </p:nvSpPr>
        <p:spPr bwMode="auto">
          <a:xfrm>
            <a:off x="357188" y="2571750"/>
            <a:ext cx="8358187" cy="1477963"/>
          </a:xfrm>
          <a:prstGeom prst="rect">
            <a:avLst/>
          </a:prstGeom>
          <a:noFill/>
          <a:ln w="9525">
            <a:noFill/>
            <a:miter lim="800000"/>
            <a:headEnd/>
            <a:tailEnd/>
          </a:ln>
        </p:spPr>
        <p:txBody>
          <a:bodyPr anchor="ctr">
            <a:spAutoFit/>
          </a:bodyPr>
          <a:lstStyle/>
          <a:p>
            <a:pPr indent="450850" algn="just" eaLnBrk="0" hangingPunct="0"/>
            <a:r>
              <a:rPr lang="ru-RU">
                <a:solidFill>
                  <a:srgbClr val="000000"/>
                </a:solidFill>
                <a:latin typeface="Times New Roman" pitchFamily="18" charset="0"/>
                <a:ea typeface="Calibri" pitchFamily="34" charset="0"/>
                <a:cs typeface="Times New Roman" pitchFamily="18" charset="0"/>
              </a:rPr>
              <a:t>В первом случае, при прямом вмешательстве государства в форме контроля над ценами, нарушения действия механизма конкурентного ценообразования достаточно очевидны. Во втором случае косвенное воздействие через налогообложение и субсидии внешне не нарушает действие рыночного ценообразования, но обычно существенно его деформирует. </a:t>
            </a:r>
            <a:endParaRPr lang="ru-RU">
              <a:latin typeface="Times New Roman" pitchFamily="18" charset="0"/>
              <a:ea typeface="Calibri" pitchFamily="34" charset="0"/>
              <a:cs typeface="Times New Roman" pitchFamily="18" charset="0"/>
            </a:endParaRPr>
          </a:p>
        </p:txBody>
      </p:sp>
      <p:pic>
        <p:nvPicPr>
          <p:cNvPr id="96259" name="Picture 2"/>
          <p:cNvPicPr>
            <a:picLocks noChangeAspect="1" noChangeArrowheads="1"/>
          </p:cNvPicPr>
          <p:nvPr/>
        </p:nvPicPr>
        <p:blipFill>
          <a:blip r:embed="rId2" cstate="print"/>
          <a:srcRect/>
          <a:stretch>
            <a:fillRect/>
          </a:stretch>
        </p:blipFill>
        <p:spPr bwMode="auto">
          <a:xfrm>
            <a:off x="6429375" y="785813"/>
            <a:ext cx="2466975" cy="1714500"/>
          </a:xfrm>
          <a:prstGeom prst="rect">
            <a:avLst/>
          </a:prstGeom>
          <a:noFill/>
          <a:ln w="9525">
            <a:noFill/>
            <a:miter lim="800000"/>
            <a:headEnd/>
            <a:tailEnd/>
          </a:ln>
        </p:spPr>
      </p:pic>
      <p:sp>
        <p:nvSpPr>
          <p:cNvPr id="96260" name="Прямоугольник 4"/>
          <p:cNvSpPr>
            <a:spLocks noChangeArrowheads="1"/>
          </p:cNvSpPr>
          <p:nvPr/>
        </p:nvSpPr>
        <p:spPr bwMode="auto">
          <a:xfrm>
            <a:off x="285750" y="857250"/>
            <a:ext cx="6000750" cy="1477963"/>
          </a:xfrm>
          <a:prstGeom prst="rect">
            <a:avLst/>
          </a:prstGeom>
          <a:noFill/>
          <a:ln w="9525">
            <a:noFill/>
            <a:miter lim="800000"/>
            <a:headEnd/>
            <a:tailEnd/>
          </a:ln>
        </p:spPr>
        <p:txBody>
          <a:bodyPr>
            <a:spAutoFit/>
          </a:bodyPr>
          <a:lstStyle/>
          <a:p>
            <a:pPr indent="450850" algn="just"/>
            <a:r>
              <a:rPr lang="ru-RU">
                <a:solidFill>
                  <a:srgbClr val="000000"/>
                </a:solidFill>
                <a:latin typeface="Times New Roman" pitchFamily="18" charset="0"/>
                <a:ea typeface="Calibri" pitchFamily="34" charset="0"/>
                <a:cs typeface="Times New Roman" pitchFamily="18" charset="0"/>
              </a:rPr>
              <a:t>Наиболее распространенными </a:t>
            </a:r>
            <a:r>
              <a:rPr lang="ru-RU" b="1">
                <a:solidFill>
                  <a:srgbClr val="000000"/>
                </a:solidFill>
                <a:latin typeface="Times New Roman" pitchFamily="18" charset="0"/>
                <a:ea typeface="Calibri" pitchFamily="34" charset="0"/>
                <a:cs typeface="Times New Roman" pitchFamily="18" charset="0"/>
              </a:rPr>
              <a:t>вариантами государственного вмешательства</a:t>
            </a:r>
            <a:r>
              <a:rPr lang="ru-RU">
                <a:solidFill>
                  <a:srgbClr val="000000"/>
                </a:solidFill>
                <a:latin typeface="Times New Roman" pitchFamily="18" charset="0"/>
                <a:ea typeface="Calibri" pitchFamily="34" charset="0"/>
                <a:cs typeface="Times New Roman" pitchFamily="18" charset="0"/>
              </a:rPr>
              <a:t> в действие рыночных конкурентных сил можно считать: </a:t>
            </a:r>
            <a:endParaRPr lang="ru-RU">
              <a:latin typeface="Times New Roman" pitchFamily="18" charset="0"/>
              <a:ea typeface="Calibri" pitchFamily="34" charset="0"/>
              <a:cs typeface="Times New Roman" pitchFamily="18" charset="0"/>
            </a:endParaRPr>
          </a:p>
          <a:p>
            <a:pPr indent="450850" algn="just" eaLnBrk="0" hangingPunct="0"/>
            <a:r>
              <a:rPr lang="ru-RU">
                <a:solidFill>
                  <a:srgbClr val="000000"/>
                </a:solidFill>
                <a:latin typeface="Times New Roman" pitchFamily="18" charset="0"/>
                <a:ea typeface="Calibri" pitchFamily="34" charset="0"/>
                <a:cs typeface="Times New Roman" pitchFamily="18" charset="0"/>
              </a:rPr>
              <a:t>• государственный контроль над ценами; </a:t>
            </a:r>
            <a:endParaRPr lang="ru-RU">
              <a:latin typeface="Times New Roman" pitchFamily="18" charset="0"/>
              <a:ea typeface="Calibri" pitchFamily="34" charset="0"/>
              <a:cs typeface="Times New Roman" pitchFamily="18" charset="0"/>
            </a:endParaRPr>
          </a:p>
          <a:p>
            <a:pPr indent="450850" algn="just" eaLnBrk="0" hangingPunct="0"/>
            <a:r>
              <a:rPr lang="ru-RU">
                <a:solidFill>
                  <a:srgbClr val="000000"/>
                </a:solidFill>
                <a:latin typeface="Times New Roman" pitchFamily="18" charset="0"/>
                <a:ea typeface="Calibri" pitchFamily="34" charset="0"/>
                <a:cs typeface="Times New Roman" pitchFamily="18" charset="0"/>
              </a:rPr>
              <a:t>• взимание налогов и предоставление субсидий. </a:t>
            </a:r>
            <a:endParaRPr lang="ru-RU">
              <a:latin typeface="Times New Roman" pitchFamily="18" charset="0"/>
              <a:ea typeface="Calibri" pitchFamily="34" charset="0"/>
              <a:cs typeface="Times New Roman" pitchFamily="18" charset="0"/>
            </a:endParaRPr>
          </a:p>
        </p:txBody>
      </p:sp>
      <p:sp>
        <p:nvSpPr>
          <p:cNvPr id="96261" name="Rectangle 3"/>
          <p:cNvSpPr>
            <a:spLocks noChangeArrowheads="1"/>
          </p:cNvSpPr>
          <p:nvPr/>
        </p:nvSpPr>
        <p:spPr bwMode="auto">
          <a:xfrm>
            <a:off x="214313" y="4357688"/>
            <a:ext cx="8715375" cy="2308225"/>
          </a:xfrm>
          <a:prstGeom prst="rect">
            <a:avLst/>
          </a:prstGeom>
          <a:noFill/>
          <a:ln w="9525">
            <a:noFill/>
            <a:miter lim="800000"/>
            <a:headEnd/>
            <a:tailEnd/>
          </a:ln>
        </p:spPr>
        <p:txBody>
          <a:bodyPr anchor="ctr">
            <a:spAutoFit/>
          </a:bodyPr>
          <a:lstStyle/>
          <a:p>
            <a:pPr indent="450850" algn="just"/>
            <a:r>
              <a:rPr lang="ru-RU" sz="1600">
                <a:solidFill>
                  <a:srgbClr val="000000"/>
                </a:solidFill>
                <a:latin typeface="Calibri" pitchFamily="34" charset="0"/>
                <a:ea typeface="Calibri" pitchFamily="34" charset="0"/>
                <a:cs typeface="Times New Roman" pitchFamily="18" charset="0"/>
              </a:rPr>
              <a:t>Равновесный уровень цен в силу разных обстоятельств не всегда устраивает общество. Государственное вмешательство в этом случае может принимать форму принудительного (законодательного) установления фиксированных цен. </a:t>
            </a:r>
            <a:endParaRPr lang="ru-RU" sz="1600">
              <a:ea typeface="Calibri" pitchFamily="34" charset="0"/>
              <a:cs typeface="Times New Roman" pitchFamily="18" charset="0"/>
            </a:endParaRPr>
          </a:p>
          <a:p>
            <a:pPr indent="450850" algn="just" eaLnBrk="0" hangingPunct="0"/>
            <a:r>
              <a:rPr lang="ru-RU" sz="1600">
                <a:solidFill>
                  <a:srgbClr val="000000"/>
                </a:solidFill>
                <a:latin typeface="Calibri" pitchFamily="34" charset="0"/>
                <a:ea typeface="Calibri" pitchFamily="34" charset="0"/>
                <a:cs typeface="Times New Roman" pitchFamily="18" charset="0"/>
              </a:rPr>
              <a:t>В практике встречаются </a:t>
            </a:r>
            <a:r>
              <a:rPr lang="ru-RU" sz="1600" u="sng">
                <a:solidFill>
                  <a:srgbClr val="000000"/>
                </a:solidFill>
                <a:latin typeface="Calibri" pitchFamily="34" charset="0"/>
                <a:ea typeface="Calibri" pitchFamily="34" charset="0"/>
                <a:cs typeface="Times New Roman" pitchFamily="18" charset="0"/>
              </a:rPr>
              <a:t>фиксированные цены двух типов</a:t>
            </a:r>
            <a:r>
              <a:rPr lang="ru-RU" sz="1600">
                <a:solidFill>
                  <a:srgbClr val="000000"/>
                </a:solidFill>
                <a:latin typeface="Calibri" pitchFamily="34" charset="0"/>
                <a:ea typeface="Calibri" pitchFamily="34" charset="0"/>
                <a:cs typeface="Times New Roman" pitchFamily="18" charset="0"/>
              </a:rPr>
              <a:t>: </a:t>
            </a:r>
            <a:endParaRPr lang="ru-RU" sz="1600"/>
          </a:p>
          <a:p>
            <a:pPr indent="450850" algn="just" eaLnBrk="0" hangingPunct="0"/>
            <a:r>
              <a:rPr lang="ru-RU" sz="1600">
                <a:solidFill>
                  <a:srgbClr val="000000"/>
                </a:solidFill>
                <a:latin typeface="Calibri" pitchFamily="34" charset="0"/>
                <a:cs typeface="Calibri" pitchFamily="34" charset="0"/>
              </a:rPr>
              <a:t>1) </a:t>
            </a:r>
            <a:r>
              <a:rPr lang="ru-RU" sz="1600" b="1">
                <a:solidFill>
                  <a:srgbClr val="000000"/>
                </a:solidFill>
                <a:latin typeface="Calibri" pitchFamily="34" charset="0"/>
                <a:cs typeface="Calibri" pitchFamily="34" charset="0"/>
              </a:rPr>
              <a:t>максимальные цены</a:t>
            </a:r>
            <a:r>
              <a:rPr lang="ru-RU" sz="1600">
                <a:solidFill>
                  <a:srgbClr val="000000"/>
                </a:solidFill>
                <a:latin typeface="Calibri" pitchFamily="34" charset="0"/>
                <a:cs typeface="Calibri" pitchFamily="34" charset="0"/>
              </a:rPr>
              <a:t>, или потолок цены, вводимые, когда равновесные цены представляются обществу слишком высокими. Государство принудительно устанавливает в этом случае предел повышения цен; </a:t>
            </a:r>
            <a:endParaRPr lang="ru-RU" sz="1600"/>
          </a:p>
          <a:p>
            <a:pPr indent="450850" algn="just" eaLnBrk="0" hangingPunct="0"/>
            <a:r>
              <a:rPr lang="ru-RU" sz="1600">
                <a:solidFill>
                  <a:srgbClr val="000000"/>
                </a:solidFill>
                <a:latin typeface="Calibri" pitchFamily="34" charset="0"/>
                <a:cs typeface="Calibri" pitchFamily="34" charset="0"/>
              </a:rPr>
              <a:t>2) </a:t>
            </a:r>
            <a:r>
              <a:rPr lang="ru-RU" sz="1600" b="1">
                <a:solidFill>
                  <a:srgbClr val="000000"/>
                </a:solidFill>
                <a:latin typeface="Calibri" pitchFamily="34" charset="0"/>
                <a:cs typeface="Calibri" pitchFamily="34" charset="0"/>
              </a:rPr>
              <a:t>минимальные цены, </a:t>
            </a:r>
            <a:r>
              <a:rPr lang="ru-RU" sz="1600">
                <a:solidFill>
                  <a:srgbClr val="000000"/>
                </a:solidFill>
                <a:latin typeface="Calibri" pitchFamily="34" charset="0"/>
                <a:cs typeface="Calibri" pitchFamily="34" charset="0"/>
              </a:rPr>
              <a:t>или нижний уровень цены, устанавливаемые, когда равновесная цена считается неоправданно низкой.</a:t>
            </a:r>
            <a:endParaRPr lang="ru-RU" sz="160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Рисунок 1" descr="E:\УЧЁБА\ПРЕПОДАВАНИЕ\МИКРОЭКОНОМИКА\спрос 23.jpg"/>
          <p:cNvPicPr>
            <a:picLocks noChangeAspect="1" noChangeArrowheads="1"/>
          </p:cNvPicPr>
          <p:nvPr/>
        </p:nvPicPr>
        <p:blipFill>
          <a:blip r:embed="rId2" cstate="print"/>
          <a:srcRect/>
          <a:stretch>
            <a:fillRect/>
          </a:stretch>
        </p:blipFill>
        <p:spPr bwMode="auto">
          <a:xfrm>
            <a:off x="2571750" y="357188"/>
            <a:ext cx="4122738" cy="2505075"/>
          </a:xfrm>
          <a:prstGeom prst="rect">
            <a:avLst/>
          </a:prstGeom>
          <a:noFill/>
          <a:ln w="9525">
            <a:noFill/>
            <a:miter lim="800000"/>
            <a:headEnd/>
            <a:tailEnd/>
          </a:ln>
        </p:spPr>
      </p:pic>
      <p:sp>
        <p:nvSpPr>
          <p:cNvPr id="97282" name="Rectangle 1"/>
          <p:cNvSpPr>
            <a:spLocks noChangeArrowheads="1"/>
          </p:cNvSpPr>
          <p:nvPr/>
        </p:nvSpPr>
        <p:spPr bwMode="auto">
          <a:xfrm>
            <a:off x="142875" y="142875"/>
            <a:ext cx="2286000" cy="2892425"/>
          </a:xfrm>
          <a:prstGeom prst="rect">
            <a:avLst/>
          </a:prstGeom>
          <a:noFill/>
          <a:ln w="9525">
            <a:noFill/>
            <a:miter lim="800000"/>
            <a:headEnd/>
            <a:tailEnd/>
          </a:ln>
        </p:spPr>
        <p:txBody>
          <a:bodyPr anchor="ctr">
            <a:spAutoFit/>
          </a:bodyPr>
          <a:lstStyle/>
          <a:p>
            <a:pPr indent="450850" algn="just"/>
            <a:r>
              <a:rPr lang="ru-RU" sz="1400">
                <a:solidFill>
                  <a:srgbClr val="000000"/>
                </a:solidFill>
                <a:latin typeface="Calibri" pitchFamily="34" charset="0"/>
                <a:ea typeface="Calibri" pitchFamily="34" charset="0"/>
                <a:cs typeface="Times New Roman" pitchFamily="18" charset="0"/>
              </a:rPr>
              <a:t>К установлению максимальной цены (</a:t>
            </a:r>
            <a:r>
              <a:rPr lang="en-US" sz="1400">
                <a:solidFill>
                  <a:srgbClr val="000000"/>
                </a:solidFill>
                <a:latin typeface="Calibri" pitchFamily="34" charset="0"/>
                <a:ea typeface="Calibri" pitchFamily="34" charset="0"/>
                <a:cs typeface="Times New Roman" pitchFamily="18" charset="0"/>
              </a:rPr>
              <a:t>P</a:t>
            </a:r>
            <a:r>
              <a:rPr lang="en-US" sz="1400" baseline="-30000">
                <a:solidFill>
                  <a:srgbClr val="000000"/>
                </a:solidFill>
                <a:latin typeface="Calibri" pitchFamily="34" charset="0"/>
                <a:ea typeface="Calibri" pitchFamily="34" charset="0"/>
                <a:cs typeface="Times New Roman" pitchFamily="18" charset="0"/>
              </a:rPr>
              <a:t>A</a:t>
            </a:r>
            <a:r>
              <a:rPr lang="ru-RU" sz="1400">
                <a:solidFill>
                  <a:srgbClr val="000000"/>
                </a:solidFill>
                <a:latin typeface="Calibri" pitchFamily="34" charset="0"/>
                <a:ea typeface="Calibri" pitchFamily="34" charset="0"/>
                <a:cs typeface="Times New Roman" pitchFamily="18" charset="0"/>
              </a:rPr>
              <a:t>) государство обычно вынуждено прибегать, когда равновесная цена столь высока, что некий товар исключается из потребления большей части населения, а товар относится к предметам первой необходимости, как, например, хлеб, сахар, молоко. </a:t>
            </a:r>
            <a:endParaRPr lang="ru-RU" sz="1400">
              <a:ea typeface="Calibri" pitchFamily="34" charset="0"/>
              <a:cs typeface="Times New Roman" pitchFamily="18" charset="0"/>
            </a:endParaRPr>
          </a:p>
        </p:txBody>
      </p:sp>
      <p:sp>
        <p:nvSpPr>
          <p:cNvPr id="97283" name="Rectangle 2"/>
          <p:cNvSpPr>
            <a:spLocks noChangeArrowheads="1"/>
          </p:cNvSpPr>
          <p:nvPr/>
        </p:nvSpPr>
        <p:spPr bwMode="auto">
          <a:xfrm>
            <a:off x="928688" y="4143375"/>
            <a:ext cx="3571875" cy="954088"/>
          </a:xfrm>
          <a:prstGeom prst="rect">
            <a:avLst/>
          </a:prstGeom>
          <a:noFill/>
          <a:ln w="9525">
            <a:noFill/>
            <a:miter lim="800000"/>
            <a:headEnd/>
            <a:tailEnd/>
          </a:ln>
        </p:spPr>
        <p:txBody>
          <a:bodyPr anchor="ctr">
            <a:spAutoFit/>
          </a:bodyPr>
          <a:lstStyle/>
          <a:p>
            <a:pPr marL="342900" lvl="1" indent="-342900" algn="just" eaLnBrk="0" hangingPunct="0">
              <a:buFont typeface="Calibri" pitchFamily="34" charset="0"/>
              <a:buAutoNum type="arabicPeriod"/>
            </a:pPr>
            <a:r>
              <a:rPr lang="ru-RU" sz="1400">
                <a:solidFill>
                  <a:srgbClr val="000000"/>
                </a:solidFill>
                <a:latin typeface="Times New Roman" pitchFamily="18" charset="0"/>
                <a:ea typeface="Calibri" pitchFamily="34" charset="0"/>
                <a:cs typeface="Times New Roman" pitchFamily="18" charset="0"/>
              </a:rPr>
              <a:t>Государственные закупки за границей</a:t>
            </a:r>
            <a:endParaRPr lang="ru-RU" sz="1400">
              <a:latin typeface="Times New Roman" pitchFamily="18" charset="0"/>
              <a:ea typeface="Calibri" pitchFamily="34" charset="0"/>
              <a:cs typeface="Times New Roman" pitchFamily="18" charset="0"/>
            </a:endParaRPr>
          </a:p>
          <a:p>
            <a:pPr marL="342900" lvl="1" indent="-342900" algn="just" eaLnBrk="0" hangingPunct="0">
              <a:buFont typeface="Calibri" pitchFamily="34" charset="0"/>
              <a:buAutoNum type="arabicPeriod"/>
            </a:pPr>
            <a:r>
              <a:rPr lang="ru-RU" sz="1400">
                <a:solidFill>
                  <a:srgbClr val="000000"/>
                </a:solidFill>
                <a:latin typeface="Times New Roman" pitchFamily="18" charset="0"/>
                <a:ea typeface="Calibri" pitchFamily="34" charset="0"/>
                <a:cs typeface="Times New Roman" pitchFamily="18" charset="0"/>
              </a:rPr>
              <a:t>Продажа государственных запасов</a:t>
            </a:r>
            <a:endParaRPr lang="ru-RU" sz="1400">
              <a:latin typeface="Times New Roman" pitchFamily="18" charset="0"/>
              <a:ea typeface="Calibri" pitchFamily="34" charset="0"/>
              <a:cs typeface="Times New Roman" pitchFamily="18" charset="0"/>
            </a:endParaRPr>
          </a:p>
          <a:p>
            <a:pPr marL="342900" lvl="1" indent="-342900" algn="just" eaLnBrk="0" hangingPunct="0">
              <a:buFont typeface="Calibri" pitchFamily="34" charset="0"/>
              <a:buAutoNum type="arabicPeriod"/>
            </a:pPr>
            <a:r>
              <a:rPr lang="ru-RU" sz="1400">
                <a:solidFill>
                  <a:srgbClr val="000000"/>
                </a:solidFill>
                <a:latin typeface="Times New Roman" pitchFamily="18" charset="0"/>
                <a:ea typeface="Calibri" pitchFamily="34" charset="0"/>
                <a:cs typeface="Times New Roman" pitchFamily="18" charset="0"/>
              </a:rPr>
              <a:t>Субсидии (дотации) внутри страны.</a:t>
            </a:r>
            <a:endParaRPr lang="ru-RU" sz="1400">
              <a:latin typeface="Times New Roman" pitchFamily="18" charset="0"/>
              <a:ea typeface="Calibri" pitchFamily="34" charset="0"/>
              <a:cs typeface="Times New Roman" pitchFamily="18" charset="0"/>
            </a:endParaRPr>
          </a:p>
          <a:p>
            <a:pPr marL="342900" lvl="1" indent="-342900" algn="just" eaLnBrk="0" hangingPunct="0">
              <a:buFont typeface="Calibri" pitchFamily="34" charset="0"/>
              <a:buAutoNum type="arabicPeriod"/>
            </a:pPr>
            <a:r>
              <a:rPr lang="ru-RU" sz="1400">
                <a:solidFill>
                  <a:srgbClr val="000000"/>
                </a:solidFill>
                <a:latin typeface="Times New Roman" pitchFamily="18" charset="0"/>
                <a:ea typeface="Calibri" pitchFamily="34" charset="0"/>
                <a:cs typeface="Times New Roman" pitchFamily="18" charset="0"/>
              </a:rPr>
              <a:t>Введение карточек, талонов</a:t>
            </a:r>
            <a:endParaRPr lang="ru-RU" sz="1400">
              <a:latin typeface="Times New Roman" pitchFamily="18" charset="0"/>
              <a:ea typeface="Calibri" pitchFamily="34" charset="0"/>
              <a:cs typeface="Times New Roman" pitchFamily="18" charset="0"/>
            </a:endParaRPr>
          </a:p>
        </p:txBody>
      </p:sp>
      <p:sp>
        <p:nvSpPr>
          <p:cNvPr id="97284" name="Прямоугольник 4"/>
          <p:cNvSpPr>
            <a:spLocks noChangeArrowheads="1"/>
          </p:cNvSpPr>
          <p:nvPr/>
        </p:nvSpPr>
        <p:spPr bwMode="auto">
          <a:xfrm>
            <a:off x="428625" y="3286125"/>
            <a:ext cx="3857625" cy="584200"/>
          </a:xfrm>
          <a:prstGeom prst="rect">
            <a:avLst/>
          </a:prstGeom>
          <a:noFill/>
          <a:ln w="9525">
            <a:noFill/>
            <a:miter lim="800000"/>
            <a:headEnd/>
            <a:tailEnd/>
          </a:ln>
        </p:spPr>
        <p:txBody>
          <a:bodyPr>
            <a:spAutoFit/>
          </a:bodyPr>
          <a:lstStyle/>
          <a:p>
            <a:pPr algn="just"/>
            <a:r>
              <a:rPr lang="ru-RU" sz="1600">
                <a:solidFill>
                  <a:srgbClr val="000000"/>
                </a:solidFill>
                <a:latin typeface="Calibri" pitchFamily="34" charset="0"/>
                <a:ea typeface="Calibri" pitchFamily="34" charset="0"/>
                <a:cs typeface="Times New Roman" pitchFamily="18" charset="0"/>
              </a:rPr>
              <a:t>Дефицит и возникновение «черного» рынка по цене превышающей цену P</a:t>
            </a:r>
            <a:r>
              <a:rPr lang="ru-RU" sz="1600" baseline="-30000">
                <a:solidFill>
                  <a:srgbClr val="000000"/>
                </a:solidFill>
                <a:latin typeface="Calibri" pitchFamily="34" charset="0"/>
                <a:ea typeface="Calibri" pitchFamily="34" charset="0"/>
                <a:cs typeface="Times New Roman" pitchFamily="18" charset="0"/>
              </a:rPr>
              <a:t>О</a:t>
            </a:r>
            <a:r>
              <a:rPr lang="ru-RU" sz="1600">
                <a:solidFill>
                  <a:srgbClr val="000000"/>
                </a:solidFill>
                <a:latin typeface="Calibri" pitchFamily="34" charset="0"/>
                <a:ea typeface="Calibri" pitchFamily="34" charset="0"/>
                <a:cs typeface="Times New Roman" pitchFamily="18" charset="0"/>
              </a:rPr>
              <a:t>. </a:t>
            </a:r>
            <a:endParaRPr lang="ru-RU" sz="1600">
              <a:ea typeface="Calibri" pitchFamily="34" charset="0"/>
              <a:cs typeface="Times New Roman" pitchFamily="18" charset="0"/>
            </a:endParaRPr>
          </a:p>
        </p:txBody>
      </p:sp>
      <p:sp>
        <p:nvSpPr>
          <p:cNvPr id="97285" name="Rectangle 3"/>
          <p:cNvSpPr>
            <a:spLocks noChangeArrowheads="1"/>
          </p:cNvSpPr>
          <p:nvPr/>
        </p:nvSpPr>
        <p:spPr bwMode="auto">
          <a:xfrm>
            <a:off x="785813" y="5357813"/>
            <a:ext cx="4357687" cy="1200150"/>
          </a:xfrm>
          <a:prstGeom prst="rect">
            <a:avLst/>
          </a:prstGeom>
          <a:noFill/>
          <a:ln w="9525">
            <a:noFill/>
            <a:miter lim="800000"/>
            <a:headEnd/>
            <a:tailEnd/>
          </a:ln>
        </p:spPr>
        <p:txBody>
          <a:bodyPr anchor="ctr">
            <a:spAutoFit/>
          </a:bodyPr>
          <a:lstStyle/>
          <a:p>
            <a:pPr marL="228600" indent="-228600">
              <a:buFont typeface="Calibri" pitchFamily="34" charset="0"/>
              <a:buAutoNum type="arabicPeriod"/>
            </a:pPr>
            <a:r>
              <a:rPr lang="ru-RU" sz="1200">
                <a:solidFill>
                  <a:srgbClr val="000000"/>
                </a:solidFill>
                <a:latin typeface="Calibri" pitchFamily="34" charset="0"/>
                <a:ea typeface="Calibri" pitchFamily="34" charset="0"/>
                <a:cs typeface="Times New Roman" pitchFamily="18" charset="0"/>
              </a:rPr>
              <a:t>Продажа товара по фиксированным ценам определенным покупателям.</a:t>
            </a:r>
            <a:endParaRPr lang="ru-RU" sz="900">
              <a:ea typeface="Calibri" pitchFamily="34" charset="0"/>
              <a:cs typeface="Times New Roman" pitchFamily="18" charset="0"/>
            </a:endParaRPr>
          </a:p>
          <a:p>
            <a:pPr marL="228600" indent="-228600" eaLnBrk="0" hangingPunct="0">
              <a:buFont typeface="Calibri" pitchFamily="34" charset="0"/>
              <a:buAutoNum type="arabicPeriod"/>
            </a:pPr>
            <a:r>
              <a:rPr lang="ru-RU" sz="1200">
                <a:solidFill>
                  <a:srgbClr val="000000"/>
                </a:solidFill>
                <a:latin typeface="Calibri" pitchFamily="34" charset="0"/>
                <a:ea typeface="Calibri" pitchFamily="34" charset="0"/>
                <a:cs typeface="Times New Roman" pitchFamily="18" charset="0"/>
              </a:rPr>
              <a:t>Переориентация производства на разновидности товаров по которым нет фиксированных цен.</a:t>
            </a:r>
            <a:endParaRPr lang="ru-RU" sz="900"/>
          </a:p>
          <a:p>
            <a:pPr marL="228600" indent="-228600" eaLnBrk="0" hangingPunct="0">
              <a:buFont typeface="Calibri" pitchFamily="34" charset="0"/>
              <a:buAutoNum type="arabicPeriod"/>
            </a:pPr>
            <a:r>
              <a:rPr lang="ru-RU" sz="1200">
                <a:solidFill>
                  <a:srgbClr val="000000"/>
                </a:solidFill>
                <a:latin typeface="Calibri" pitchFamily="34" charset="0"/>
                <a:cs typeface="Calibri" pitchFamily="34" charset="0"/>
              </a:rPr>
              <a:t>Продажа товаров с нагрузкой </a:t>
            </a:r>
            <a:endParaRPr lang="ru-RU" sz="900"/>
          </a:p>
          <a:p>
            <a:pPr marL="228600" indent="-228600" eaLnBrk="0" hangingPunct="0">
              <a:buFont typeface="Calibri" pitchFamily="34" charset="0"/>
              <a:buAutoNum type="arabicPeriod"/>
            </a:pPr>
            <a:r>
              <a:rPr lang="ru-RU" sz="1200">
                <a:solidFill>
                  <a:srgbClr val="000000"/>
                </a:solidFill>
                <a:latin typeface="Calibri" pitchFamily="34" charset="0"/>
                <a:cs typeface="Calibri" pitchFamily="34" charset="0"/>
              </a:rPr>
              <a:t>Ухудшение качества товаров</a:t>
            </a:r>
            <a:endParaRPr lang="ru-RU"/>
          </a:p>
        </p:txBody>
      </p:sp>
      <p:sp>
        <p:nvSpPr>
          <p:cNvPr id="97286" name="Rectangle 4"/>
          <p:cNvSpPr>
            <a:spLocks noChangeArrowheads="1"/>
          </p:cNvSpPr>
          <p:nvPr/>
        </p:nvSpPr>
        <p:spPr bwMode="auto">
          <a:xfrm>
            <a:off x="5000625" y="3214688"/>
            <a:ext cx="3857625" cy="1878012"/>
          </a:xfrm>
          <a:prstGeom prst="rect">
            <a:avLst/>
          </a:prstGeom>
          <a:noFill/>
          <a:ln w="9525">
            <a:noFill/>
            <a:miter lim="800000"/>
            <a:headEnd/>
            <a:tailEnd/>
          </a:ln>
        </p:spPr>
        <p:txBody>
          <a:bodyPr anchor="ctr">
            <a:spAutoFit/>
          </a:bodyPr>
          <a:lstStyle/>
          <a:p>
            <a:pPr marL="342900" lvl="1" indent="-342900" algn="just" eaLnBrk="0" hangingPunct="0"/>
            <a:r>
              <a:rPr lang="ru-RU" sz="1400">
                <a:solidFill>
                  <a:srgbClr val="000000"/>
                </a:solidFill>
                <a:latin typeface="Times New Roman" pitchFamily="18" charset="0"/>
                <a:ea typeface="Calibri" pitchFamily="34" charset="0"/>
                <a:cs typeface="Times New Roman" pitchFamily="18" charset="0"/>
              </a:rPr>
              <a:t>Наиболее часто на практике минимальные цены устанавливаются:</a:t>
            </a:r>
          </a:p>
          <a:p>
            <a:pPr marL="342900" lvl="1" indent="-342900" algn="just" eaLnBrk="0" hangingPunct="0">
              <a:buFont typeface="Calibri" pitchFamily="34" charset="0"/>
              <a:buAutoNum type="arabicPeriod"/>
            </a:pPr>
            <a:r>
              <a:rPr lang="ru-RU" sz="1400">
                <a:solidFill>
                  <a:srgbClr val="000000"/>
                </a:solidFill>
                <a:latin typeface="Times New Roman" pitchFamily="18" charset="0"/>
                <a:ea typeface="Calibri" pitchFamily="34" charset="0"/>
                <a:cs typeface="Times New Roman" pitchFamily="18" charset="0"/>
              </a:rPr>
              <a:t>На фактор «труд» (минимальная заработная плата)</a:t>
            </a:r>
          </a:p>
          <a:p>
            <a:pPr marL="342900" lvl="1" indent="-342900" algn="just" eaLnBrk="0" hangingPunct="0">
              <a:buFont typeface="Calibri" pitchFamily="34" charset="0"/>
              <a:buAutoNum type="arabicPeriod"/>
            </a:pPr>
            <a:r>
              <a:rPr lang="ru-RU" sz="1400">
                <a:solidFill>
                  <a:srgbClr val="000000"/>
                </a:solidFill>
                <a:latin typeface="Times New Roman" pitchFamily="18" charset="0"/>
                <a:ea typeface="Calibri" pitchFamily="34" charset="0"/>
                <a:cs typeface="Times New Roman" pitchFamily="18" charset="0"/>
              </a:rPr>
              <a:t>На продукцию сельского хозяйства. </a:t>
            </a:r>
          </a:p>
          <a:p>
            <a:pPr marL="342900" lvl="1" indent="-342900" algn="just" eaLnBrk="0" hangingPunct="0">
              <a:buFont typeface="Calibri" pitchFamily="34" charset="0"/>
              <a:buAutoNum type="arabicPeriod"/>
            </a:pPr>
            <a:r>
              <a:rPr lang="ru-RU" sz="1400">
                <a:solidFill>
                  <a:srgbClr val="000000"/>
                </a:solidFill>
                <a:latin typeface="Times New Roman" pitchFamily="18" charset="0"/>
                <a:ea typeface="Calibri" pitchFamily="34" charset="0"/>
                <a:cs typeface="Times New Roman" pitchFamily="18" charset="0"/>
              </a:rPr>
              <a:t>На продукцию старых (умирающих) отраслей..</a:t>
            </a:r>
          </a:p>
          <a:p>
            <a:pPr indent="450850" eaLnBrk="0" hangingPunct="0"/>
            <a:endParaRPr lang="ru-RU"/>
          </a:p>
        </p:txBody>
      </p:sp>
      <p:sp>
        <p:nvSpPr>
          <p:cNvPr id="97287" name="Прямоугольник 7"/>
          <p:cNvSpPr>
            <a:spLocks noChangeArrowheads="1"/>
          </p:cNvSpPr>
          <p:nvPr/>
        </p:nvSpPr>
        <p:spPr bwMode="auto">
          <a:xfrm>
            <a:off x="6786563" y="214313"/>
            <a:ext cx="2143125" cy="2462212"/>
          </a:xfrm>
          <a:prstGeom prst="rect">
            <a:avLst/>
          </a:prstGeom>
          <a:noFill/>
          <a:ln w="9525">
            <a:noFill/>
            <a:miter lim="800000"/>
            <a:headEnd/>
            <a:tailEnd/>
          </a:ln>
        </p:spPr>
        <p:txBody>
          <a:bodyPr>
            <a:spAutoFit/>
          </a:bodyPr>
          <a:lstStyle/>
          <a:p>
            <a:pPr algn="just"/>
            <a:r>
              <a:rPr lang="ru-RU" sz="1400">
                <a:solidFill>
                  <a:srgbClr val="000000"/>
                </a:solidFill>
                <a:latin typeface="Calibri" pitchFamily="34" charset="0"/>
                <a:ea typeface="Calibri" pitchFamily="34" charset="0"/>
                <a:cs typeface="Times New Roman" pitchFamily="18" charset="0"/>
              </a:rPr>
              <a:t>Минимальные цены обычно устанавливаются в тех случаях, когда рыночная равновесная цена не обеспечивает продавцам готовых товаров или ресурсов получение доходов, достаточных для нормального существования.</a:t>
            </a:r>
          </a:p>
        </p:txBody>
      </p:sp>
      <p:sp>
        <p:nvSpPr>
          <p:cNvPr id="97288" name="Rectangle 5"/>
          <p:cNvSpPr>
            <a:spLocks noChangeArrowheads="1"/>
          </p:cNvSpPr>
          <p:nvPr/>
        </p:nvSpPr>
        <p:spPr bwMode="auto">
          <a:xfrm>
            <a:off x="5357813" y="5500688"/>
            <a:ext cx="3500437" cy="1016000"/>
          </a:xfrm>
          <a:prstGeom prst="rect">
            <a:avLst/>
          </a:prstGeom>
          <a:noFill/>
          <a:ln w="9525">
            <a:noFill/>
            <a:miter lim="800000"/>
            <a:headEnd/>
            <a:tailEnd/>
          </a:ln>
        </p:spPr>
        <p:txBody>
          <a:bodyPr anchor="ctr">
            <a:spAutoFit/>
          </a:bodyPr>
          <a:lstStyle/>
          <a:p>
            <a:pPr marL="228600" indent="-228600" algn="just">
              <a:buFont typeface="Calibri" pitchFamily="34" charset="0"/>
              <a:buAutoNum type="arabicPeriod"/>
            </a:pPr>
            <a:r>
              <a:rPr lang="ru-RU" sz="1200">
                <a:solidFill>
                  <a:srgbClr val="000000"/>
                </a:solidFill>
                <a:latin typeface="Calibri" pitchFamily="34" charset="0"/>
                <a:ea typeface="Calibri" pitchFamily="34" charset="0"/>
                <a:cs typeface="Times New Roman" pitchFamily="18" charset="0"/>
              </a:rPr>
              <a:t>Производство разнообразной продукции разных сортов  (с точки зрения спроса)</a:t>
            </a:r>
          </a:p>
          <a:p>
            <a:pPr marL="228600" indent="-228600" algn="just" eaLnBrk="0" hangingPunct="0">
              <a:buFont typeface="Calibri" pitchFamily="34" charset="0"/>
              <a:buAutoNum type="arabicPeriod"/>
            </a:pPr>
            <a:r>
              <a:rPr lang="ru-RU" sz="1200">
                <a:solidFill>
                  <a:srgbClr val="000000"/>
                </a:solidFill>
                <a:latin typeface="Calibri" pitchFamily="34" charset="0"/>
                <a:ea typeface="Calibri" pitchFamily="34" charset="0"/>
                <a:cs typeface="Times New Roman" pitchFamily="18" charset="0"/>
              </a:rPr>
              <a:t>Скупка излишков в государственные резервы</a:t>
            </a:r>
          </a:p>
          <a:p>
            <a:pPr marL="228600" indent="-228600" algn="just" eaLnBrk="0" hangingPunct="0">
              <a:buFont typeface="Calibri" pitchFamily="34" charset="0"/>
              <a:buAutoNum type="arabicPeriod"/>
            </a:pPr>
            <a:r>
              <a:rPr lang="ru-RU" sz="1200">
                <a:solidFill>
                  <a:srgbClr val="000000"/>
                </a:solidFill>
                <a:latin typeface="Calibri" pitchFamily="34" charset="0"/>
                <a:ea typeface="Calibri" pitchFamily="34" charset="0"/>
                <a:cs typeface="Times New Roman" pitchFamily="18" charset="0"/>
              </a:rPr>
              <a:t>Установка жестких законов и контроль за их исполнением</a:t>
            </a:r>
          </a:p>
        </p:txBody>
      </p:sp>
      <p:sp>
        <p:nvSpPr>
          <p:cNvPr id="10" name="Стрелка вниз 9"/>
          <p:cNvSpPr/>
          <p:nvPr/>
        </p:nvSpPr>
        <p:spPr>
          <a:xfrm>
            <a:off x="1071563" y="2928938"/>
            <a:ext cx="1714500" cy="3571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1" name="Штриховая стрелка вправо 10"/>
          <p:cNvSpPr/>
          <p:nvPr/>
        </p:nvSpPr>
        <p:spPr>
          <a:xfrm>
            <a:off x="142875" y="4000500"/>
            <a:ext cx="714375" cy="2071688"/>
          </a:xfrm>
          <a:prstGeom prst="stripedRightArrow">
            <a:avLst/>
          </a:prstGeom>
          <a:solidFill>
            <a:schemeClr val="accent6">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13" name="Прямоугольник 12"/>
          <p:cNvSpPr/>
          <p:nvPr/>
        </p:nvSpPr>
        <p:spPr>
          <a:xfrm>
            <a:off x="571472" y="3786190"/>
            <a:ext cx="1584601" cy="400110"/>
          </a:xfrm>
          <a:prstGeom prst="rect">
            <a:avLst/>
          </a:prstGeom>
          <a:noFill/>
        </p:spPr>
        <p:txBody>
          <a:bodyPr wrap="none">
            <a:spAutoFit/>
          </a:bodyPr>
          <a:lstStyle/>
          <a:p>
            <a:pPr algn="ctr" fontAlgn="auto">
              <a:spcBef>
                <a:spcPts val="0"/>
              </a:spcBef>
              <a:spcAft>
                <a:spcPts val="0"/>
              </a:spcAft>
              <a:defRPr/>
            </a:pPr>
            <a:r>
              <a:rPr lang="ru-RU"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n-lt"/>
                <a:cs typeface="+mn-cs"/>
              </a:rPr>
              <a:t>Государство</a:t>
            </a:r>
          </a:p>
        </p:txBody>
      </p:sp>
      <p:sp>
        <p:nvSpPr>
          <p:cNvPr id="14" name="Прямоугольник 13"/>
          <p:cNvSpPr/>
          <p:nvPr/>
        </p:nvSpPr>
        <p:spPr>
          <a:xfrm>
            <a:off x="928662" y="5000636"/>
            <a:ext cx="1457771" cy="400110"/>
          </a:xfrm>
          <a:prstGeom prst="rect">
            <a:avLst/>
          </a:prstGeom>
          <a:noFill/>
        </p:spPr>
        <p:txBody>
          <a:bodyPr wrap="none">
            <a:spAutoFit/>
          </a:bodyPr>
          <a:lstStyle/>
          <a:p>
            <a:pPr algn="ctr" fontAlgn="auto">
              <a:spcBef>
                <a:spcPts val="0"/>
              </a:spcBef>
              <a:spcAft>
                <a:spcPts val="0"/>
              </a:spcAft>
              <a:defRPr/>
            </a:pPr>
            <a:r>
              <a:rPr lang="ru-RU" sz="2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n-lt"/>
                <a:cs typeface="+mn-cs"/>
              </a:rPr>
              <a:t>Менеджер</a:t>
            </a:r>
          </a:p>
        </p:txBody>
      </p:sp>
      <p:sp>
        <p:nvSpPr>
          <p:cNvPr id="16" name="Прямоугольник 15"/>
          <p:cNvSpPr/>
          <p:nvPr/>
        </p:nvSpPr>
        <p:spPr>
          <a:xfrm>
            <a:off x="5143504" y="4786322"/>
            <a:ext cx="2845010" cy="707886"/>
          </a:xfrm>
          <a:prstGeom prst="rect">
            <a:avLst/>
          </a:prstGeom>
          <a:noFill/>
        </p:spPr>
        <p:txBody>
          <a:bodyPr wrap="none">
            <a:spAutoFit/>
          </a:bodyPr>
          <a:lstStyle/>
          <a:p>
            <a:pPr algn="ctr" fontAlgn="auto">
              <a:spcBef>
                <a:spcPts val="0"/>
              </a:spcBef>
              <a:spcAft>
                <a:spcPts val="0"/>
              </a:spcAft>
              <a:defRPr/>
            </a:pPr>
            <a:r>
              <a:rPr lang="ru-RU" sz="40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mn-lt"/>
                <a:cs typeface="+mn-cs"/>
              </a:rPr>
              <a:t>Государство</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p:cNvSpPr>
            <a:spLocks noChangeArrowheads="1"/>
          </p:cNvSpPr>
          <p:nvPr/>
        </p:nvSpPr>
        <p:spPr bwMode="auto">
          <a:xfrm>
            <a:off x="285750" y="0"/>
            <a:ext cx="8072438" cy="738188"/>
          </a:xfrm>
          <a:prstGeom prst="rect">
            <a:avLst/>
          </a:prstGeom>
          <a:noFill/>
          <a:ln w="9525">
            <a:noFill/>
            <a:miter lim="800000"/>
            <a:headEnd/>
            <a:tailEnd/>
          </a:ln>
        </p:spPr>
        <p:txBody>
          <a:bodyPr lIns="457056" tIns="304704" bIns="0" anchor="ctr">
            <a:spAutoFit/>
          </a:bodyPr>
          <a:lstStyle/>
          <a:p>
            <a:pPr algn="ctr"/>
            <a:r>
              <a:rPr lang="ru-RU" sz="2800" b="1">
                <a:solidFill>
                  <a:srgbClr val="0000CC"/>
                </a:solidFill>
                <a:latin typeface="Cambria" pitchFamily="18" charset="0"/>
                <a:cs typeface="Times New Roman" pitchFamily="18" charset="0"/>
              </a:rPr>
              <a:t>Влияние налогообложения и дотаций</a:t>
            </a:r>
            <a:endParaRPr lang="ru-RU" sz="2800"/>
          </a:p>
        </p:txBody>
      </p:sp>
      <p:sp>
        <p:nvSpPr>
          <p:cNvPr id="98306" name="Rectangle 1"/>
          <p:cNvSpPr>
            <a:spLocks noChangeArrowheads="1"/>
          </p:cNvSpPr>
          <p:nvPr/>
        </p:nvSpPr>
        <p:spPr bwMode="auto">
          <a:xfrm>
            <a:off x="428625" y="928688"/>
            <a:ext cx="8215313" cy="307975"/>
          </a:xfrm>
          <a:prstGeom prst="rect">
            <a:avLst/>
          </a:prstGeom>
          <a:noFill/>
          <a:ln w="9525">
            <a:noFill/>
            <a:miter lim="800000"/>
            <a:headEnd/>
            <a:tailEnd/>
          </a:ln>
        </p:spPr>
        <p:txBody>
          <a:bodyPr anchor="ctr">
            <a:spAutoFit/>
          </a:bodyPr>
          <a:lstStyle/>
          <a:p>
            <a:pPr algn="just"/>
            <a:r>
              <a:rPr lang="ru-RU" sz="1400" u="sng">
                <a:solidFill>
                  <a:srgbClr val="000000"/>
                </a:solidFill>
                <a:latin typeface="Arial Black" pitchFamily="34" charset="0"/>
                <a:ea typeface="Calibri" pitchFamily="34" charset="0"/>
                <a:cs typeface="Times New Roman" pitchFamily="18" charset="0"/>
              </a:rPr>
              <a:t>Налог (</a:t>
            </a:r>
            <a:r>
              <a:rPr lang="en-US" sz="1400" u="sng">
                <a:solidFill>
                  <a:srgbClr val="000000"/>
                </a:solidFill>
                <a:latin typeface="Arial Black" pitchFamily="34" charset="0"/>
                <a:ea typeface="Calibri" pitchFamily="34" charset="0"/>
                <a:cs typeface="Times New Roman" pitchFamily="18" charset="0"/>
              </a:rPr>
              <a:t>T</a:t>
            </a:r>
            <a:r>
              <a:rPr lang="ru-RU" sz="1400" u="sng">
                <a:solidFill>
                  <a:srgbClr val="000000"/>
                </a:solidFill>
                <a:latin typeface="Arial Black" pitchFamily="34" charset="0"/>
                <a:ea typeface="Calibri" pitchFamily="34" charset="0"/>
                <a:cs typeface="Times New Roman" pitchFamily="18" charset="0"/>
              </a:rPr>
              <a:t>, </a:t>
            </a:r>
            <a:r>
              <a:rPr lang="en-US" sz="1400" u="sng">
                <a:solidFill>
                  <a:srgbClr val="000000"/>
                </a:solidFill>
                <a:latin typeface="Arial Black" pitchFamily="34" charset="0"/>
                <a:ea typeface="Calibri" pitchFamily="34" charset="0"/>
                <a:cs typeface="Times New Roman" pitchFamily="18" charset="0"/>
              </a:rPr>
              <a:t>tax</a:t>
            </a:r>
            <a:r>
              <a:rPr lang="ru-RU" sz="1400" u="sng">
                <a:solidFill>
                  <a:srgbClr val="000000"/>
                </a:solidFill>
                <a:latin typeface="Arial Black" pitchFamily="34" charset="0"/>
                <a:ea typeface="Calibri" pitchFamily="34" charset="0"/>
                <a:cs typeface="Times New Roman" pitchFamily="18" charset="0"/>
              </a:rPr>
              <a:t>)</a:t>
            </a:r>
            <a:r>
              <a:rPr lang="ru-RU" sz="1400">
                <a:solidFill>
                  <a:srgbClr val="000000"/>
                </a:solidFill>
                <a:latin typeface="Arial Black" pitchFamily="34" charset="0"/>
                <a:ea typeface="Calibri" pitchFamily="34" charset="0"/>
                <a:cs typeface="Times New Roman" pitchFamily="18" charset="0"/>
              </a:rPr>
              <a:t> – обязательный безвозмездный платеж в казну государства.</a:t>
            </a:r>
            <a:endParaRPr lang="ru-RU" sz="1400">
              <a:latin typeface="Arial Black" pitchFamily="34" charset="0"/>
              <a:ea typeface="Calibri" pitchFamily="34" charset="0"/>
              <a:cs typeface="Times New Roman" pitchFamily="18" charset="0"/>
            </a:endParaRPr>
          </a:p>
        </p:txBody>
      </p:sp>
      <p:pic>
        <p:nvPicPr>
          <p:cNvPr id="98307" name="Picture 3"/>
          <p:cNvPicPr>
            <a:picLocks noChangeAspect="1" noChangeArrowheads="1"/>
          </p:cNvPicPr>
          <p:nvPr/>
        </p:nvPicPr>
        <p:blipFill>
          <a:blip r:embed="rId2" cstate="print"/>
          <a:srcRect/>
          <a:stretch>
            <a:fillRect/>
          </a:stretch>
        </p:blipFill>
        <p:spPr bwMode="auto">
          <a:xfrm>
            <a:off x="7562850" y="5500688"/>
            <a:ext cx="1223963" cy="1071562"/>
          </a:xfrm>
          <a:prstGeom prst="rect">
            <a:avLst/>
          </a:prstGeom>
          <a:noFill/>
          <a:ln w="9525">
            <a:noFill/>
            <a:miter lim="800000"/>
            <a:headEnd/>
            <a:tailEnd/>
          </a:ln>
        </p:spPr>
      </p:pic>
      <p:pic>
        <p:nvPicPr>
          <p:cNvPr id="98308" name="Picture 4"/>
          <p:cNvPicPr>
            <a:picLocks noChangeAspect="1" noChangeArrowheads="1"/>
          </p:cNvPicPr>
          <p:nvPr/>
        </p:nvPicPr>
        <p:blipFill>
          <a:blip r:embed="rId3" cstate="print"/>
          <a:srcRect/>
          <a:stretch>
            <a:fillRect/>
          </a:stretch>
        </p:blipFill>
        <p:spPr bwMode="auto">
          <a:xfrm>
            <a:off x="428625" y="1357313"/>
            <a:ext cx="1587500" cy="1271587"/>
          </a:xfrm>
          <a:prstGeom prst="rect">
            <a:avLst/>
          </a:prstGeom>
          <a:noFill/>
          <a:ln w="9525">
            <a:noFill/>
            <a:miter lim="800000"/>
            <a:headEnd/>
            <a:tailEnd/>
          </a:ln>
        </p:spPr>
      </p:pic>
      <p:sp>
        <p:nvSpPr>
          <p:cNvPr id="98309" name="Прямоугольник 6"/>
          <p:cNvSpPr>
            <a:spLocks noChangeArrowheads="1"/>
          </p:cNvSpPr>
          <p:nvPr/>
        </p:nvSpPr>
        <p:spPr bwMode="auto">
          <a:xfrm>
            <a:off x="2214563" y="1357313"/>
            <a:ext cx="6572250" cy="369887"/>
          </a:xfrm>
          <a:prstGeom prst="rect">
            <a:avLst/>
          </a:prstGeom>
          <a:noFill/>
          <a:ln w="9525">
            <a:noFill/>
            <a:miter lim="800000"/>
            <a:headEnd/>
            <a:tailEnd/>
          </a:ln>
        </p:spPr>
        <p:txBody>
          <a:bodyPr>
            <a:spAutoFit/>
          </a:bodyPr>
          <a:lstStyle/>
          <a:p>
            <a:pPr indent="450850" algn="just"/>
            <a:r>
              <a:rPr lang="ru-RU">
                <a:solidFill>
                  <a:srgbClr val="000000"/>
                </a:solidFill>
                <a:latin typeface="Calibri" pitchFamily="34" charset="0"/>
                <a:ea typeface="Calibri" pitchFamily="34" charset="0"/>
                <a:cs typeface="Times New Roman" pitchFamily="18" charset="0"/>
              </a:rPr>
              <a:t>Сбор налогов – это фискальная функция государства.</a:t>
            </a:r>
            <a:endParaRPr lang="ru-RU" sz="1100">
              <a:ea typeface="Calibri" pitchFamily="34" charset="0"/>
              <a:cs typeface="Times New Roman" pitchFamily="18" charset="0"/>
            </a:endParaRPr>
          </a:p>
        </p:txBody>
      </p:sp>
      <p:sp>
        <p:nvSpPr>
          <p:cNvPr id="8" name="Скругленный прямоугольник 7"/>
          <p:cNvSpPr/>
          <p:nvPr/>
        </p:nvSpPr>
        <p:spPr>
          <a:xfrm>
            <a:off x="4429125" y="1857375"/>
            <a:ext cx="1643063" cy="3571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t>НАЛОГИ</a:t>
            </a:r>
          </a:p>
        </p:txBody>
      </p:sp>
      <p:sp>
        <p:nvSpPr>
          <p:cNvPr id="9" name="Скругленный прямоугольник 8"/>
          <p:cNvSpPr/>
          <p:nvPr/>
        </p:nvSpPr>
        <p:spPr>
          <a:xfrm>
            <a:off x="2428875" y="2571750"/>
            <a:ext cx="2357438" cy="100012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Прямые</a:t>
            </a:r>
          </a:p>
          <a:p>
            <a:pPr fontAlgn="auto">
              <a:spcBef>
                <a:spcPts val="0"/>
              </a:spcBef>
              <a:spcAft>
                <a:spcPts val="0"/>
              </a:spcAft>
              <a:defRPr/>
            </a:pPr>
            <a:r>
              <a:rPr lang="ru-RU" sz="1400" dirty="0">
                <a:solidFill>
                  <a:schemeClr val="tx1"/>
                </a:solidFill>
              </a:rPr>
              <a:t>Налог на имущество</a:t>
            </a:r>
          </a:p>
          <a:p>
            <a:pPr fontAlgn="auto">
              <a:spcBef>
                <a:spcPts val="0"/>
              </a:spcBef>
              <a:spcAft>
                <a:spcPts val="0"/>
              </a:spcAft>
              <a:defRPr/>
            </a:pPr>
            <a:r>
              <a:rPr lang="ru-RU" sz="1400" dirty="0">
                <a:solidFill>
                  <a:schemeClr val="tx1"/>
                </a:solidFill>
              </a:rPr>
              <a:t>Налог на прибыль</a:t>
            </a:r>
          </a:p>
        </p:txBody>
      </p:sp>
      <p:sp>
        <p:nvSpPr>
          <p:cNvPr id="10" name="Скругленный прямоугольник 9"/>
          <p:cNvSpPr/>
          <p:nvPr/>
        </p:nvSpPr>
        <p:spPr>
          <a:xfrm>
            <a:off x="5857875" y="2500313"/>
            <a:ext cx="2214563" cy="100012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dirty="0">
                <a:solidFill>
                  <a:schemeClr val="tx1"/>
                </a:solidFill>
              </a:rPr>
              <a:t>Косвенные</a:t>
            </a:r>
          </a:p>
          <a:p>
            <a:pPr fontAlgn="auto">
              <a:spcBef>
                <a:spcPts val="0"/>
              </a:spcBef>
              <a:spcAft>
                <a:spcPts val="0"/>
              </a:spcAft>
              <a:defRPr/>
            </a:pPr>
            <a:r>
              <a:rPr lang="ru-RU" sz="1400" dirty="0">
                <a:solidFill>
                  <a:schemeClr val="tx1"/>
                </a:solidFill>
              </a:rPr>
              <a:t>НДС</a:t>
            </a:r>
          </a:p>
          <a:p>
            <a:pPr fontAlgn="auto">
              <a:spcBef>
                <a:spcPts val="0"/>
              </a:spcBef>
              <a:spcAft>
                <a:spcPts val="0"/>
              </a:spcAft>
              <a:defRPr/>
            </a:pPr>
            <a:r>
              <a:rPr lang="ru-RU" sz="1400" dirty="0">
                <a:solidFill>
                  <a:schemeClr val="tx1"/>
                </a:solidFill>
              </a:rPr>
              <a:t>Акцизы</a:t>
            </a:r>
          </a:p>
          <a:p>
            <a:pPr fontAlgn="auto">
              <a:spcBef>
                <a:spcPts val="0"/>
              </a:spcBef>
              <a:spcAft>
                <a:spcPts val="0"/>
              </a:spcAft>
              <a:defRPr/>
            </a:pPr>
            <a:r>
              <a:rPr lang="ru-RU" sz="1400" dirty="0">
                <a:solidFill>
                  <a:schemeClr val="tx1"/>
                </a:solidFill>
              </a:rPr>
              <a:t>Таможенные пошлины</a:t>
            </a:r>
          </a:p>
        </p:txBody>
      </p:sp>
      <p:cxnSp>
        <p:nvCxnSpPr>
          <p:cNvPr id="12" name="Прямая со стрелкой 11"/>
          <p:cNvCxnSpPr>
            <a:stCxn id="8" idx="2"/>
            <a:endCxn id="9" idx="0"/>
          </p:cNvCxnSpPr>
          <p:nvPr/>
        </p:nvCxnSpPr>
        <p:spPr>
          <a:xfrm rot="5400000">
            <a:off x="4250531" y="1570832"/>
            <a:ext cx="357187" cy="1644650"/>
          </a:xfrm>
          <a:prstGeom prst="straightConnector1">
            <a:avLst/>
          </a:prstGeom>
          <a:ln w="2222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a:stCxn id="8" idx="2"/>
            <a:endCxn id="10" idx="0"/>
          </p:cNvCxnSpPr>
          <p:nvPr/>
        </p:nvCxnSpPr>
        <p:spPr>
          <a:xfrm rot="16200000" flipH="1">
            <a:off x="5965825" y="1500188"/>
            <a:ext cx="285750" cy="1714500"/>
          </a:xfrm>
          <a:prstGeom prst="straightConnector1">
            <a:avLst/>
          </a:prstGeom>
          <a:ln w="22225">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Рисунок 1" descr="E:\УЧЁБА\ПРЕПОДАВАНИЕ\МИКРОЭКОНОМИКА\спрос 24.jpg"/>
          <p:cNvPicPr>
            <a:picLocks noChangeAspect="1" noChangeArrowheads="1"/>
          </p:cNvPicPr>
          <p:nvPr/>
        </p:nvPicPr>
        <p:blipFill>
          <a:blip r:embed="rId2" cstate="print"/>
          <a:srcRect/>
          <a:stretch>
            <a:fillRect/>
          </a:stretch>
        </p:blipFill>
        <p:spPr bwMode="auto">
          <a:xfrm>
            <a:off x="428625" y="928688"/>
            <a:ext cx="2422525" cy="2090737"/>
          </a:xfrm>
          <a:prstGeom prst="rect">
            <a:avLst/>
          </a:prstGeom>
          <a:noFill/>
          <a:ln w="9525">
            <a:noFill/>
            <a:miter lim="800000"/>
            <a:headEnd/>
            <a:tailEnd/>
          </a:ln>
        </p:spPr>
      </p:pic>
      <p:sp>
        <p:nvSpPr>
          <p:cNvPr id="3" name="Прямоугольник 2"/>
          <p:cNvSpPr/>
          <p:nvPr/>
        </p:nvSpPr>
        <p:spPr>
          <a:xfrm>
            <a:off x="214282" y="142852"/>
            <a:ext cx="5890652" cy="646331"/>
          </a:xfrm>
          <a:prstGeom prst="rect">
            <a:avLst/>
          </a:prstGeom>
          <a:noFill/>
        </p:spPr>
        <p:txBody>
          <a:bodyPr wrap="none">
            <a:spAutoFit/>
          </a:bodyPr>
          <a:lstStyle/>
          <a:p>
            <a:pPr algn="ctr" fontAlgn="auto">
              <a:spcBef>
                <a:spcPts val="0"/>
              </a:spcBef>
              <a:spcAft>
                <a:spcPts val="0"/>
              </a:spcAft>
              <a:defRPr/>
            </a:pP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n-lt"/>
                <a:cs typeface="+mn-cs"/>
              </a:rPr>
              <a:t>Влияние косвенных налогов</a:t>
            </a:r>
          </a:p>
        </p:txBody>
      </p:sp>
      <p:sp>
        <p:nvSpPr>
          <p:cNvPr id="99331" name="Rectangle 2"/>
          <p:cNvSpPr>
            <a:spLocks noChangeArrowheads="1"/>
          </p:cNvSpPr>
          <p:nvPr/>
        </p:nvSpPr>
        <p:spPr bwMode="auto">
          <a:xfrm>
            <a:off x="3143250" y="928688"/>
            <a:ext cx="1485900" cy="409575"/>
          </a:xfrm>
          <a:prstGeom prst="rect">
            <a:avLst/>
          </a:prstGeom>
          <a:solidFill>
            <a:srgbClr val="FFFFFF"/>
          </a:solidFill>
          <a:ln w="9525">
            <a:solidFill>
              <a:srgbClr val="000000"/>
            </a:solidFill>
            <a:miter lim="800000"/>
            <a:headEnd/>
            <a:tailEnd/>
          </a:ln>
        </p:spPr>
        <p:txBody>
          <a:bodyPr anchor="ctr"/>
          <a:lstStyle/>
          <a:p>
            <a:pPr algn="ctr">
              <a:spcAft>
                <a:spcPts val="1000"/>
              </a:spcAft>
            </a:pPr>
            <a:r>
              <a:rPr lang="en-US" sz="1400" b="1">
                <a:latin typeface="Times New Roman" pitchFamily="18" charset="0"/>
              </a:rPr>
              <a:t>P</a:t>
            </a:r>
            <a:r>
              <a:rPr lang="en-US" sz="1400" b="1" baseline="30000">
                <a:latin typeface="Times New Roman" pitchFamily="18" charset="0"/>
              </a:rPr>
              <a:t>D</a:t>
            </a:r>
            <a:r>
              <a:rPr lang="ru-RU" sz="1400" b="1">
                <a:latin typeface="Times New Roman" pitchFamily="18" charset="0"/>
              </a:rPr>
              <a:t> =  </a:t>
            </a:r>
            <a:r>
              <a:rPr lang="en-US" sz="1400" b="1">
                <a:latin typeface="Times New Roman" pitchFamily="18" charset="0"/>
              </a:rPr>
              <a:t>P</a:t>
            </a:r>
            <a:r>
              <a:rPr lang="en-US" sz="1400" b="1" baseline="30000">
                <a:latin typeface="Times New Roman" pitchFamily="18" charset="0"/>
              </a:rPr>
              <a:t>S</a:t>
            </a:r>
            <a:r>
              <a:rPr lang="ru-RU" sz="1400" b="1">
                <a:latin typeface="Times New Roman" pitchFamily="18" charset="0"/>
              </a:rPr>
              <a:t> + </a:t>
            </a:r>
            <a:r>
              <a:rPr lang="en-US" sz="1400" b="1">
                <a:latin typeface="Times New Roman" pitchFamily="18" charset="0"/>
              </a:rPr>
              <a:t>T</a:t>
            </a:r>
            <a:endParaRPr lang="ru-RU" sz="1400" b="1"/>
          </a:p>
        </p:txBody>
      </p:sp>
      <p:sp>
        <p:nvSpPr>
          <p:cNvPr id="99332" name="Rectangle 3"/>
          <p:cNvSpPr>
            <a:spLocks noChangeArrowheads="1"/>
          </p:cNvSpPr>
          <p:nvPr/>
        </p:nvSpPr>
        <p:spPr bwMode="auto">
          <a:xfrm>
            <a:off x="214313" y="5715000"/>
            <a:ext cx="8643937" cy="830263"/>
          </a:xfrm>
          <a:prstGeom prst="rect">
            <a:avLst/>
          </a:prstGeom>
          <a:noFill/>
          <a:ln w="9525">
            <a:noFill/>
            <a:miter lim="800000"/>
            <a:headEnd/>
            <a:tailEnd/>
          </a:ln>
        </p:spPr>
        <p:txBody>
          <a:bodyPr anchor="ctr">
            <a:spAutoFit/>
          </a:bodyPr>
          <a:lstStyle/>
          <a:p>
            <a:pPr indent="450850" algn="just" eaLnBrk="0" hangingPunct="0"/>
            <a:r>
              <a:rPr lang="ru-RU" sz="1600">
                <a:solidFill>
                  <a:srgbClr val="0070C0"/>
                </a:solidFill>
                <a:latin typeface="Calibri" pitchFamily="34" charset="0"/>
                <a:ea typeface="Calibri" pitchFamily="34" charset="0"/>
                <a:cs typeface="Times New Roman" pitchFamily="18" charset="0"/>
              </a:rPr>
              <a:t>При этом заштрихованный треугольник АО</a:t>
            </a:r>
            <a:r>
              <a:rPr lang="ru-RU" sz="1600" baseline="-30000">
                <a:solidFill>
                  <a:srgbClr val="0070C0"/>
                </a:solidFill>
                <a:latin typeface="Calibri" pitchFamily="34" charset="0"/>
                <a:ea typeface="Calibri" pitchFamily="34" charset="0"/>
                <a:cs typeface="Times New Roman" pitchFamily="18" charset="0"/>
              </a:rPr>
              <a:t>1</a:t>
            </a:r>
            <a:r>
              <a:rPr lang="ru-RU" sz="1600">
                <a:solidFill>
                  <a:srgbClr val="0070C0"/>
                </a:solidFill>
                <a:latin typeface="Calibri" pitchFamily="34" charset="0"/>
                <a:ea typeface="Calibri" pitchFamily="34" charset="0"/>
                <a:cs typeface="Times New Roman" pitchFamily="18" charset="0"/>
              </a:rPr>
              <a:t>О не только будет потерян для потребителя и производителя, но и не войдет в доходы государства, т.е. пропадет, не доставшись никому. Поэтому его можно определить как </a:t>
            </a:r>
            <a:r>
              <a:rPr lang="ru-RU" sz="1600" b="1">
                <a:solidFill>
                  <a:srgbClr val="0070C0"/>
                </a:solidFill>
                <a:latin typeface="Calibri" pitchFamily="34" charset="0"/>
                <a:ea typeface="Calibri" pitchFamily="34" charset="0"/>
                <a:cs typeface="Times New Roman" pitchFamily="18" charset="0"/>
              </a:rPr>
              <a:t>чистые потери обшества</a:t>
            </a:r>
            <a:r>
              <a:rPr lang="ru-RU" sz="1600">
                <a:solidFill>
                  <a:srgbClr val="0070C0"/>
                </a:solidFill>
                <a:latin typeface="Calibri" pitchFamily="34" charset="0"/>
                <a:ea typeface="Calibri" pitchFamily="34" charset="0"/>
                <a:cs typeface="Times New Roman" pitchFamily="18" charset="0"/>
              </a:rPr>
              <a:t>, связанные с налогообложением.</a:t>
            </a:r>
            <a:endParaRPr lang="ru-RU">
              <a:solidFill>
                <a:srgbClr val="0070C0"/>
              </a:solidFill>
              <a:ea typeface="Calibri" pitchFamily="34" charset="0"/>
              <a:cs typeface="Times New Roman" pitchFamily="18" charset="0"/>
            </a:endParaRPr>
          </a:p>
        </p:txBody>
      </p:sp>
      <p:sp>
        <p:nvSpPr>
          <p:cNvPr id="6" name="Прямоугольник 5"/>
          <p:cNvSpPr/>
          <p:nvPr/>
        </p:nvSpPr>
        <p:spPr>
          <a:xfrm>
            <a:off x="3000375" y="1428750"/>
            <a:ext cx="5929313" cy="2062163"/>
          </a:xfrm>
          <a:prstGeom prst="rect">
            <a:avLst/>
          </a:prstGeom>
        </p:spPr>
        <p:txBody>
          <a:bodyPr>
            <a:spAutoFit/>
          </a:bodyPr>
          <a:lstStyle/>
          <a:p>
            <a:pPr indent="450850" algn="just">
              <a:defRPr/>
            </a:pPr>
            <a:r>
              <a:rPr lang="ru-RU" sz="1600" dirty="0">
                <a:solidFill>
                  <a:schemeClr val="bg2">
                    <a:lumMod val="25000"/>
                  </a:schemeClr>
                </a:solidFill>
                <a:latin typeface="Calibri" pitchFamily="34" charset="0"/>
                <a:ea typeface="Calibri" pitchFamily="34" charset="0"/>
                <a:cs typeface="Times New Roman" pitchFamily="18" charset="0"/>
              </a:rPr>
              <a:t>Допустим, что государство ввело акцизный налог. Продавец поднимает цену на величину налога. На рисунке эта ситуация отражена посредством сдвига кривой предложения вверх на величину Т. При пересечении этой кривой с кривой спроса устанавливается точка равновесия </a:t>
            </a:r>
            <a:r>
              <a:rPr lang="en-US" sz="1600" dirty="0">
                <a:solidFill>
                  <a:schemeClr val="bg2">
                    <a:lumMod val="25000"/>
                  </a:schemeClr>
                </a:solidFill>
                <a:latin typeface="Calibri" pitchFamily="34" charset="0"/>
                <a:ea typeface="Calibri" pitchFamily="34" charset="0"/>
                <a:cs typeface="Times New Roman" pitchFamily="18" charset="0"/>
              </a:rPr>
              <a:t>O</a:t>
            </a:r>
            <a:r>
              <a:rPr lang="ru-RU" sz="1600" baseline="-30000" dirty="0">
                <a:solidFill>
                  <a:schemeClr val="bg2">
                    <a:lumMod val="25000"/>
                  </a:schemeClr>
                </a:solidFill>
                <a:latin typeface="Calibri" pitchFamily="34" charset="0"/>
                <a:ea typeface="Calibri" pitchFamily="34" charset="0"/>
                <a:cs typeface="Times New Roman" pitchFamily="18" charset="0"/>
              </a:rPr>
              <a:t>1</a:t>
            </a:r>
            <a:r>
              <a:rPr lang="ru-RU" sz="1600" dirty="0">
                <a:solidFill>
                  <a:schemeClr val="bg2">
                    <a:lumMod val="25000"/>
                  </a:schemeClr>
                </a:solidFill>
                <a:latin typeface="Calibri" pitchFamily="34" charset="0"/>
                <a:ea typeface="Calibri" pitchFamily="34" charset="0"/>
                <a:cs typeface="Times New Roman" pitchFamily="18" charset="0"/>
              </a:rPr>
              <a:t>, которой будет соответствовать новое, уменьшенное равновесное количество Q</a:t>
            </a:r>
            <a:r>
              <a:rPr lang="ru-RU" sz="1600" baseline="-30000" dirty="0">
                <a:solidFill>
                  <a:schemeClr val="bg2">
                    <a:lumMod val="25000"/>
                  </a:schemeClr>
                </a:solidFill>
                <a:latin typeface="Calibri" pitchFamily="34" charset="0"/>
                <a:ea typeface="Calibri" pitchFamily="34" charset="0"/>
                <a:cs typeface="Times New Roman" pitchFamily="18" charset="0"/>
              </a:rPr>
              <a:t>1</a:t>
            </a:r>
            <a:r>
              <a:rPr lang="ru-RU" sz="1600" dirty="0">
                <a:solidFill>
                  <a:schemeClr val="bg2">
                    <a:lumMod val="25000"/>
                  </a:schemeClr>
                </a:solidFill>
                <a:latin typeface="Calibri" pitchFamily="34" charset="0"/>
                <a:ea typeface="Calibri" pitchFamily="34" charset="0"/>
                <a:cs typeface="Times New Roman" pitchFamily="18" charset="0"/>
              </a:rPr>
              <a:t> и новая, повышенная равновесная цена P</a:t>
            </a:r>
            <a:r>
              <a:rPr lang="ru-RU" sz="1600" baseline="-30000" dirty="0">
                <a:solidFill>
                  <a:schemeClr val="bg2">
                    <a:lumMod val="25000"/>
                  </a:schemeClr>
                </a:solidFill>
                <a:latin typeface="Calibri" pitchFamily="34" charset="0"/>
                <a:ea typeface="Calibri" pitchFamily="34" charset="0"/>
                <a:cs typeface="Times New Roman" pitchFamily="18" charset="0"/>
              </a:rPr>
              <a:t>1</a:t>
            </a:r>
            <a:r>
              <a:rPr lang="ru-RU" sz="1600" dirty="0">
                <a:solidFill>
                  <a:schemeClr val="bg2">
                    <a:lumMod val="25000"/>
                  </a:schemeClr>
                </a:solidFill>
                <a:latin typeface="Calibri" pitchFamily="34" charset="0"/>
                <a:ea typeface="Calibri" pitchFamily="34" charset="0"/>
                <a:cs typeface="Times New Roman" pitchFamily="18" charset="0"/>
              </a:rPr>
              <a:t>. Следовательно, </a:t>
            </a:r>
            <a:r>
              <a:rPr lang="ru-RU" sz="1600" b="1" dirty="0">
                <a:solidFill>
                  <a:schemeClr val="bg2">
                    <a:lumMod val="25000"/>
                  </a:schemeClr>
                </a:solidFill>
                <a:latin typeface="Calibri" pitchFamily="34" charset="0"/>
                <a:ea typeface="Calibri" pitchFamily="34" charset="0"/>
                <a:cs typeface="Times New Roman" pitchFamily="18" charset="0"/>
              </a:rPr>
              <a:t>покупателю придется платить больше, чем до введения налога </a:t>
            </a:r>
            <a:endParaRPr lang="ru-RU" sz="1600" b="1" dirty="0">
              <a:solidFill>
                <a:schemeClr val="bg2">
                  <a:lumMod val="25000"/>
                </a:schemeClr>
              </a:solidFill>
              <a:latin typeface="Arial" pitchFamily="34" charset="0"/>
              <a:cs typeface="+mn-cs"/>
            </a:endParaRPr>
          </a:p>
        </p:txBody>
      </p:sp>
      <p:sp>
        <p:nvSpPr>
          <p:cNvPr id="7" name="Прямоугольник 6"/>
          <p:cNvSpPr/>
          <p:nvPr/>
        </p:nvSpPr>
        <p:spPr>
          <a:xfrm>
            <a:off x="142875" y="3571875"/>
            <a:ext cx="8858250" cy="830263"/>
          </a:xfrm>
          <a:prstGeom prst="rect">
            <a:avLst/>
          </a:prstGeom>
        </p:spPr>
        <p:txBody>
          <a:bodyPr>
            <a:spAutoFit/>
          </a:bodyPr>
          <a:lstStyle/>
          <a:p>
            <a:pPr indent="450850" algn="just" eaLnBrk="0" hangingPunct="0">
              <a:defRPr/>
            </a:pPr>
            <a:r>
              <a:rPr lang="ru-RU" sz="1600" dirty="0">
                <a:solidFill>
                  <a:schemeClr val="accent2">
                    <a:lumMod val="50000"/>
                  </a:schemeClr>
                </a:solidFill>
                <a:latin typeface="Calibri" pitchFamily="34" charset="0"/>
                <a:ea typeface="Calibri" pitchFamily="34" charset="0"/>
                <a:cs typeface="Times New Roman" pitchFamily="18" charset="0"/>
              </a:rPr>
              <a:t>Но не выиграет и продавец. Ведь из продажной цены каждого товара ему придется отдать государству сумму, равную величине налога. В результате цена за вычетом налога, т.е то, что реально достанется продавцу, составит только Р</a:t>
            </a:r>
            <a:r>
              <a:rPr lang="en-US" sz="1600" baseline="-30000" dirty="0">
                <a:solidFill>
                  <a:schemeClr val="accent2">
                    <a:lumMod val="50000"/>
                  </a:schemeClr>
                </a:solidFill>
                <a:latin typeface="Calibri" pitchFamily="34" charset="0"/>
                <a:ea typeface="Calibri" pitchFamily="34" charset="0"/>
                <a:cs typeface="Times New Roman" pitchFamily="18" charset="0"/>
              </a:rPr>
              <a:t>S</a:t>
            </a:r>
            <a:r>
              <a:rPr lang="ru-RU" sz="1600" dirty="0">
                <a:solidFill>
                  <a:schemeClr val="accent2">
                    <a:lumMod val="50000"/>
                  </a:schemeClr>
                </a:solidFill>
                <a:latin typeface="Calibri" pitchFamily="34" charset="0"/>
                <a:ea typeface="Calibri" pitchFamily="34" charset="0"/>
                <a:cs typeface="Times New Roman" pitchFamily="18" charset="0"/>
              </a:rPr>
              <a:t>, значит, явно меньше Р</a:t>
            </a:r>
            <a:r>
              <a:rPr lang="ru-RU" sz="1600" baseline="-30000" dirty="0">
                <a:solidFill>
                  <a:schemeClr val="accent2">
                    <a:lumMod val="50000"/>
                  </a:schemeClr>
                </a:solidFill>
                <a:latin typeface="Calibri" pitchFamily="34" charset="0"/>
                <a:ea typeface="Calibri" pitchFamily="34" charset="0"/>
                <a:cs typeface="Times New Roman" pitchFamily="18" charset="0"/>
              </a:rPr>
              <a:t>0</a:t>
            </a:r>
            <a:r>
              <a:rPr lang="ru-RU" sz="1600" dirty="0">
                <a:solidFill>
                  <a:schemeClr val="accent2">
                    <a:lumMod val="50000"/>
                  </a:schemeClr>
                </a:solidFill>
                <a:latin typeface="Calibri" pitchFamily="34" charset="0"/>
                <a:ea typeface="Calibri" pitchFamily="34" charset="0"/>
                <a:cs typeface="Times New Roman" pitchFamily="18" charset="0"/>
              </a:rPr>
              <a:t>.</a:t>
            </a:r>
            <a:endParaRPr lang="ru-RU" sz="1600" dirty="0">
              <a:solidFill>
                <a:schemeClr val="accent2">
                  <a:lumMod val="50000"/>
                </a:schemeClr>
              </a:solidFill>
              <a:latin typeface="Arial" pitchFamily="34" charset="0"/>
              <a:cs typeface="+mn-cs"/>
            </a:endParaRPr>
          </a:p>
        </p:txBody>
      </p:sp>
      <p:sp>
        <p:nvSpPr>
          <p:cNvPr id="8" name="Прямоугольник 7"/>
          <p:cNvSpPr/>
          <p:nvPr/>
        </p:nvSpPr>
        <p:spPr>
          <a:xfrm>
            <a:off x="214313" y="4429125"/>
            <a:ext cx="8643937" cy="1200150"/>
          </a:xfrm>
          <a:prstGeom prst="rect">
            <a:avLst/>
          </a:prstGeom>
        </p:spPr>
        <p:txBody>
          <a:bodyPr>
            <a:spAutoFit/>
          </a:bodyPr>
          <a:lstStyle/>
          <a:p>
            <a:pPr indent="450850" algn="just" eaLnBrk="0" hangingPunct="0">
              <a:defRPr/>
            </a:pPr>
            <a:r>
              <a:rPr lang="ru-RU" dirty="0">
                <a:solidFill>
                  <a:schemeClr val="accent6">
                    <a:lumMod val="25000"/>
                  </a:schemeClr>
                </a:solidFill>
                <a:latin typeface="Calibri" pitchFamily="34" charset="0"/>
                <a:ea typeface="Calibri" pitchFamily="34" charset="0"/>
                <a:cs typeface="Times New Roman" pitchFamily="18" charset="0"/>
              </a:rPr>
              <a:t>Сумма налоговых поступлений государства будет равна ставке налога, помноженной на число проданных товаров (т.е. T*</a:t>
            </a:r>
            <a:r>
              <a:rPr lang="en-US" dirty="0">
                <a:solidFill>
                  <a:schemeClr val="accent6">
                    <a:lumMod val="25000"/>
                  </a:schemeClr>
                </a:solidFill>
                <a:latin typeface="Calibri" pitchFamily="34" charset="0"/>
                <a:ea typeface="Calibri" pitchFamily="34" charset="0"/>
                <a:cs typeface="Times New Roman" pitchFamily="18" charset="0"/>
              </a:rPr>
              <a:t>Q</a:t>
            </a:r>
            <a:r>
              <a:rPr lang="ru-RU" baseline="-30000" dirty="0">
                <a:solidFill>
                  <a:schemeClr val="accent6">
                    <a:lumMod val="25000"/>
                  </a:schemeClr>
                </a:solidFill>
                <a:latin typeface="Calibri" pitchFamily="34" charset="0"/>
                <a:ea typeface="Calibri" pitchFamily="34" charset="0"/>
                <a:cs typeface="Times New Roman" pitchFamily="18" charset="0"/>
              </a:rPr>
              <a:t>1</a:t>
            </a:r>
            <a:r>
              <a:rPr lang="ru-RU" dirty="0">
                <a:solidFill>
                  <a:schemeClr val="accent6">
                    <a:lumMod val="25000"/>
                  </a:schemeClr>
                </a:solidFill>
                <a:latin typeface="Calibri" pitchFamily="34" charset="0"/>
                <a:ea typeface="Calibri" pitchFamily="34" charset="0"/>
                <a:cs typeface="Times New Roman" pitchFamily="18" charset="0"/>
              </a:rPr>
              <a:t>). При этом произойдет распределение налогового бремени: часть будут платить покупатели, часть продавцы. </a:t>
            </a:r>
            <a:endParaRPr lang="ru-RU" sz="1100" dirty="0">
              <a:solidFill>
                <a:schemeClr val="accent6">
                  <a:lumMod val="25000"/>
                </a:schemeClr>
              </a:solidFill>
              <a:latin typeface="Arial" pitchFamily="34" charset="0"/>
              <a:cs typeface="+mn-cs"/>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
          <p:cNvSpPr>
            <a:spLocks noChangeArrowheads="1"/>
          </p:cNvSpPr>
          <p:nvPr/>
        </p:nvSpPr>
        <p:spPr bwMode="auto">
          <a:xfrm>
            <a:off x="285750" y="785813"/>
            <a:ext cx="8572500" cy="523875"/>
          </a:xfrm>
          <a:prstGeom prst="rect">
            <a:avLst/>
          </a:prstGeom>
          <a:noFill/>
          <a:ln w="9525">
            <a:noFill/>
            <a:miter lim="800000"/>
            <a:headEnd/>
            <a:tailEnd/>
          </a:ln>
        </p:spPr>
        <p:txBody>
          <a:bodyPr anchor="ctr">
            <a:spAutoFit/>
          </a:bodyPr>
          <a:lstStyle/>
          <a:p>
            <a:pPr indent="450850" algn="just"/>
            <a:r>
              <a:rPr lang="ru-RU" sz="1400">
                <a:solidFill>
                  <a:srgbClr val="000000"/>
                </a:solidFill>
                <a:latin typeface="Times New Roman" pitchFamily="18" charset="0"/>
                <a:ea typeface="Calibri" pitchFamily="34" charset="0"/>
                <a:cs typeface="Times New Roman" pitchFamily="18" charset="0"/>
              </a:rPr>
              <a:t>Антиподом налогов являются </a:t>
            </a:r>
            <a:r>
              <a:rPr lang="ru-RU" sz="1400" b="1">
                <a:solidFill>
                  <a:srgbClr val="000000"/>
                </a:solidFill>
                <a:latin typeface="Times New Roman" pitchFamily="18" charset="0"/>
                <a:ea typeface="Calibri" pitchFamily="34" charset="0"/>
                <a:cs typeface="Times New Roman" pitchFamily="18" charset="0"/>
              </a:rPr>
              <a:t>государственные субсидии (дотации) производителю (Н).</a:t>
            </a:r>
            <a:r>
              <a:rPr lang="ru-RU" sz="1400">
                <a:solidFill>
                  <a:srgbClr val="000000"/>
                </a:solidFill>
                <a:latin typeface="Times New Roman" pitchFamily="18" charset="0"/>
                <a:ea typeface="Calibri" pitchFamily="34" charset="0"/>
                <a:cs typeface="Times New Roman" pitchFamily="18" charset="0"/>
              </a:rPr>
              <a:t> Чтобы стимулировать производство некото­рых товаров, государство может взять на себя часть затрат фирмы. </a:t>
            </a:r>
            <a:endParaRPr lang="ru-RU" sz="1400">
              <a:ea typeface="Calibri" pitchFamily="34" charset="0"/>
              <a:cs typeface="Times New Roman" pitchFamily="18" charset="0"/>
            </a:endParaRPr>
          </a:p>
        </p:txBody>
      </p:sp>
      <p:sp>
        <p:nvSpPr>
          <p:cNvPr id="3" name="Прямоугольник 2"/>
          <p:cNvSpPr/>
          <p:nvPr/>
        </p:nvSpPr>
        <p:spPr>
          <a:xfrm>
            <a:off x="214282" y="142852"/>
            <a:ext cx="7434279" cy="646331"/>
          </a:xfrm>
          <a:prstGeom prst="rect">
            <a:avLst/>
          </a:prstGeom>
          <a:noFill/>
        </p:spPr>
        <p:txBody>
          <a:bodyPr wrap="none">
            <a:spAutoFit/>
          </a:bodyPr>
          <a:lstStyle/>
          <a:p>
            <a:pPr algn="ctr" fontAlgn="auto">
              <a:spcBef>
                <a:spcPts val="0"/>
              </a:spcBef>
              <a:spcAft>
                <a:spcPts val="0"/>
              </a:spcAft>
              <a:defRPr/>
            </a:pPr>
            <a:r>
              <a:rPr lang="ru-RU" sz="3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n-lt"/>
                <a:cs typeface="+mn-cs"/>
              </a:rPr>
              <a:t>Влияние государственных субсидий</a:t>
            </a:r>
          </a:p>
        </p:txBody>
      </p:sp>
      <p:pic>
        <p:nvPicPr>
          <p:cNvPr id="100355" name="Рисунок 3" descr="E:\УЧЁБА\ПРЕПОДАВАНИЕ\МИКРОЭКОНОМИКА\спрос 25.jpg"/>
          <p:cNvPicPr>
            <a:picLocks noChangeAspect="1" noChangeArrowheads="1"/>
          </p:cNvPicPr>
          <p:nvPr/>
        </p:nvPicPr>
        <p:blipFill>
          <a:blip r:embed="rId2" cstate="print"/>
          <a:srcRect/>
          <a:stretch>
            <a:fillRect/>
          </a:stretch>
        </p:blipFill>
        <p:spPr bwMode="auto">
          <a:xfrm>
            <a:off x="500063" y="1428750"/>
            <a:ext cx="2957512" cy="2189163"/>
          </a:xfrm>
          <a:prstGeom prst="rect">
            <a:avLst/>
          </a:prstGeom>
          <a:noFill/>
          <a:ln w="9525">
            <a:noFill/>
            <a:miter lim="800000"/>
            <a:headEnd/>
            <a:tailEnd/>
          </a:ln>
        </p:spPr>
      </p:pic>
      <p:sp>
        <p:nvSpPr>
          <p:cNvPr id="100356" name="Rectangle 2"/>
          <p:cNvSpPr>
            <a:spLocks noChangeArrowheads="1"/>
          </p:cNvSpPr>
          <p:nvPr/>
        </p:nvSpPr>
        <p:spPr bwMode="auto">
          <a:xfrm>
            <a:off x="3857625" y="1500188"/>
            <a:ext cx="1546225" cy="531812"/>
          </a:xfrm>
          <a:prstGeom prst="rect">
            <a:avLst/>
          </a:prstGeom>
          <a:solidFill>
            <a:srgbClr val="FFFFFF"/>
          </a:solidFill>
          <a:ln w="9525">
            <a:solidFill>
              <a:srgbClr val="000000"/>
            </a:solidFill>
            <a:miter lim="800000"/>
            <a:headEnd/>
            <a:tailEnd/>
          </a:ln>
        </p:spPr>
        <p:txBody>
          <a:bodyPr anchor="ctr"/>
          <a:lstStyle/>
          <a:p>
            <a:pPr algn="ctr">
              <a:spcAft>
                <a:spcPts val="1000"/>
              </a:spcAft>
            </a:pPr>
            <a:r>
              <a:rPr lang="en-US" sz="1600" b="1">
                <a:latin typeface="Times New Roman" pitchFamily="18" charset="0"/>
              </a:rPr>
              <a:t>P</a:t>
            </a:r>
            <a:r>
              <a:rPr lang="en-US" sz="1600" b="1" baseline="30000">
                <a:latin typeface="Times New Roman" pitchFamily="18" charset="0"/>
              </a:rPr>
              <a:t>D</a:t>
            </a:r>
            <a:r>
              <a:rPr lang="en-US" sz="1600" b="1">
                <a:latin typeface="Times New Roman" pitchFamily="18" charset="0"/>
              </a:rPr>
              <a:t> = P</a:t>
            </a:r>
            <a:r>
              <a:rPr lang="en-US" sz="1600" b="1" baseline="30000">
                <a:latin typeface="Times New Roman" pitchFamily="18" charset="0"/>
              </a:rPr>
              <a:t>S </a:t>
            </a:r>
            <a:r>
              <a:rPr lang="en-US" sz="1600" b="1">
                <a:latin typeface="Times New Roman" pitchFamily="18" charset="0"/>
              </a:rPr>
              <a:t>- H</a:t>
            </a:r>
            <a:endParaRPr lang="ru-RU" sz="1600" b="1"/>
          </a:p>
        </p:txBody>
      </p:sp>
      <p:sp>
        <p:nvSpPr>
          <p:cNvPr id="100357" name="Rectangle 3"/>
          <p:cNvSpPr>
            <a:spLocks noChangeArrowheads="1"/>
          </p:cNvSpPr>
          <p:nvPr/>
        </p:nvSpPr>
        <p:spPr bwMode="auto">
          <a:xfrm>
            <a:off x="285750" y="5286375"/>
            <a:ext cx="8501063" cy="923925"/>
          </a:xfrm>
          <a:prstGeom prst="rect">
            <a:avLst/>
          </a:prstGeom>
          <a:noFill/>
          <a:ln w="9525">
            <a:noFill/>
            <a:miter lim="800000"/>
            <a:headEnd/>
            <a:tailEnd/>
          </a:ln>
        </p:spPr>
        <p:txBody>
          <a:bodyPr anchor="ctr">
            <a:spAutoFit/>
          </a:bodyPr>
          <a:lstStyle/>
          <a:p>
            <a:pPr indent="180975" algn="just" eaLnBrk="0" hangingPunct="0"/>
            <a:r>
              <a:rPr lang="ru-RU">
                <a:solidFill>
                  <a:srgbClr val="0070C0"/>
                </a:solidFill>
                <a:latin typeface="Calibri" pitchFamily="34" charset="0"/>
                <a:ea typeface="Calibri" pitchFamily="34" charset="0"/>
                <a:cs typeface="Times New Roman" pitchFamily="18" charset="0"/>
              </a:rPr>
              <a:t>Обратим внимание, что из всей величины сумма субсидии соответствующая заштрихованному треугольнику </a:t>
            </a:r>
            <a:r>
              <a:rPr lang="en-US">
                <a:solidFill>
                  <a:srgbClr val="0070C0"/>
                </a:solidFill>
                <a:latin typeface="Calibri" pitchFamily="34" charset="0"/>
                <a:ea typeface="Calibri" pitchFamily="34" charset="0"/>
                <a:cs typeface="Times New Roman" pitchFamily="18" charset="0"/>
              </a:rPr>
              <a:t>OO</a:t>
            </a:r>
            <a:r>
              <a:rPr lang="ru-RU" baseline="-30000">
                <a:solidFill>
                  <a:srgbClr val="0070C0"/>
                </a:solidFill>
                <a:latin typeface="Calibri" pitchFamily="34" charset="0"/>
                <a:ea typeface="Calibri" pitchFamily="34" charset="0"/>
                <a:cs typeface="Times New Roman" pitchFamily="18" charset="0"/>
              </a:rPr>
              <a:t>1</a:t>
            </a:r>
            <a:r>
              <a:rPr lang="en-US">
                <a:solidFill>
                  <a:srgbClr val="0070C0"/>
                </a:solidFill>
                <a:latin typeface="Calibri" pitchFamily="34" charset="0"/>
                <a:ea typeface="Calibri" pitchFamily="34" charset="0"/>
                <a:cs typeface="Times New Roman" pitchFamily="18" charset="0"/>
              </a:rPr>
              <a:t>B</a:t>
            </a:r>
            <a:r>
              <a:rPr lang="ru-RU">
                <a:solidFill>
                  <a:srgbClr val="0070C0"/>
                </a:solidFill>
                <a:latin typeface="Calibri" pitchFamily="34" charset="0"/>
                <a:ea typeface="Calibri" pitchFamily="34" charset="0"/>
                <a:cs typeface="Times New Roman" pitchFamily="18" charset="0"/>
              </a:rPr>
              <a:t>, не досталась ни производителю, ни продавцу. Фактически это чистые потери общества от  предоставления субсидий.</a:t>
            </a:r>
            <a:endParaRPr lang="ru-RU">
              <a:solidFill>
                <a:srgbClr val="0070C0"/>
              </a:solidFill>
              <a:ea typeface="Calibri" pitchFamily="34" charset="0"/>
              <a:cs typeface="Times New Roman" pitchFamily="18" charset="0"/>
            </a:endParaRPr>
          </a:p>
        </p:txBody>
      </p:sp>
      <p:sp>
        <p:nvSpPr>
          <p:cNvPr id="7" name="Прямоугольник 6"/>
          <p:cNvSpPr/>
          <p:nvPr/>
        </p:nvSpPr>
        <p:spPr>
          <a:xfrm>
            <a:off x="3571875" y="2143125"/>
            <a:ext cx="5357813" cy="1169988"/>
          </a:xfrm>
          <a:prstGeom prst="rect">
            <a:avLst/>
          </a:prstGeom>
        </p:spPr>
        <p:txBody>
          <a:bodyPr>
            <a:spAutoFit/>
          </a:bodyPr>
          <a:lstStyle/>
          <a:p>
            <a:pPr indent="450850" algn="just">
              <a:defRPr/>
            </a:pPr>
            <a:r>
              <a:rPr lang="ru-RU" sz="1400" dirty="0">
                <a:solidFill>
                  <a:schemeClr val="accent1">
                    <a:lumMod val="50000"/>
                  </a:schemeClr>
                </a:solidFill>
                <a:latin typeface="Calibri" pitchFamily="34" charset="0"/>
                <a:ea typeface="Calibri" pitchFamily="34" charset="0"/>
                <a:cs typeface="Times New Roman" pitchFamily="18" charset="0"/>
              </a:rPr>
              <a:t>Субсидия вызывает сдвиг вниз кривой предложения из положения </a:t>
            </a:r>
            <a:r>
              <a:rPr lang="en-US" sz="1400" dirty="0">
                <a:solidFill>
                  <a:schemeClr val="accent1">
                    <a:lumMod val="50000"/>
                  </a:schemeClr>
                </a:solidFill>
                <a:latin typeface="Calibri" pitchFamily="34" charset="0"/>
                <a:ea typeface="Calibri" pitchFamily="34" charset="0"/>
                <a:cs typeface="Times New Roman" pitchFamily="18" charset="0"/>
              </a:rPr>
              <a:t>S</a:t>
            </a:r>
            <a:r>
              <a:rPr lang="ru-RU" sz="1400" dirty="0">
                <a:solidFill>
                  <a:schemeClr val="accent1">
                    <a:lumMod val="50000"/>
                  </a:schemeClr>
                </a:solidFill>
                <a:latin typeface="Calibri" pitchFamily="34" charset="0"/>
                <a:ea typeface="Calibri" pitchFamily="34" charset="0"/>
                <a:cs typeface="Times New Roman" pitchFamily="18" charset="0"/>
              </a:rPr>
              <a:t> в положение S</a:t>
            </a:r>
            <a:r>
              <a:rPr lang="ru-RU" sz="1400" baseline="-30000" dirty="0">
                <a:solidFill>
                  <a:schemeClr val="accent1">
                    <a:lumMod val="50000"/>
                  </a:schemeClr>
                </a:solidFill>
                <a:latin typeface="Calibri" pitchFamily="34" charset="0"/>
                <a:ea typeface="Calibri" pitchFamily="34" charset="0"/>
                <a:cs typeface="Times New Roman" pitchFamily="18" charset="0"/>
              </a:rPr>
              <a:t>1</a:t>
            </a:r>
            <a:r>
              <a:rPr lang="ru-RU" sz="1400" dirty="0">
                <a:solidFill>
                  <a:schemeClr val="accent1">
                    <a:lumMod val="50000"/>
                  </a:schemeClr>
                </a:solidFill>
                <a:latin typeface="Calibri" pitchFamily="34" charset="0"/>
                <a:ea typeface="Calibri" pitchFamily="34" charset="0"/>
                <a:cs typeface="Times New Roman" pitchFamily="18" charset="0"/>
              </a:rPr>
              <a:t>. Возникает новая точка равновесия </a:t>
            </a:r>
            <a:r>
              <a:rPr lang="en-US" sz="1400" dirty="0">
                <a:solidFill>
                  <a:schemeClr val="accent1">
                    <a:lumMod val="50000"/>
                  </a:schemeClr>
                </a:solidFill>
                <a:latin typeface="Calibri" pitchFamily="34" charset="0"/>
                <a:ea typeface="Calibri" pitchFamily="34" charset="0"/>
                <a:cs typeface="Times New Roman" pitchFamily="18" charset="0"/>
              </a:rPr>
              <a:t>O</a:t>
            </a:r>
            <a:r>
              <a:rPr lang="ru-RU" sz="1400" baseline="-30000" dirty="0">
                <a:solidFill>
                  <a:schemeClr val="accent1">
                    <a:lumMod val="50000"/>
                  </a:schemeClr>
                </a:solidFill>
                <a:latin typeface="Calibri" pitchFamily="34" charset="0"/>
                <a:ea typeface="Calibri" pitchFamily="34" charset="0"/>
                <a:cs typeface="Times New Roman" pitchFamily="18" charset="0"/>
              </a:rPr>
              <a:t>1</a:t>
            </a:r>
            <a:r>
              <a:rPr lang="ru-RU" sz="1400" dirty="0">
                <a:solidFill>
                  <a:schemeClr val="accent1">
                    <a:lumMod val="50000"/>
                  </a:schemeClr>
                </a:solidFill>
                <a:latin typeface="Calibri" pitchFamily="34" charset="0"/>
                <a:ea typeface="Calibri" pitchFamily="34" charset="0"/>
                <a:cs typeface="Times New Roman" pitchFamily="18" charset="0"/>
              </a:rPr>
              <a:t> и соответствующие ей равновесная цена P</a:t>
            </a:r>
            <a:r>
              <a:rPr lang="ru-RU" sz="1400" baseline="-30000" dirty="0">
                <a:solidFill>
                  <a:schemeClr val="accent1">
                    <a:lumMod val="50000"/>
                  </a:schemeClr>
                </a:solidFill>
                <a:latin typeface="Calibri" pitchFamily="34" charset="0"/>
                <a:ea typeface="Calibri" pitchFamily="34" charset="0"/>
                <a:cs typeface="Times New Roman" pitchFamily="18" charset="0"/>
              </a:rPr>
              <a:t>1</a:t>
            </a:r>
            <a:r>
              <a:rPr lang="ru-RU" sz="1400" dirty="0">
                <a:solidFill>
                  <a:schemeClr val="accent1">
                    <a:lumMod val="50000"/>
                  </a:schemeClr>
                </a:solidFill>
                <a:latin typeface="Calibri" pitchFamily="34" charset="0"/>
                <a:ea typeface="Calibri" pitchFamily="34" charset="0"/>
                <a:cs typeface="Times New Roman" pitchFamily="18" charset="0"/>
              </a:rPr>
              <a:t> и равновесный объем </a:t>
            </a:r>
            <a:r>
              <a:rPr lang="en-US" sz="1400" dirty="0">
                <a:solidFill>
                  <a:schemeClr val="accent1">
                    <a:lumMod val="50000"/>
                  </a:schemeClr>
                </a:solidFill>
                <a:latin typeface="Calibri" pitchFamily="34" charset="0"/>
                <a:ea typeface="Calibri" pitchFamily="34" charset="0"/>
                <a:cs typeface="Times New Roman" pitchFamily="18" charset="0"/>
              </a:rPr>
              <a:t>Q</a:t>
            </a:r>
            <a:r>
              <a:rPr lang="ru-RU" sz="1400" baseline="-30000" dirty="0">
                <a:solidFill>
                  <a:schemeClr val="accent1">
                    <a:lumMod val="50000"/>
                  </a:schemeClr>
                </a:solidFill>
                <a:latin typeface="Calibri" pitchFamily="34" charset="0"/>
                <a:ea typeface="Calibri" pitchFamily="34" charset="0"/>
                <a:cs typeface="Times New Roman" pitchFamily="18" charset="0"/>
              </a:rPr>
              <a:t>1</a:t>
            </a:r>
            <a:r>
              <a:rPr lang="ru-RU" sz="1400" dirty="0">
                <a:solidFill>
                  <a:schemeClr val="accent1">
                    <a:lumMod val="50000"/>
                  </a:schemeClr>
                </a:solidFill>
                <a:latin typeface="Calibri" pitchFamily="34" charset="0"/>
                <a:ea typeface="Calibri" pitchFamily="34" charset="0"/>
                <a:cs typeface="Times New Roman" pitchFamily="18" charset="0"/>
              </a:rPr>
              <a:t>. Очевидно, что общая сумма затрат государства на субсидии составит произведение </a:t>
            </a:r>
            <a:r>
              <a:rPr lang="en-US" sz="1400" dirty="0">
                <a:solidFill>
                  <a:schemeClr val="accent1">
                    <a:lumMod val="50000"/>
                  </a:schemeClr>
                </a:solidFill>
                <a:latin typeface="Calibri" pitchFamily="34" charset="0"/>
                <a:ea typeface="Calibri" pitchFamily="34" charset="0"/>
                <a:cs typeface="Times New Roman" pitchFamily="18" charset="0"/>
              </a:rPr>
              <a:t>Q</a:t>
            </a:r>
            <a:r>
              <a:rPr lang="ru-RU" sz="1400" baseline="-30000" dirty="0">
                <a:solidFill>
                  <a:schemeClr val="accent1">
                    <a:lumMod val="50000"/>
                  </a:schemeClr>
                </a:solidFill>
                <a:latin typeface="Calibri" pitchFamily="34" charset="0"/>
                <a:ea typeface="Calibri" pitchFamily="34" charset="0"/>
                <a:cs typeface="Times New Roman" pitchFamily="18" charset="0"/>
              </a:rPr>
              <a:t>1</a:t>
            </a:r>
            <a:r>
              <a:rPr lang="en-US" sz="1400" dirty="0">
                <a:solidFill>
                  <a:schemeClr val="accent1">
                    <a:lumMod val="50000"/>
                  </a:schemeClr>
                </a:solidFill>
                <a:latin typeface="Calibri" pitchFamily="34" charset="0"/>
                <a:ea typeface="Calibri" pitchFamily="34" charset="0"/>
                <a:cs typeface="Times New Roman" pitchFamily="18" charset="0"/>
              </a:rPr>
              <a:t>H</a:t>
            </a:r>
            <a:r>
              <a:rPr lang="ru-RU" sz="1400" dirty="0">
                <a:solidFill>
                  <a:schemeClr val="accent1">
                    <a:lumMod val="50000"/>
                  </a:schemeClr>
                </a:solidFill>
                <a:latin typeface="Calibri" pitchFamily="34" charset="0"/>
                <a:ea typeface="Calibri" pitchFamily="34" charset="0"/>
                <a:cs typeface="Times New Roman" pitchFamily="18" charset="0"/>
              </a:rPr>
              <a:t>. </a:t>
            </a:r>
            <a:endParaRPr lang="ru-RU" sz="1400" dirty="0">
              <a:solidFill>
                <a:schemeClr val="accent1">
                  <a:lumMod val="50000"/>
                </a:schemeClr>
              </a:solidFill>
              <a:latin typeface="Arial" pitchFamily="34" charset="0"/>
              <a:cs typeface="+mn-cs"/>
            </a:endParaRPr>
          </a:p>
        </p:txBody>
      </p:sp>
      <p:sp>
        <p:nvSpPr>
          <p:cNvPr id="8" name="Прямоугольник 7"/>
          <p:cNvSpPr/>
          <p:nvPr/>
        </p:nvSpPr>
        <p:spPr>
          <a:xfrm>
            <a:off x="285750" y="3714750"/>
            <a:ext cx="8501063" cy="1323975"/>
          </a:xfrm>
          <a:prstGeom prst="rect">
            <a:avLst/>
          </a:prstGeom>
        </p:spPr>
        <p:txBody>
          <a:bodyPr>
            <a:spAutoFit/>
          </a:bodyPr>
          <a:lstStyle/>
          <a:p>
            <a:pPr indent="180975" algn="just" eaLnBrk="0" hangingPunct="0">
              <a:defRPr/>
            </a:pPr>
            <a:r>
              <a:rPr lang="ru-RU" sz="1600" dirty="0">
                <a:solidFill>
                  <a:schemeClr val="accent6">
                    <a:lumMod val="50000"/>
                  </a:schemeClr>
                </a:solidFill>
                <a:latin typeface="Calibri" pitchFamily="34" charset="0"/>
                <a:ea typeface="Calibri" pitchFamily="34" charset="0"/>
                <a:cs typeface="Times New Roman" pitchFamily="18" charset="0"/>
              </a:rPr>
              <a:t>На каждый проданный товар производитель получит доплату  Н, т.е. фактическая продажная цена товара с учетом субсидии для него будет равно </a:t>
            </a:r>
            <a:r>
              <a:rPr lang="en-US" sz="1600" dirty="0">
                <a:solidFill>
                  <a:schemeClr val="accent6">
                    <a:lumMod val="50000"/>
                  </a:schemeClr>
                </a:solidFill>
                <a:latin typeface="Calibri" pitchFamily="34" charset="0"/>
                <a:ea typeface="Calibri" pitchFamily="34" charset="0"/>
                <a:cs typeface="Times New Roman" pitchFamily="18" charset="0"/>
              </a:rPr>
              <a:t>P</a:t>
            </a:r>
            <a:r>
              <a:rPr lang="en-US" sz="1600" baseline="-30000" dirty="0">
                <a:solidFill>
                  <a:schemeClr val="accent6">
                    <a:lumMod val="50000"/>
                  </a:schemeClr>
                </a:solidFill>
                <a:latin typeface="Calibri" pitchFamily="34" charset="0"/>
                <a:ea typeface="Calibri" pitchFamily="34" charset="0"/>
                <a:cs typeface="Times New Roman" pitchFamily="18" charset="0"/>
              </a:rPr>
              <a:t>S</a:t>
            </a:r>
            <a:r>
              <a:rPr lang="ru-RU" sz="1600" dirty="0">
                <a:solidFill>
                  <a:schemeClr val="accent6">
                    <a:lumMod val="50000"/>
                  </a:schemeClr>
                </a:solidFill>
                <a:latin typeface="Calibri" pitchFamily="34" charset="0"/>
                <a:ea typeface="Calibri" pitchFamily="34" charset="0"/>
                <a:cs typeface="Times New Roman" pitchFamily="18" charset="0"/>
              </a:rPr>
              <a:t>=</a:t>
            </a:r>
            <a:r>
              <a:rPr lang="en-US" sz="1600" dirty="0">
                <a:solidFill>
                  <a:schemeClr val="accent6">
                    <a:lumMod val="50000"/>
                  </a:schemeClr>
                </a:solidFill>
                <a:latin typeface="Calibri" pitchFamily="34" charset="0"/>
                <a:ea typeface="Calibri" pitchFamily="34" charset="0"/>
                <a:cs typeface="Times New Roman" pitchFamily="18" charset="0"/>
              </a:rPr>
              <a:t>P</a:t>
            </a:r>
            <a:r>
              <a:rPr lang="ru-RU" sz="1600" baseline="-30000" dirty="0">
                <a:solidFill>
                  <a:schemeClr val="accent6">
                    <a:lumMod val="50000"/>
                  </a:schemeClr>
                </a:solidFill>
                <a:latin typeface="Calibri" pitchFamily="34" charset="0"/>
                <a:ea typeface="Calibri" pitchFamily="34" charset="0"/>
                <a:cs typeface="Times New Roman" pitchFamily="18" charset="0"/>
              </a:rPr>
              <a:t>1</a:t>
            </a:r>
            <a:r>
              <a:rPr lang="ru-RU" sz="1600" dirty="0">
                <a:solidFill>
                  <a:schemeClr val="accent6">
                    <a:lumMod val="50000"/>
                  </a:schemeClr>
                </a:solidFill>
                <a:latin typeface="Calibri" pitchFamily="34" charset="0"/>
                <a:ea typeface="Calibri" pitchFamily="34" charset="0"/>
                <a:cs typeface="Times New Roman" pitchFamily="18" charset="0"/>
              </a:rPr>
              <a:t>+</a:t>
            </a:r>
            <a:r>
              <a:rPr lang="en-US" sz="1600" dirty="0">
                <a:solidFill>
                  <a:schemeClr val="accent6">
                    <a:lumMod val="50000"/>
                  </a:schemeClr>
                </a:solidFill>
                <a:latin typeface="Calibri" pitchFamily="34" charset="0"/>
                <a:ea typeface="Calibri" pitchFamily="34" charset="0"/>
                <a:cs typeface="Times New Roman" pitchFamily="18" charset="0"/>
              </a:rPr>
              <a:t>H</a:t>
            </a:r>
            <a:r>
              <a:rPr lang="ru-RU" sz="1600" dirty="0">
                <a:solidFill>
                  <a:schemeClr val="accent6">
                    <a:lumMod val="50000"/>
                  </a:schemeClr>
                </a:solidFill>
                <a:latin typeface="Calibri" pitchFamily="34" charset="0"/>
                <a:ea typeface="Calibri" pitchFamily="34" charset="0"/>
                <a:cs typeface="Times New Roman" pitchFamily="18" charset="0"/>
              </a:rPr>
              <a:t>. Легко заметить, что по сравнению с прежней равновесной ценой </a:t>
            </a:r>
            <a:r>
              <a:rPr lang="en-US" sz="1600" dirty="0">
                <a:solidFill>
                  <a:schemeClr val="accent6">
                    <a:lumMod val="50000"/>
                  </a:schemeClr>
                </a:solidFill>
                <a:latin typeface="Calibri" pitchFamily="34" charset="0"/>
                <a:ea typeface="Calibri" pitchFamily="34" charset="0"/>
                <a:cs typeface="Times New Roman" pitchFamily="18" charset="0"/>
              </a:rPr>
              <a:t>P</a:t>
            </a:r>
            <a:r>
              <a:rPr lang="ru-RU" sz="1600" baseline="-30000" dirty="0">
                <a:solidFill>
                  <a:schemeClr val="accent6">
                    <a:lumMod val="50000"/>
                  </a:schemeClr>
                </a:solidFill>
                <a:latin typeface="Calibri" pitchFamily="34" charset="0"/>
                <a:ea typeface="Calibri" pitchFamily="34" charset="0"/>
                <a:cs typeface="Times New Roman" pitchFamily="18" charset="0"/>
              </a:rPr>
              <a:t>0</a:t>
            </a:r>
            <a:r>
              <a:rPr lang="ru-RU" sz="1600" dirty="0">
                <a:solidFill>
                  <a:schemeClr val="accent6">
                    <a:lumMod val="50000"/>
                  </a:schemeClr>
                </a:solidFill>
                <a:latin typeface="Calibri" pitchFamily="34" charset="0"/>
                <a:ea typeface="Calibri" pitchFamily="34" charset="0"/>
                <a:cs typeface="Times New Roman" pitchFamily="18" charset="0"/>
              </a:rPr>
              <a:t> производитель получит ценовую надбавку в размере (</a:t>
            </a:r>
            <a:r>
              <a:rPr lang="en-US" sz="1600" dirty="0">
                <a:solidFill>
                  <a:schemeClr val="accent6">
                    <a:lumMod val="50000"/>
                  </a:schemeClr>
                </a:solidFill>
                <a:latin typeface="Calibri" pitchFamily="34" charset="0"/>
                <a:ea typeface="Calibri" pitchFamily="34" charset="0"/>
                <a:cs typeface="Times New Roman" pitchFamily="18" charset="0"/>
              </a:rPr>
              <a:t>P</a:t>
            </a:r>
            <a:r>
              <a:rPr lang="en-US" sz="1600" baseline="-30000" dirty="0">
                <a:solidFill>
                  <a:schemeClr val="accent6">
                    <a:lumMod val="50000"/>
                  </a:schemeClr>
                </a:solidFill>
                <a:latin typeface="Calibri" pitchFamily="34" charset="0"/>
                <a:ea typeface="Calibri" pitchFamily="34" charset="0"/>
                <a:cs typeface="Times New Roman" pitchFamily="18" charset="0"/>
              </a:rPr>
              <a:t>S</a:t>
            </a:r>
            <a:r>
              <a:rPr lang="ru-RU" sz="1600" dirty="0">
                <a:solidFill>
                  <a:schemeClr val="accent6">
                    <a:lumMod val="50000"/>
                  </a:schemeClr>
                </a:solidFill>
                <a:latin typeface="Calibri" pitchFamily="34" charset="0"/>
                <a:ea typeface="Calibri" pitchFamily="34" charset="0"/>
                <a:cs typeface="Times New Roman" pitchFamily="18" charset="0"/>
              </a:rPr>
              <a:t>-</a:t>
            </a:r>
            <a:r>
              <a:rPr lang="en-US" sz="1600" dirty="0">
                <a:solidFill>
                  <a:schemeClr val="accent6">
                    <a:lumMod val="50000"/>
                  </a:schemeClr>
                </a:solidFill>
                <a:latin typeface="Calibri" pitchFamily="34" charset="0"/>
                <a:ea typeface="Calibri" pitchFamily="34" charset="0"/>
                <a:cs typeface="Times New Roman" pitchFamily="18" charset="0"/>
              </a:rPr>
              <a:t>P</a:t>
            </a:r>
            <a:r>
              <a:rPr lang="ru-RU" sz="1600" baseline="-30000" dirty="0">
                <a:solidFill>
                  <a:schemeClr val="accent6">
                    <a:lumMod val="50000"/>
                  </a:schemeClr>
                </a:solidFill>
                <a:latin typeface="Calibri" pitchFamily="34" charset="0"/>
                <a:ea typeface="Calibri" pitchFamily="34" charset="0"/>
                <a:cs typeface="Times New Roman" pitchFamily="18" charset="0"/>
              </a:rPr>
              <a:t>0</a:t>
            </a:r>
            <a:r>
              <a:rPr lang="ru-RU" sz="1600" dirty="0">
                <a:solidFill>
                  <a:schemeClr val="accent6">
                    <a:lumMod val="50000"/>
                  </a:schemeClr>
                </a:solidFill>
                <a:latin typeface="Calibri" pitchFamily="34" charset="0"/>
                <a:ea typeface="Calibri" pitchFamily="34" charset="0"/>
                <a:cs typeface="Times New Roman" pitchFamily="18" charset="0"/>
              </a:rPr>
              <a:t>). В свою очередь потребители заплатят за товары на (</a:t>
            </a:r>
            <a:r>
              <a:rPr lang="en-US" sz="1600" dirty="0">
                <a:solidFill>
                  <a:schemeClr val="accent6">
                    <a:lumMod val="50000"/>
                  </a:schemeClr>
                </a:solidFill>
                <a:latin typeface="Calibri" pitchFamily="34" charset="0"/>
                <a:ea typeface="Calibri" pitchFamily="34" charset="0"/>
                <a:cs typeface="Times New Roman" pitchFamily="18" charset="0"/>
              </a:rPr>
              <a:t>P</a:t>
            </a:r>
            <a:r>
              <a:rPr lang="ru-RU" sz="1600" baseline="-30000" dirty="0">
                <a:solidFill>
                  <a:schemeClr val="accent6">
                    <a:lumMod val="50000"/>
                  </a:schemeClr>
                </a:solidFill>
                <a:latin typeface="Calibri" pitchFamily="34" charset="0"/>
                <a:ea typeface="Calibri" pitchFamily="34" charset="0"/>
                <a:cs typeface="Times New Roman" pitchFamily="18" charset="0"/>
              </a:rPr>
              <a:t>0</a:t>
            </a:r>
            <a:r>
              <a:rPr lang="ru-RU" sz="1600" dirty="0">
                <a:solidFill>
                  <a:schemeClr val="accent6">
                    <a:lumMod val="50000"/>
                  </a:schemeClr>
                </a:solidFill>
                <a:latin typeface="Calibri" pitchFamily="34" charset="0"/>
                <a:ea typeface="Calibri" pitchFamily="34" charset="0"/>
                <a:cs typeface="Times New Roman" pitchFamily="18" charset="0"/>
              </a:rPr>
              <a:t>-</a:t>
            </a:r>
            <a:r>
              <a:rPr lang="en-US" sz="1600" dirty="0">
                <a:solidFill>
                  <a:schemeClr val="accent6">
                    <a:lumMod val="50000"/>
                  </a:schemeClr>
                </a:solidFill>
                <a:latin typeface="Calibri" pitchFamily="34" charset="0"/>
                <a:ea typeface="Calibri" pitchFamily="34" charset="0"/>
                <a:cs typeface="Times New Roman" pitchFamily="18" charset="0"/>
              </a:rPr>
              <a:t>P</a:t>
            </a:r>
            <a:r>
              <a:rPr lang="ru-RU" sz="1600" baseline="-30000" dirty="0">
                <a:solidFill>
                  <a:schemeClr val="accent6">
                    <a:lumMod val="50000"/>
                  </a:schemeClr>
                </a:solidFill>
                <a:latin typeface="Calibri" pitchFamily="34" charset="0"/>
                <a:ea typeface="Calibri" pitchFamily="34" charset="0"/>
                <a:cs typeface="Times New Roman" pitchFamily="18" charset="0"/>
              </a:rPr>
              <a:t>1</a:t>
            </a:r>
            <a:r>
              <a:rPr lang="ru-RU" sz="1600" dirty="0">
                <a:solidFill>
                  <a:schemeClr val="accent6">
                    <a:lumMod val="50000"/>
                  </a:schemeClr>
                </a:solidFill>
                <a:latin typeface="Calibri" pitchFamily="34" charset="0"/>
                <a:ea typeface="Calibri" pitchFamily="34" charset="0"/>
                <a:cs typeface="Times New Roman" pitchFamily="18" charset="0"/>
              </a:rPr>
              <a:t>) меньше, чем прежняя равновесная цена </a:t>
            </a:r>
            <a:r>
              <a:rPr lang="en-US" sz="1600" dirty="0">
                <a:solidFill>
                  <a:schemeClr val="accent6">
                    <a:lumMod val="50000"/>
                  </a:schemeClr>
                </a:solidFill>
                <a:latin typeface="Calibri" pitchFamily="34" charset="0"/>
                <a:ea typeface="Calibri" pitchFamily="34" charset="0"/>
                <a:cs typeface="Times New Roman" pitchFamily="18" charset="0"/>
              </a:rPr>
              <a:t>P</a:t>
            </a:r>
            <a:r>
              <a:rPr lang="ru-RU" sz="1600" baseline="-30000" dirty="0">
                <a:solidFill>
                  <a:schemeClr val="accent6">
                    <a:lumMod val="50000"/>
                  </a:schemeClr>
                </a:solidFill>
                <a:latin typeface="Calibri" pitchFamily="34" charset="0"/>
                <a:ea typeface="Calibri" pitchFamily="34" charset="0"/>
                <a:cs typeface="Times New Roman" pitchFamily="18" charset="0"/>
              </a:rPr>
              <a:t>0</a:t>
            </a:r>
            <a:r>
              <a:rPr lang="ru-RU" sz="1600" dirty="0">
                <a:solidFill>
                  <a:schemeClr val="accent6">
                    <a:lumMod val="50000"/>
                  </a:schemeClr>
                </a:solidFill>
                <a:latin typeface="Calibri" pitchFamily="34" charset="0"/>
                <a:ea typeface="Calibri" pitchFamily="34" charset="0"/>
                <a:cs typeface="Times New Roman" pitchFamily="18" charset="0"/>
              </a:rPr>
              <a:t>. </a:t>
            </a:r>
            <a:endParaRPr lang="ru-RU" sz="1600" dirty="0">
              <a:solidFill>
                <a:schemeClr val="accent6">
                  <a:lumMod val="50000"/>
                </a:schemeClr>
              </a:solidFill>
              <a:latin typeface="Arial" pitchFamily="34" charset="0"/>
              <a:cs typeface="+mn-cs"/>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14414" y="2357430"/>
            <a:ext cx="7064755" cy="923330"/>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algn="ctr" fontAlgn="auto">
              <a:spcBef>
                <a:spcPts val="0"/>
              </a:spcBef>
              <a:spcAft>
                <a:spcPts val="0"/>
              </a:spcAft>
              <a:defRPr/>
            </a:pPr>
            <a:r>
              <a:rPr lang="ru-RU"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cs typeface="+mn-cs"/>
              </a:rPr>
              <a:t>Спасибо за внимание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214313" y="1071563"/>
          <a:ext cx="8786812" cy="5060652"/>
        </p:xfrm>
        <a:graphic>
          <a:graphicData uri="http://schemas.openxmlformats.org/drawingml/2006/table">
            <a:tbl>
              <a:tblPr/>
              <a:tblGrid>
                <a:gridCol w="1285875"/>
                <a:gridCol w="857250"/>
                <a:gridCol w="1071562"/>
                <a:gridCol w="1785938"/>
                <a:gridCol w="3786187"/>
              </a:tblGrid>
              <a:tr h="333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Экономические школы</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Период развития</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Представители</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Основные труды</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Основные положения</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937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Меркантилизм</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16-17 вв.</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Томас Ман</a:t>
                      </a: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(1571-1641)</a:t>
                      </a:r>
                    </a:p>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Антуа де Монкретьен (1575-1621)</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179388"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В 1615 г. А. Монкрентьен опубликовал «Трактат политической экономии», в котором определил экономическую науку (политическую экономию) как науку о законах, управляющих общественным хозяйством.</a:t>
                      </a: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Предметом экономической науки считалось богатство, которое отождествлялось с деньгами, а источником богатства считалась сфера обращения</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Чем больше денег в государстве, тем лучше развита экономика.</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Различают ранний и поздний меркантилизм.</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 основе раннего меркантилизма — увеличение денежного богатства законодательным путем:  запрещении вызова благородных металлов, ограничении импорта, поощрении хозяйственной деятельности.</a:t>
                      </a:r>
                    </a:p>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Во время позднего меркантилизма считалось, что необходимо продавать больше, чем покупать.</a:t>
                      </a: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1825">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4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400" b="1" i="0" u="none" strike="noStrike" cap="none" normalizeH="0" baseline="0" smtClean="0">
                          <a:ln>
                            <a:noFill/>
                          </a:ln>
                          <a:solidFill>
                            <a:schemeClr val="tx1"/>
                          </a:solidFill>
                          <a:effectLst/>
                          <a:latin typeface="Times New Roman" pitchFamily="18" charset="0"/>
                          <a:cs typeface="Times New Roman" pitchFamily="18" charset="0"/>
                        </a:rPr>
                        <a:t>Физиократы</a:t>
                      </a: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18 век.</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Франсуа Кенэ (1694-1774)</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Анн Робер Тюрго</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(1727-1781)</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«Население» (1756), «Фермеры», «Зерно», «Налоги» (1757), «Экономическая таблица» (1758)</a:t>
                      </a:r>
                      <a:endParaRPr kumimoji="0" lang="ru-RU" sz="1100" b="0" i="0" u="none" strike="noStrike" cap="none" normalizeH="0" baseline="0" smtClean="0">
                        <a:ln>
                          <a:noFill/>
                        </a:ln>
                        <a:solidFill>
                          <a:schemeClr val="tx1"/>
                        </a:solidFill>
                        <a:effectLst/>
                        <a:latin typeface="Calibri" pitchFamily="34" charset="0"/>
                        <a:cs typeface="Arial"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«Размышления о создании и распределении богатств» (1770)</a:t>
                      </a:r>
                      <a:endParaRPr kumimoji="0" lang="ru-RU" sz="11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ru-RU" sz="11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sz="1100" b="0" i="0" u="none" strike="noStrike" cap="none" normalizeH="0" baseline="0" smtClean="0">
                        <a:ln>
                          <a:noFill/>
                        </a:ln>
                        <a:solidFill>
                          <a:schemeClr val="tx1"/>
                        </a:solidFill>
                        <a:effectLst/>
                        <a:latin typeface="Calibri" pitchFamily="34" charset="0"/>
                        <a:cs typeface="Calibri" pitchFamily="34" charset="0"/>
                      </a:endParaRP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179388" algn="just" defTabSz="914400" rtl="0" eaLnBrk="1" fontAlgn="base" latinLnBrk="0" hangingPunct="1">
                        <a:lnSpc>
                          <a:spcPct val="115000"/>
                        </a:lnSpc>
                        <a:spcBef>
                          <a:spcPct val="0"/>
                        </a:spcBef>
                        <a:spcAft>
                          <a:spcPct val="0"/>
                        </a:spcAft>
                        <a:buClrTx/>
                        <a:buSzTx/>
                        <a:buFontTx/>
                        <a:buNone/>
                        <a:tabLst/>
                      </a:pPr>
                      <a:r>
                        <a:rPr kumimoji="0" lang="ru-RU" sz="1200" b="1" i="0" u="none" strike="noStrike" cap="none" normalizeH="0" baseline="0" smtClean="0">
                          <a:ln>
                            <a:noFill/>
                          </a:ln>
                          <a:solidFill>
                            <a:schemeClr val="tx1"/>
                          </a:solidFill>
                          <a:effectLst/>
                          <a:latin typeface="Times New Roman" pitchFamily="18" charset="0"/>
                          <a:cs typeface="Times New Roman" pitchFamily="18" charset="0"/>
                        </a:rPr>
                        <a:t>Источником богатства является земледелие</a:t>
                      </a:r>
                      <a:r>
                        <a:rPr kumimoji="0" lang="ru-RU" sz="1200" b="0" i="0" u="none" strike="noStrike" cap="none" normalizeH="0" baseline="0" smtClean="0">
                          <a:ln>
                            <a:noFill/>
                          </a:ln>
                          <a:solidFill>
                            <a:schemeClr val="tx1"/>
                          </a:solidFill>
                          <a:effectLst/>
                          <a:latin typeface="Times New Roman" pitchFamily="18" charset="0"/>
                          <a:cs typeface="Times New Roman" pitchFamily="18" charset="0"/>
                        </a:rPr>
                        <a:t>. Только земледельческий труд является производительным, так как при этом работают природа и земля. Для физиократов не существовало понятия «денежного капитала», они утверждали, что деньги сами по себе бесплодны, и признавали лишь одну функцию денег - как средства обращения. Накопление денег считали вредным, поскольку оно изымает деньги из обращения и лишает их единственной полезной функции - служить обмену товаров.</a:t>
                      </a:r>
                      <a:endParaRPr kumimoji="0" lang="ru-RU" sz="12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2194" marR="2194" marT="2194" marB="219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 name="Прямоугольник 3"/>
          <p:cNvSpPr/>
          <p:nvPr/>
        </p:nvSpPr>
        <p:spPr>
          <a:xfrm>
            <a:off x="2285984" y="214290"/>
            <a:ext cx="4334712" cy="584775"/>
          </a:xfrm>
          <a:prstGeom prst="rect">
            <a:avLst/>
          </a:prstGeom>
          <a:noFill/>
        </p:spPr>
        <p:txBody>
          <a:bodyPr wrap="none">
            <a:spAutoFit/>
          </a:bodyPr>
          <a:lstStyle/>
          <a:p>
            <a:pPr algn="ctr" fontAlgn="auto">
              <a:spcBef>
                <a:spcPts val="0"/>
              </a:spcBef>
              <a:spcAft>
                <a:spcPts val="0"/>
              </a:spcAft>
              <a:defRPr/>
            </a:pPr>
            <a:r>
              <a:rPr lang="ru-RU"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mn-lt"/>
                <a:cs typeface="+mn-cs"/>
              </a:rPr>
              <a:t>Экономические школы</a:t>
            </a:r>
          </a:p>
        </p:txBody>
      </p:sp>
      <p:pic>
        <p:nvPicPr>
          <p:cNvPr id="21532" name="Picture 2"/>
          <p:cNvPicPr>
            <a:picLocks noChangeAspect="1" noChangeArrowheads="1"/>
          </p:cNvPicPr>
          <p:nvPr/>
        </p:nvPicPr>
        <p:blipFill>
          <a:blip r:embed="rId2" cstate="print"/>
          <a:srcRect/>
          <a:stretch>
            <a:fillRect/>
          </a:stretch>
        </p:blipFill>
        <p:spPr bwMode="auto">
          <a:xfrm>
            <a:off x="357188" y="1643063"/>
            <a:ext cx="1047750" cy="1316037"/>
          </a:xfrm>
          <a:prstGeom prst="rect">
            <a:avLst/>
          </a:prstGeom>
          <a:noFill/>
          <a:ln w="9525">
            <a:noFill/>
            <a:miter lim="800000"/>
            <a:headEnd/>
            <a:tailEnd/>
          </a:ln>
        </p:spPr>
      </p:pic>
      <p:pic>
        <p:nvPicPr>
          <p:cNvPr id="21533" name="Picture 3"/>
          <p:cNvPicPr>
            <a:picLocks noChangeAspect="1" noChangeArrowheads="1"/>
          </p:cNvPicPr>
          <p:nvPr/>
        </p:nvPicPr>
        <p:blipFill>
          <a:blip r:embed="rId3" cstate="print"/>
          <a:srcRect/>
          <a:stretch>
            <a:fillRect/>
          </a:stretch>
        </p:blipFill>
        <p:spPr bwMode="auto">
          <a:xfrm>
            <a:off x="357188" y="4000500"/>
            <a:ext cx="1071562" cy="1328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829</TotalTime>
  <Words>8844</Words>
  <Application>Microsoft Office PowerPoint</Application>
  <PresentationFormat>Экран (4:3)</PresentationFormat>
  <Paragraphs>1020</Paragraphs>
  <Slides>87</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87</vt:i4>
      </vt:variant>
    </vt:vector>
  </HeadingPairs>
  <TitlesOfParts>
    <vt:vector size="89" baseType="lpstr">
      <vt:lpstr>Тема Office</vt:lpstr>
      <vt:lpstr>Microsoft Equation 3.0</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lpstr>Слайд 79</vt:lpstr>
      <vt:lpstr>Слайд 80</vt:lpstr>
      <vt:lpstr>Слайд 81</vt:lpstr>
      <vt:lpstr>Слайд 82</vt:lpstr>
      <vt:lpstr>Слайд 83</vt:lpstr>
      <vt:lpstr>Слайд 84</vt:lpstr>
      <vt:lpstr>Слайд 85</vt:lpstr>
      <vt:lpstr>Слайд 86</vt:lpstr>
      <vt:lpstr>Слайд 87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Пользователь</cp:lastModifiedBy>
  <cp:revision>183</cp:revision>
  <dcterms:modified xsi:type="dcterms:W3CDTF">2012-10-27T08:20:22Z</dcterms:modified>
</cp:coreProperties>
</file>