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60" r:id="rId2"/>
    <p:sldId id="259" r:id="rId3"/>
    <p:sldId id="261" r:id="rId4"/>
    <p:sldId id="264" r:id="rId5"/>
    <p:sldId id="345" r:id="rId6"/>
    <p:sldId id="344" r:id="rId7"/>
    <p:sldId id="269" r:id="rId8"/>
    <p:sldId id="346" r:id="rId9"/>
    <p:sldId id="347" r:id="rId10"/>
    <p:sldId id="348" r:id="rId11"/>
    <p:sldId id="275" r:id="rId12"/>
    <p:sldId id="274" r:id="rId13"/>
    <p:sldId id="349" r:id="rId14"/>
    <p:sldId id="350" r:id="rId15"/>
    <p:sldId id="351" r:id="rId16"/>
    <p:sldId id="278" r:id="rId17"/>
    <p:sldId id="352" r:id="rId18"/>
    <p:sldId id="279" r:id="rId19"/>
    <p:sldId id="284" r:id="rId20"/>
    <p:sldId id="285" r:id="rId21"/>
    <p:sldId id="283" r:id="rId22"/>
    <p:sldId id="286" r:id="rId23"/>
    <p:sldId id="288" r:id="rId24"/>
    <p:sldId id="353" r:id="rId25"/>
    <p:sldId id="293" r:id="rId26"/>
    <p:sldId id="356" r:id="rId27"/>
    <p:sldId id="35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819D"/>
    <a:srgbClr val="0D7979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accent3">
                <a:lumMod val="75000"/>
                <a:alpha val="67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496"/>
            <a:ext cx="85725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МИКРОЭКОНОМИКА</a:t>
            </a:r>
            <a:endParaRPr lang="ru-RU" sz="72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285728"/>
            <a:ext cx="61436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«Экономика есть искусство удовлетворять безграничные потребности при помощи ограниченных ресурсов»</a:t>
            </a:r>
          </a:p>
          <a:p>
            <a:r>
              <a:rPr lang="ru-RU" sz="2400" dirty="0" smtClean="0"/>
              <a:t>                                                        Лоренс Питер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00892" y="6072206"/>
            <a:ext cx="18573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Часть </a:t>
            </a:r>
            <a:r>
              <a:rPr lang="en-US" sz="2800" i="1" dirty="0" smtClean="0"/>
              <a:t>2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Rectangle 1"/>
          <p:cNvSpPr>
            <a:spLocks noChangeArrowheads="1"/>
          </p:cNvSpPr>
          <p:nvPr/>
        </p:nvSpPr>
        <p:spPr bwMode="auto">
          <a:xfrm>
            <a:off x="1285852" y="50519"/>
            <a:ext cx="68580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Равновесие потребления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3538" name="Rectangle 2"/>
          <p:cNvSpPr>
            <a:spLocks noChangeArrowheads="1"/>
          </p:cNvSpPr>
          <p:nvPr/>
        </p:nvSpPr>
        <p:spPr bwMode="auto">
          <a:xfrm>
            <a:off x="428596" y="579131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Объединим теперь анализ кривых безразличия и бюджетных линий. На рисунке показана бюджетная линия и несколько кривых безразличия.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3545" name="Rectangle 9"/>
          <p:cNvSpPr>
            <a:spLocks noChangeArrowheads="1"/>
          </p:cNvSpPr>
          <p:nvPr/>
        </p:nvSpPr>
        <p:spPr bwMode="auto">
          <a:xfrm>
            <a:off x="4429124" y="2420115"/>
            <a:ext cx="45005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KL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– бюджетная линия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кривая безразличия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Е – равновесие потребителя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– недопустимо потребителем, так как стоимость товаров превышает его бюджетные возможности.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3547" name="Picture 11" descr="C:\Documents and Settings\Admin\Рабочий стол\galperin_w3_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3286148" cy="289181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85786" y="5143512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 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r>
              <a:rPr lang="ru-RU" b="1" baseline="-30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точке Е достигается 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max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удовлетворение полезности (</a:t>
            </a:r>
            <a:r>
              <a:rPr lang="en-US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max U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lang="ru-RU" dirty="0" smtClean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357298"/>
            <a:ext cx="70836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ТЕОРИЯ ИЗДЕРЖЕК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85786" y="2968465"/>
            <a:ext cx="78581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Природа издержек и понятие прибыли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Издержки в краткосрочном периоде. Постоянные и переменные издержки.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Средние и предельные издержки.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Издержки в долгосрочном периоде. Экономия на масштабе.</a:t>
            </a: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20" y="500042"/>
            <a:ext cx="5643602" cy="1169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Природа издержек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и понятие прибыли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2500306"/>
            <a:ext cx="842968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/>
            <a:r>
              <a:rPr lang="ru-RU" dirty="0" smtClean="0"/>
              <a:t>Расходование ресурсов, осуществляемое с целью достижения определенного коммерческого результата, называется – </a:t>
            </a:r>
            <a:r>
              <a:rPr lang="ru-RU" b="1" dirty="0" smtClean="0"/>
              <a:t>издержками.</a:t>
            </a:r>
            <a:endParaRPr lang="ru-RU" dirty="0" smtClean="0"/>
          </a:p>
          <a:p>
            <a:pPr indent="457200"/>
            <a:r>
              <a:rPr lang="ru-RU" dirty="0" smtClean="0"/>
              <a:t>Различают два вида издержек: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dirty="0" smtClean="0"/>
              <a:t>Трансформационные издержки (</a:t>
            </a:r>
            <a:r>
              <a:rPr lang="ru-RU" dirty="0" err="1" smtClean="0"/>
              <a:t>издержки</a:t>
            </a:r>
            <a:r>
              <a:rPr lang="ru-RU" dirty="0" smtClean="0"/>
              <a:t> производства)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dirty="0" smtClean="0"/>
              <a:t>Транзакционные издержки (коммерческие издержки)</a:t>
            </a:r>
            <a:endParaRPr lang="ru-RU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57158" y="4357694"/>
            <a:ext cx="8572560" cy="1754326"/>
          </a:xfrm>
          <a:prstGeom prst="rect">
            <a:avLst/>
          </a:prstGeom>
          <a:solidFill>
            <a:schemeClr val="accent6">
              <a:lumMod val="90000"/>
              <a:alpha val="19000"/>
            </a:schemeClr>
          </a:solidFill>
          <a:ln w="317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/>
            <a:r>
              <a:rPr lang="ru-RU" dirty="0" smtClean="0"/>
              <a:t>Перед каждым предпринимателем стоит вопрос </a:t>
            </a:r>
            <a:r>
              <a:rPr lang="ru-RU" b="1" dirty="0" smtClean="0"/>
              <a:t>«Как измерить ценность расходуемых ресурсов, а значит определить величину издержек???»</a:t>
            </a:r>
            <a:r>
              <a:rPr lang="ru-RU" dirty="0" smtClean="0"/>
              <a:t>. </a:t>
            </a:r>
          </a:p>
          <a:p>
            <a:pPr indent="457200"/>
            <a:r>
              <a:rPr lang="ru-RU" dirty="0" smtClean="0"/>
              <a:t>На этот вопрос два разных ответа – две концепции издержек.</a:t>
            </a:r>
          </a:p>
          <a:p>
            <a:r>
              <a:rPr lang="ru-RU" u="sng" dirty="0" smtClean="0"/>
              <a:t>Первая концепция</a:t>
            </a:r>
            <a:r>
              <a:rPr lang="ru-RU" dirty="0" smtClean="0"/>
              <a:t> – бухгалтерские издержки.</a:t>
            </a:r>
          </a:p>
          <a:p>
            <a:r>
              <a:rPr lang="ru-RU" u="sng" dirty="0" smtClean="0"/>
              <a:t>Вторая концепция</a:t>
            </a:r>
            <a:r>
              <a:rPr lang="ru-RU" dirty="0" smtClean="0"/>
              <a:t> – издержки упущенных возможностей (альтернативные издержки)</a:t>
            </a:r>
            <a:r>
              <a:rPr lang="ru-RU" b="1" dirty="0" smtClean="0"/>
              <a:t> </a:t>
            </a:r>
            <a:endParaRPr lang="ru-RU" dirty="0"/>
          </a:p>
        </p:txBody>
      </p:sp>
      <p:pic>
        <p:nvPicPr>
          <p:cNvPr id="144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142852"/>
            <a:ext cx="24288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1" name="Rectangle 1"/>
          <p:cNvSpPr>
            <a:spLocks noChangeArrowheads="1"/>
          </p:cNvSpPr>
          <p:nvPr/>
        </p:nvSpPr>
        <p:spPr bwMode="auto">
          <a:xfrm>
            <a:off x="571472" y="341778"/>
            <a:ext cx="8143932" cy="5940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Концепция бухгалтерских издержек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концепции издержки – это сумма выплат производимых фирмой.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Структура бухгалтерских издержек: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Материальные затраты.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Затраты на оплату труда.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Отчисления на социальные нужды.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Амортизация.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Расходы на рекламу, юридическое обслуживание, маркетинг.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Прочие (расходы на банковское обслуживание, % за кредит и т.д.)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Главный вопрос в концепции бухгалтерских издержек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«Сколько фирма заплатила, чтобы произвести данное благо?»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Особенности бухгалтерского подхода к издержкам – постфактум (после того, как уже что-то свершилось).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Недостатки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бухгалтерской концепции: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Фирмы учитывают затраты лишь тех ресурсов которые приобретены со стороны. Такие издержки называются явными или внешними.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Однако некоторые ресурсы находятся в собственности фирмы и их не нужно покупать, в бухгалтерском учете они не отражаются – неявные (внутренние издержки).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285720" y="1000108"/>
            <a:ext cx="8572560" cy="455509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Концепция альтернативных издержек или издержек упущенных возможностей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этой концепции издержки – это ценность других благ, которые могли бы быть получены, при наиболее выводном из всех достигнутых альтернативных способов использования данного ресурса.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Главный вопрос в концепции альтернативных издержек </a:t>
            </a:r>
            <a:r>
              <a:rPr lang="ru-RU" b="1" i="1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«От чего придется отказаться, чтобы получить данное благо???»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i="1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u="sng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Недостатки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альтернативных издержек: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Нельзя точно подсчитать эти издержки.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Сложно выбрать лучшую альтернативу.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Издержки гипотетические (то есть прогнозные).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Издержки направлены на будущее.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Rectangle 1"/>
          <p:cNvSpPr>
            <a:spLocks noChangeArrowheads="1"/>
          </p:cNvSpPr>
          <p:nvPr/>
        </p:nvSpPr>
        <p:spPr bwMode="auto">
          <a:xfrm>
            <a:off x="357158" y="811135"/>
            <a:ext cx="8429684" cy="5139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Анализ природы издержек дает ключ к определению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прибыли.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Прибыль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Доход (выручка) – Издержки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Бухгалтерская прибыль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Выручка - Бухгалтерские издержки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Эк. прибыль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Выручка – Эк. Издержки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Нормальная прибыль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Это средняя обычная в данной экономике прибыль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Это минимальный уровень прибыли достаточный для того, чтобы владельцы фирмы считали для себя выгодным продолжать заниматься данным видом бизнеса.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«Справедливая» (обычная, средняя) оплата усилий предпринимателя.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Это вознаграждение за то, что собственник рискует собственным капиталом, вложенным в дело.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Доход, который мог бы иметь предприниматель, при использовании своего капитала с нормальной для данной экономики прибыли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-276999"/>
            <a:ext cx="7715336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Издержки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в краткосрочном периоде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285860"/>
            <a:ext cx="5214974" cy="123110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ru-RU" dirty="0" smtClean="0"/>
              <a:t>Различают следующие </a:t>
            </a:r>
            <a:r>
              <a:rPr lang="ru-RU" sz="2000" b="1" u="sng" dirty="0" smtClean="0"/>
              <a:t>виды издержек:</a:t>
            </a:r>
          </a:p>
          <a:p>
            <a:pPr lvl="0"/>
            <a:r>
              <a:rPr lang="ru-RU" dirty="0" smtClean="0"/>
              <a:t>Постоянные издержки FC (</a:t>
            </a:r>
            <a:r>
              <a:rPr lang="ru-RU" dirty="0" err="1" smtClean="0"/>
              <a:t>fixed</a:t>
            </a:r>
            <a:r>
              <a:rPr lang="ru-RU" dirty="0" smtClean="0"/>
              <a:t> </a:t>
            </a:r>
            <a:r>
              <a:rPr lang="ru-RU" dirty="0" err="1" smtClean="0"/>
              <a:t>costs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Переменные издержки VC (</a:t>
            </a:r>
            <a:r>
              <a:rPr lang="en-US" dirty="0" smtClean="0"/>
              <a:t>variable </a:t>
            </a:r>
            <a:r>
              <a:rPr lang="ru-RU" dirty="0" err="1" smtClean="0"/>
              <a:t>costs</a:t>
            </a:r>
            <a:r>
              <a:rPr lang="ru-RU" dirty="0" smtClean="0"/>
              <a:t>)</a:t>
            </a:r>
          </a:p>
          <a:p>
            <a:pPr lvl="0"/>
            <a:r>
              <a:rPr lang="ru-RU" dirty="0" smtClean="0"/>
              <a:t>Общие издержки  TC (</a:t>
            </a:r>
            <a:r>
              <a:rPr lang="ru-RU" dirty="0" err="1" smtClean="0"/>
              <a:t>total</a:t>
            </a:r>
            <a:r>
              <a:rPr lang="ru-RU" dirty="0" smtClean="0"/>
              <a:t> </a:t>
            </a:r>
            <a:r>
              <a:rPr lang="ru-RU" dirty="0" err="1" smtClean="0"/>
              <a:t>costs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41314" name="Picture 2" descr="C:\Documents and Settings\Admin\Рабочий стол\index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928934"/>
            <a:ext cx="3697785" cy="2714644"/>
          </a:xfrm>
          <a:prstGeom prst="rect">
            <a:avLst/>
          </a:prstGeom>
          <a:noFill/>
        </p:spPr>
      </p:pic>
      <p:sp>
        <p:nvSpPr>
          <p:cNvPr id="141315" name="Rectangle 3"/>
          <p:cNvSpPr>
            <a:spLocks noChangeArrowheads="1"/>
          </p:cNvSpPr>
          <p:nvPr/>
        </p:nvSpPr>
        <p:spPr bwMode="auto">
          <a:xfrm>
            <a:off x="4214810" y="3143248"/>
            <a:ext cx="4714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Постоянные издерж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(FC)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 зависят от объема выпускаемой продукции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4214810" y="3786190"/>
            <a:ext cx="46434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u="sng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Переменные издержки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(VC) -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издержки, которые меняются в зависимости от изменения объема продаж</a:t>
            </a:r>
          </a:p>
        </p:txBody>
      </p:sp>
      <p:sp>
        <p:nvSpPr>
          <p:cNvPr id="141317" name="Rectangle 5"/>
          <p:cNvSpPr>
            <a:spLocks noChangeArrowheads="1"/>
          </p:cNvSpPr>
          <p:nvPr/>
        </p:nvSpPr>
        <p:spPr bwMode="auto">
          <a:xfrm>
            <a:off x="4214810" y="4643446"/>
            <a:ext cx="46434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ТС – </a:t>
            </a:r>
            <a:r>
              <a:rPr lang="ru-RU" sz="1600" u="sng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общие издержки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ТС =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FC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+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VC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endParaRPr lang="ru-RU" sz="16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Общие издержки при 0 объеме = постоянным издержкам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0,  то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VC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0, =&gt; ТС =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FC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-276999"/>
            <a:ext cx="7715336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Средние и предельные издержки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1481539"/>
            <a:ext cx="84296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/>
              <a:t>МС</a:t>
            </a:r>
            <a:r>
              <a:rPr lang="ru-RU" sz="2000" dirty="0" smtClean="0"/>
              <a:t> </a:t>
            </a:r>
            <a:r>
              <a:rPr lang="ru-RU" sz="2000" b="1" dirty="0" smtClean="0"/>
              <a:t>- предельные издержки </a:t>
            </a:r>
            <a:r>
              <a:rPr lang="ru-RU" sz="2000" dirty="0" smtClean="0"/>
              <a:t>– это издержки связанные с использованием дополнительной единицы ресурса</a:t>
            </a:r>
            <a:endParaRPr lang="ru-RU" sz="2000" dirty="0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71472" y="2428868"/>
            <a:ext cx="62865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/>
              <a:t>MC = </a:t>
            </a:r>
            <a:r>
              <a:rPr lang="ru-RU" sz="2000" dirty="0" err="1" smtClean="0"/>
              <a:t>TC</a:t>
            </a:r>
            <a:r>
              <a:rPr lang="ru-RU" sz="2000" baseline="-25000" dirty="0" err="1" smtClean="0"/>
              <a:t>n</a:t>
            </a:r>
            <a:r>
              <a:rPr lang="ru-RU" sz="2000" dirty="0" smtClean="0"/>
              <a:t> – TC</a:t>
            </a:r>
            <a:r>
              <a:rPr lang="ru-RU" sz="2000" baseline="-25000" dirty="0" smtClean="0"/>
              <a:t>n-1 </a:t>
            </a:r>
            <a:r>
              <a:rPr lang="ru-RU" sz="2000" dirty="0" smtClean="0"/>
              <a:t>= ∆TC                    МС = </a:t>
            </a:r>
          </a:p>
        </p:txBody>
      </p:sp>
      <p:pic>
        <p:nvPicPr>
          <p:cNvPr id="14028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357430"/>
            <a:ext cx="428596" cy="653099"/>
          </a:xfrm>
          <a:prstGeom prst="rect">
            <a:avLst/>
          </a:prstGeom>
          <a:noFill/>
        </p:spPr>
      </p:pic>
      <p:sp>
        <p:nvSpPr>
          <p:cNvPr id="140291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142844" y="3076187"/>
            <a:ext cx="492919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/>
              <a:t>АС – </a:t>
            </a:r>
            <a:r>
              <a:rPr lang="ru-RU" sz="2000" b="1" dirty="0" err="1" smtClean="0"/>
              <a:t>average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cost</a:t>
            </a:r>
            <a:r>
              <a:rPr lang="ru-RU" sz="2000" b="1" dirty="0" smtClean="0"/>
              <a:t> – средние издержки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/>
              <a:t>а) AFC – средние постоянные издержки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/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/>
              <a:t>б) AVC – средние переменные издержки</a:t>
            </a:r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900" dirty="0" smtClean="0"/>
          </a:p>
          <a:p>
            <a:pPr marL="0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/>
              <a:t>в) ATC(AC) – средние общие издержки </a:t>
            </a:r>
          </a:p>
        </p:txBody>
      </p:sp>
      <p:pic>
        <p:nvPicPr>
          <p:cNvPr id="140306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3214686"/>
            <a:ext cx="3595697" cy="327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0307" name="Rectangle 19"/>
          <p:cNvSpPr>
            <a:spLocks noChangeArrowheads="1"/>
          </p:cNvSpPr>
          <p:nvPr/>
        </p:nvSpPr>
        <p:spPr bwMode="auto">
          <a:xfrm>
            <a:off x="500034" y="4944587"/>
            <a:ext cx="457203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Взаимное расположение графиков кривых MC, ATC и AVC имеет такую закономерность: кривая MC пересекает кривые AVC и ATC в точках, соответствующих минимальному значению средних переменных и средних совокупных издержек.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309" name="Rectangle 21"/>
          <p:cNvSpPr>
            <a:spLocks noChangeArrowheads="1"/>
          </p:cNvSpPr>
          <p:nvPr/>
        </p:nvSpPr>
        <p:spPr bwMode="auto">
          <a:xfrm rot="10800000" flipV="1">
            <a:off x="3714744" y="3429000"/>
            <a:ext cx="71438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AFC =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0308" name="Picture 2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429000"/>
            <a:ext cx="156271" cy="357191"/>
          </a:xfrm>
          <a:prstGeom prst="rect">
            <a:avLst/>
          </a:prstGeom>
          <a:noFill/>
        </p:spPr>
      </p:pic>
      <p:sp>
        <p:nvSpPr>
          <p:cNvPr id="140311" name="Rectangle 23"/>
          <p:cNvSpPr>
            <a:spLocks noChangeArrowheads="1"/>
          </p:cNvSpPr>
          <p:nvPr/>
        </p:nvSpPr>
        <p:spPr bwMode="auto">
          <a:xfrm rot="10800000" flipV="1">
            <a:off x="3857620" y="3857628"/>
            <a:ext cx="64294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AVC =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0310" name="Picture 2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857628"/>
            <a:ext cx="142875" cy="304800"/>
          </a:xfrm>
          <a:prstGeom prst="rect">
            <a:avLst/>
          </a:prstGeom>
          <a:noFill/>
        </p:spPr>
      </p:pic>
      <p:pic>
        <p:nvPicPr>
          <p:cNvPr id="140313" name="Picture 2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4500570"/>
            <a:ext cx="133350" cy="304800"/>
          </a:xfrm>
          <a:prstGeom prst="rect">
            <a:avLst/>
          </a:prstGeom>
          <a:noFill/>
        </p:spPr>
      </p:pic>
      <p:pic>
        <p:nvPicPr>
          <p:cNvPr id="140312" name="Picture 2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500570"/>
            <a:ext cx="352425" cy="304800"/>
          </a:xfrm>
          <a:prstGeom prst="rect">
            <a:avLst/>
          </a:prstGeom>
          <a:noFill/>
        </p:spPr>
      </p:pic>
      <p:sp>
        <p:nvSpPr>
          <p:cNvPr id="140314" name="Rectangle 26"/>
          <p:cNvSpPr>
            <a:spLocks noChangeArrowheads="1"/>
          </p:cNvSpPr>
          <p:nvPr/>
        </p:nvSpPr>
        <p:spPr bwMode="auto">
          <a:xfrm rot="10800000" flipV="1">
            <a:off x="1500166" y="4500570"/>
            <a:ext cx="16430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ATC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=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      =            =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316" name="Rectangle 28"/>
          <p:cNvSpPr>
            <a:spLocks noChangeArrowheads="1"/>
          </p:cNvSpPr>
          <p:nvPr/>
        </p:nvSpPr>
        <p:spPr bwMode="auto">
          <a:xfrm rot="10800000" flipV="1">
            <a:off x="3071802" y="4500570"/>
            <a:ext cx="10715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AFC+AVC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-276999"/>
            <a:ext cx="7715336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Издержки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в долгосрочном периоде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57158" y="1071546"/>
            <a:ext cx="84296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u="sng" dirty="0" smtClean="0"/>
              <a:t>Масштаб </a:t>
            </a:r>
            <a:r>
              <a:rPr lang="ru-RU" sz="2000" dirty="0" smtClean="0"/>
              <a:t>– это объем производства или продаж</a:t>
            </a:r>
          </a:p>
          <a:p>
            <a:r>
              <a:rPr lang="ru-RU" sz="2000" b="1" dirty="0" smtClean="0"/>
              <a:t>Эффект масштаба </a:t>
            </a:r>
            <a:r>
              <a:rPr lang="ru-RU" sz="2000" dirty="0" smtClean="0"/>
              <a:t>– то соотношение (коэффициент) изменения объема производства при изменении количества всех используемых ресурсов.</a:t>
            </a:r>
            <a:endParaRPr lang="ru-RU" sz="2000" dirty="0"/>
          </a:p>
        </p:txBody>
      </p:sp>
      <p:sp>
        <p:nvSpPr>
          <p:cNvPr id="140291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0317" name="Rectangle 29"/>
          <p:cNvSpPr>
            <a:spLocks noChangeArrowheads="1"/>
          </p:cNvSpPr>
          <p:nvPr/>
        </p:nvSpPr>
        <p:spPr bwMode="auto">
          <a:xfrm>
            <a:off x="214282" y="2071678"/>
            <a:ext cx="857256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Возможны три ситуации: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1 – объем производства растет быстрее чем растет  Q ресурсов – это положительный эффект масштаба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2 – объем производства растет в такой же степени, что и Q используемых ресурсов  - это отсутствие эффекта от масштаба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3 – объем производства растет медленнее чем растет количество используемых ресурсов – отрицательный эффект от масштаба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40318" name="Rectangle 30"/>
          <p:cNvSpPr>
            <a:spLocks noChangeArrowheads="1"/>
          </p:cNvSpPr>
          <p:nvPr/>
        </p:nvSpPr>
        <p:spPr bwMode="auto">
          <a:xfrm>
            <a:off x="285720" y="5857892"/>
            <a:ext cx="85725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неизменных ценах на ресурсы эффект от масштаба обуславливает динамику издержек в долгосрочном периоде. Эффективность использования ресурсов в данном периоде удобно анализировать с помощью функции долгосрочных средних издержек (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LATC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). Кривая долгосрочных средних издержек будет состоять из последовательных отрезков кривых краткосрочных средних издержек до точек их пересечения со следующей такой кривой.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40319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14752"/>
            <a:ext cx="36106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0320" name="Picture 32" descr="C:\Documents and Settings\Admin\Рабочий стол\index 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714752"/>
            <a:ext cx="2795600" cy="1687909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5286380" y="4572008"/>
            <a:ext cx="63030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+</a:t>
            </a:r>
          </a:p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эффект</a:t>
            </a:r>
            <a:endParaRPr lang="ru-RU" sz="1100" b="1" dirty="0">
              <a:solidFill>
                <a:srgbClr val="FFC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572264" y="4572008"/>
            <a:ext cx="10070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уменьшение </a:t>
            </a:r>
          </a:p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отдачи</a:t>
            </a:r>
            <a:endParaRPr lang="ru-RU" sz="1100" b="1" dirty="0">
              <a:solidFill>
                <a:srgbClr val="FFC00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857884" y="4572008"/>
            <a:ext cx="69923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нет </a:t>
            </a:r>
            <a:endParaRPr lang="ru-RU" sz="8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1100" b="1" dirty="0" smtClean="0">
                <a:solidFill>
                  <a:srgbClr val="FFC000"/>
                </a:solidFill>
              </a:rPr>
              <a:t>эффекта</a:t>
            </a:r>
            <a:endParaRPr lang="ru-RU" sz="11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9296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РЫНОК СОВЕРШЕННОЙ КОНКУРЕНЦИИ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14348" y="2928934"/>
            <a:ext cx="800102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Понятие экономической конкуренции.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Признаки совершенной конкуренции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Спрос и доход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Два способа определения оптимального объема производства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Поведение в краткосрочный период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Поведение в долгосрочном периоде 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08365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Потребительское поведение или теория полезности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24" y="2857496"/>
            <a:ext cx="771530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Потребительское поведение и понятие полезности.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err="1" smtClean="0"/>
              <a:t>Кардинализм</a:t>
            </a:r>
            <a:r>
              <a:rPr lang="ru-RU" sz="3200" dirty="0" smtClean="0"/>
              <a:t> – количественная теория полезности.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200" dirty="0" smtClean="0"/>
              <a:t>Ординализм – порядковая теория полезности.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-276999"/>
            <a:ext cx="7715336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Понятие экономической </a:t>
            </a: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конкуренции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4282" y="1428736"/>
            <a:ext cx="8715436" cy="4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dirty="0" smtClean="0"/>
              <a:t>Под </a:t>
            </a:r>
            <a:r>
              <a:rPr lang="ru-RU" b="1" u="sng" dirty="0" smtClean="0"/>
              <a:t>экономической конкуренцией</a:t>
            </a:r>
            <a:r>
              <a:rPr lang="ru-RU" b="1" dirty="0" smtClean="0"/>
              <a:t> </a:t>
            </a:r>
            <a:r>
              <a:rPr lang="ru-RU" dirty="0" smtClean="0"/>
              <a:t>понимается соревнование экономических агентов на рынке за предпочтение потребителей в целях получения наибольшей прибыли.</a:t>
            </a:r>
            <a:endParaRPr lang="en-US" dirty="0" smtClean="0"/>
          </a:p>
          <a:p>
            <a:pPr indent="457200" algn="just"/>
            <a:endParaRPr lang="ru-RU" sz="900" dirty="0" smtClean="0"/>
          </a:p>
          <a:p>
            <a:pPr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Экономическая конкуренция  может быть:</a:t>
            </a:r>
          </a:p>
          <a:p>
            <a:pPr lvl="0" indent="457200" algn="just">
              <a:buFont typeface="Wingdings" pitchFamily="2" charset="2"/>
              <a:buChar char="Ø"/>
            </a:pPr>
            <a:r>
              <a:rPr lang="en-US" dirty="0" smtClean="0"/>
              <a:t>   </a:t>
            </a:r>
            <a:r>
              <a:rPr lang="ru-RU" dirty="0" smtClean="0"/>
              <a:t>Между производителями (продавцами)</a:t>
            </a:r>
          </a:p>
          <a:p>
            <a:pPr lvl="0" indent="457200" algn="just">
              <a:buFont typeface="Wingdings" pitchFamily="2" charset="2"/>
              <a:buChar char="Ø"/>
            </a:pPr>
            <a:r>
              <a:rPr lang="en-US" dirty="0" smtClean="0"/>
              <a:t>   </a:t>
            </a:r>
            <a:r>
              <a:rPr lang="ru-RU" dirty="0" smtClean="0"/>
              <a:t>Между потребителями</a:t>
            </a:r>
            <a:endParaRPr lang="en-US" dirty="0" smtClean="0"/>
          </a:p>
          <a:p>
            <a:pPr lvl="0" indent="457200" algn="just"/>
            <a:endParaRPr lang="ru-RU" sz="800" dirty="0" smtClean="0"/>
          </a:p>
          <a:p>
            <a:pPr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Конкуренция может быть:</a:t>
            </a:r>
          </a:p>
          <a:p>
            <a:pPr lvl="0" indent="457200" algn="just">
              <a:buFont typeface="Wingdings" pitchFamily="2" charset="2"/>
              <a:buChar char="Ø"/>
            </a:pPr>
            <a:r>
              <a:rPr lang="ru-RU" dirty="0" smtClean="0"/>
              <a:t>Ценовая (когда производитель снижает цену для привлечение покупателя) </a:t>
            </a:r>
          </a:p>
          <a:p>
            <a:pPr lvl="0" indent="457200" algn="just">
              <a:buFont typeface="Wingdings" pitchFamily="2" charset="2"/>
              <a:buChar char="Ø"/>
            </a:pPr>
            <a:r>
              <a:rPr lang="ru-RU" dirty="0" smtClean="0"/>
              <a:t>Неценовая (конкуренция не связанная с ценой)</a:t>
            </a:r>
            <a:endParaRPr lang="en-US" dirty="0" smtClean="0"/>
          </a:p>
          <a:p>
            <a:pPr lvl="0" indent="457200" algn="just"/>
            <a:endParaRPr lang="ru-RU" sz="900" dirty="0" smtClean="0"/>
          </a:p>
          <a:p>
            <a:pPr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 видам конкуренцию делят на: </a:t>
            </a:r>
          </a:p>
          <a:p>
            <a:pPr indent="457200" algn="just">
              <a:buFont typeface="Wingdings" pitchFamily="2" charset="2"/>
              <a:buChar char="Ø"/>
            </a:pPr>
            <a:r>
              <a:rPr lang="ru-RU" dirty="0" smtClean="0"/>
              <a:t>Совершенная (чистая)</a:t>
            </a:r>
          </a:p>
          <a:p>
            <a:pPr lvl="0" indent="457200" algn="just">
              <a:buFont typeface="Wingdings" pitchFamily="2" charset="2"/>
              <a:buChar char="Ø"/>
            </a:pPr>
            <a:r>
              <a:rPr lang="ru-RU" dirty="0" smtClean="0"/>
              <a:t>Несовершенная</a:t>
            </a:r>
          </a:p>
          <a:p>
            <a:pPr lvl="0" indent="1440000" algn="just"/>
            <a:r>
              <a:rPr lang="en-US" dirty="0" smtClean="0"/>
              <a:t>- </a:t>
            </a:r>
            <a:r>
              <a:rPr lang="ru-RU" dirty="0" smtClean="0"/>
              <a:t>Монополию (один продавец)</a:t>
            </a:r>
          </a:p>
          <a:p>
            <a:pPr lvl="0" indent="1440000" algn="just"/>
            <a:r>
              <a:rPr lang="en-US" dirty="0" smtClean="0"/>
              <a:t>- </a:t>
            </a:r>
            <a:r>
              <a:rPr lang="ru-RU" dirty="0" smtClean="0"/>
              <a:t>Олигополию (несколько продавцов)</a:t>
            </a:r>
          </a:p>
          <a:p>
            <a:pPr lvl="0" indent="1440000" algn="just"/>
            <a:r>
              <a:rPr lang="en-US" dirty="0" smtClean="0"/>
              <a:t> - </a:t>
            </a:r>
            <a:r>
              <a:rPr lang="ru-RU" dirty="0" smtClean="0"/>
              <a:t>Монополистическую конкуренцию</a:t>
            </a:r>
          </a:p>
        </p:txBody>
      </p:sp>
      <p:pic>
        <p:nvPicPr>
          <p:cNvPr id="258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184826"/>
            <a:ext cx="2924178" cy="2154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857488" y="142852"/>
            <a:ext cx="6143700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Признаки совершенной конкуренции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714488"/>
            <a:ext cx="87154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algn="just">
              <a:buFont typeface="+mj-lt"/>
              <a:buAutoNum type="arabicPeriod"/>
            </a:pPr>
            <a:r>
              <a:rPr lang="ru-RU" sz="2400" b="1" dirty="0" smtClean="0"/>
              <a:t>Большое число</a:t>
            </a:r>
            <a:r>
              <a:rPr lang="ru-RU" sz="2400" dirty="0" smtClean="0"/>
              <a:t> независимо действующих </a:t>
            </a:r>
            <a:r>
              <a:rPr lang="ru-RU" sz="2400" b="1" dirty="0" smtClean="0"/>
              <a:t>продавцов</a:t>
            </a:r>
            <a:r>
              <a:rPr lang="ru-RU" sz="2400" dirty="0" smtClean="0"/>
              <a:t> (мелких фирм)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800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Они продают стандартизированную, </a:t>
            </a:r>
            <a:r>
              <a:rPr lang="ru-RU" sz="2400" b="1" dirty="0" smtClean="0"/>
              <a:t>однородную продукцию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800" b="1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dirty="0" smtClean="0"/>
              <a:t>Покупателям безразлично у кого приобретать такой товар, потому отдельная фирма – продавец не может повлиять на рыночную цену. Поэтому часто говорят, что при совершенной конкуренции каждая </a:t>
            </a:r>
            <a:r>
              <a:rPr lang="ru-RU" sz="2400" b="1" dirty="0" smtClean="0"/>
              <a:t>отдельная фирма-продавец «получает цену», </a:t>
            </a:r>
            <a:r>
              <a:rPr lang="ru-RU" sz="2400" dirty="0" smtClean="0"/>
              <a:t>или является </a:t>
            </a:r>
            <a:r>
              <a:rPr lang="ru-RU" sz="2400" dirty="0" err="1" smtClean="0"/>
              <a:t>ценополучателем</a:t>
            </a:r>
            <a:r>
              <a:rPr lang="ru-RU" sz="2400" dirty="0" smtClean="0"/>
              <a:t>.</a:t>
            </a:r>
          </a:p>
          <a:p>
            <a:pPr marL="342900" lvl="0" indent="-342900" algn="just">
              <a:buFont typeface="+mj-lt"/>
              <a:buAutoNum type="arabicPeriod"/>
            </a:pPr>
            <a:endParaRPr lang="ru-RU" sz="800" dirty="0" smtClean="0"/>
          </a:p>
          <a:p>
            <a:pPr marL="342900" lvl="0" indent="-342900" algn="just">
              <a:buFont typeface="+mj-lt"/>
              <a:buAutoNum type="arabicPeriod"/>
            </a:pPr>
            <a:r>
              <a:rPr lang="ru-RU" sz="2400" b="1" dirty="0" smtClean="0"/>
              <a:t>Фирмы могут свободно входить и выходить из отрасли</a:t>
            </a:r>
            <a:r>
              <a:rPr lang="ru-RU" sz="2400" dirty="0" smtClean="0"/>
              <a:t>, так как не существует никаких законодательных, финансовых или других барьеров.</a:t>
            </a:r>
            <a:endParaRPr lang="ru-RU" sz="2400" dirty="0"/>
          </a:p>
        </p:txBody>
      </p:sp>
      <p:pic>
        <p:nvPicPr>
          <p:cNvPr id="257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52"/>
            <a:ext cx="2786082" cy="154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214282" y="4283166"/>
            <a:ext cx="864399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Кривая спроса на товар фирмы является в то же время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кривой дохода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так как цена за единицу товара для покупателя является доходом от единицы товара для продавца.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Различают: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валовой TR (общий доход)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TR=p*Q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средний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доход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AR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   AR=      =       =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P</a:t>
            </a: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предельный доход MR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2143116"/>
            <a:ext cx="2071702" cy="1643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           </a:t>
            </a:r>
            <a:r>
              <a:rPr lang="en-US" sz="1100" dirty="0" err="1" smtClean="0">
                <a:solidFill>
                  <a:schemeClr val="tx1"/>
                </a:solidFill>
              </a:rPr>
              <a:t>D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214290"/>
            <a:ext cx="6143700" cy="86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Спрос и доход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214290"/>
            <a:ext cx="20288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6002" name="Rectangle 2"/>
          <p:cNvSpPr>
            <a:spLocks noChangeArrowheads="1"/>
          </p:cNvSpPr>
          <p:nvPr/>
        </p:nvSpPr>
        <p:spPr bwMode="auto">
          <a:xfrm>
            <a:off x="142844" y="1142984"/>
            <a:ext cx="65008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Спрос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 товары, с которым сталкивается определенная фирма-производитель при совершенной  конкуренции, является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совершенно эластичным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5643578"/>
            <a:ext cx="171450" cy="361950"/>
          </a:xfrm>
          <a:prstGeom prst="rect">
            <a:avLst/>
          </a:prstGeom>
          <a:noFill/>
        </p:spPr>
      </p:pic>
      <p:pic>
        <p:nvPicPr>
          <p:cNvPr id="25600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5572140"/>
            <a:ext cx="200025" cy="390525"/>
          </a:xfrm>
          <a:prstGeom prst="rect">
            <a:avLst/>
          </a:prstGeom>
          <a:noFill/>
        </p:spPr>
      </p:pic>
      <p:sp>
        <p:nvSpPr>
          <p:cNvPr id="256008" name="Rectangle 8"/>
          <p:cNvSpPr>
            <a:spLocks noChangeArrowheads="1"/>
          </p:cNvSpPr>
          <p:nvPr/>
        </p:nvSpPr>
        <p:spPr bwMode="auto">
          <a:xfrm rot="10800000" flipV="1">
            <a:off x="2357422" y="6000768"/>
            <a:ext cx="15001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MR =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TR</a:t>
            </a:r>
            <a:r>
              <a:rPr kumimoji="0" lang="en-US" sz="1200" b="0" i="0" u="none" strike="noStrike" cap="none" normalizeH="0" baseline="-25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TR</a:t>
            </a:r>
            <a:r>
              <a:rPr kumimoji="0" 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n-1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10" name="Picture 10" descr="C:\Documents and Settings\Admin\Рабочий стол\index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3116"/>
            <a:ext cx="2066925" cy="1704975"/>
          </a:xfrm>
          <a:prstGeom prst="rect">
            <a:avLst/>
          </a:prstGeom>
          <a:noFill/>
        </p:spPr>
      </p:pic>
      <p:pic>
        <p:nvPicPr>
          <p:cNvPr id="256014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4929198"/>
            <a:ext cx="2743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56015" name="AutoShape 15"/>
          <p:cNvCxnSpPr>
            <a:cxnSpLocks noChangeShapeType="1"/>
          </p:cNvCxnSpPr>
          <p:nvPr/>
        </p:nvCxnSpPr>
        <p:spPr bwMode="auto">
          <a:xfrm rot="5400000" flipH="1" flipV="1">
            <a:off x="2286778" y="2856702"/>
            <a:ext cx="1285884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6016" name="AutoShape 16"/>
          <p:cNvCxnSpPr>
            <a:cxnSpLocks noChangeShapeType="1"/>
          </p:cNvCxnSpPr>
          <p:nvPr/>
        </p:nvCxnSpPr>
        <p:spPr bwMode="auto">
          <a:xfrm>
            <a:off x="2928926" y="3500438"/>
            <a:ext cx="178595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sp>
        <p:nvSpPr>
          <p:cNvPr id="256017" name="Freeform 17"/>
          <p:cNvSpPr>
            <a:spLocks/>
          </p:cNvSpPr>
          <p:nvPr/>
        </p:nvSpPr>
        <p:spPr bwMode="auto">
          <a:xfrm>
            <a:off x="3143240" y="2500306"/>
            <a:ext cx="1044575" cy="800100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267" y="1051"/>
              </a:cxn>
              <a:cxn ang="0">
                <a:pos x="1645" y="1252"/>
              </a:cxn>
            </a:cxnLst>
            <a:rect l="0" t="0" r="r" b="b"/>
            <a:pathLst>
              <a:path w="1645" h="1260">
                <a:moveTo>
                  <a:pt x="42" y="0"/>
                </a:moveTo>
                <a:cubicBezTo>
                  <a:pt x="21" y="421"/>
                  <a:pt x="0" y="842"/>
                  <a:pt x="267" y="1051"/>
                </a:cubicBezTo>
                <a:cubicBezTo>
                  <a:pt x="534" y="1260"/>
                  <a:pt x="1405" y="1221"/>
                  <a:pt x="1645" y="1252"/>
                </a:cubicBez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2844" y="3929066"/>
            <a:ext cx="2522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Спрос с точки зрения одной фирмы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14678" y="3857628"/>
            <a:ext cx="11308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Спрос отрасли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2571744"/>
            <a:ext cx="378621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отрасли, то есть для всех фирм производящих этот товар объем продаж может быть увеличен только путем установления более низкой цены на товар, поэтому рыночный спрос отрасли – это наклонная линия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Arial" pitchFamily="34" charset="0"/>
            </a:endParaRPr>
          </a:p>
        </p:txBody>
      </p:sp>
      <p:sp>
        <p:nvSpPr>
          <p:cNvPr id="256019" name="Rectangle 19"/>
          <p:cNvSpPr>
            <a:spLocks noChangeArrowheads="1"/>
          </p:cNvSpPr>
          <p:nvPr/>
        </p:nvSpPr>
        <p:spPr bwMode="auto">
          <a:xfrm>
            <a:off x="4000496" y="6000768"/>
            <a:ext cx="14287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MR 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18" name="Picture 1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6000768"/>
            <a:ext cx="247650" cy="361950"/>
          </a:xfrm>
          <a:prstGeom prst="rect">
            <a:avLst/>
          </a:prstGeom>
          <a:noFill/>
        </p:spPr>
      </p:pic>
      <p:sp>
        <p:nvSpPr>
          <p:cNvPr id="256020" name="Rectangle 20"/>
          <p:cNvSpPr>
            <a:spLocks noChangeArrowheads="1"/>
          </p:cNvSpPr>
          <p:nvPr/>
        </p:nvSpPr>
        <p:spPr bwMode="auto">
          <a:xfrm rot="10800000" flipV="1">
            <a:off x="4429124" y="6357958"/>
            <a:ext cx="164307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MR = (TR)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'</a:t>
            </a:r>
            <a:r>
              <a:rPr kumimoji="0" lang="en-US" sz="12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57158" y="-339708"/>
            <a:ext cx="8358246" cy="196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Два способа определения оптимального объема производства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14282" y="2071678"/>
            <a:ext cx="571504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sz="2000" dirty="0" smtClean="0"/>
              <a:t>Целью любой фирмы  в рыночной экономике</a:t>
            </a:r>
          </a:p>
          <a:p>
            <a:pPr algn="just"/>
            <a:r>
              <a:rPr lang="ru-RU" sz="2000" dirty="0" smtClean="0"/>
              <a:t>является получение максимальной прибыли.</a:t>
            </a:r>
          </a:p>
          <a:p>
            <a:pPr indent="457200" algn="just"/>
            <a:r>
              <a:rPr lang="ru-RU" sz="2000" dirty="0" smtClean="0"/>
              <a:t>Экономическая прибыль = TR – TC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143512"/>
            <a:ext cx="3868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57200" algn="just"/>
            <a:r>
              <a:rPr lang="ru-RU" dirty="0" smtClean="0"/>
              <a:t>Сравнение валового дохода и ТС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51435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dirty="0" smtClean="0"/>
              <a:t>Сравнение предельного дохода и предельных издержек.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6215082"/>
            <a:ext cx="87154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Оба подхода применимы не только к чистой конкуренции, но и к фирмам общей конкуренции.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3286124"/>
            <a:ext cx="5286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Подходы к определению объема производства, при котором конкурентная фирма будет получать максимальную прибыль</a:t>
            </a:r>
          </a:p>
        </p:txBody>
      </p:sp>
      <p:cxnSp>
        <p:nvCxnSpPr>
          <p:cNvPr id="9" name="Прямая со стрелкой 8"/>
          <p:cNvCxnSpPr>
            <a:stCxn id="7" idx="2"/>
            <a:endCxn id="4" idx="0"/>
          </p:cNvCxnSpPr>
          <p:nvPr/>
        </p:nvCxnSpPr>
        <p:spPr>
          <a:xfrm rot="5400000">
            <a:off x="2821766" y="3679030"/>
            <a:ext cx="934058" cy="199490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7" idx="2"/>
            <a:endCxn id="5" idx="0"/>
          </p:cNvCxnSpPr>
          <p:nvPr/>
        </p:nvCxnSpPr>
        <p:spPr>
          <a:xfrm rot="16200000" flipH="1">
            <a:off x="5033657" y="3462045"/>
            <a:ext cx="934058" cy="242887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39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1285860"/>
            <a:ext cx="1914525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6513" y="214290"/>
            <a:ext cx="4949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u="sng" dirty="0" smtClean="0">
                <a:solidFill>
                  <a:srgbClr val="FFFF00"/>
                </a:solidFill>
              </a:rPr>
              <a:t>Сравнение валового дохода и общих издержек</a:t>
            </a:r>
          </a:p>
          <a:p>
            <a:pPr lvl="0" algn="ctr"/>
            <a:r>
              <a:rPr lang="en-US" b="1" u="sng" dirty="0" smtClean="0">
                <a:solidFill>
                  <a:srgbClr val="FFFF00"/>
                </a:solidFill>
              </a:rPr>
              <a:t>TR = TC</a:t>
            </a:r>
            <a:endParaRPr lang="ru-RU" b="1" u="sng" dirty="0" smtClean="0">
              <a:solidFill>
                <a:srgbClr val="FFFF00"/>
              </a:solidFill>
            </a:endParaRPr>
          </a:p>
        </p:txBody>
      </p:sp>
      <p:sp>
        <p:nvSpPr>
          <p:cNvPr id="279553" name="Rectangle 1"/>
          <p:cNvSpPr>
            <a:spLocks noChangeArrowheads="1"/>
          </p:cNvSpPr>
          <p:nvPr/>
        </p:nvSpPr>
        <p:spPr bwMode="auto">
          <a:xfrm>
            <a:off x="3929058" y="837466"/>
            <a:ext cx="52149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 &lt; Q &lt; Q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- убытки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  Q = Q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и Q = Q</a:t>
            </a:r>
            <a:r>
              <a:rPr lang="ru-RU" sz="1600" baseline="-300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прибыль = 0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      А и С – точки безубыточности (критичны, мертвые)</a:t>
            </a: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en-US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&lt;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1600" b="0" i="0" u="none" strike="noStrike" cap="none" normalizeH="0" baseline="-3000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оптим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&lt;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наибольший доход</a:t>
            </a: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en-US" sz="1600" b="0" i="0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&lt;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убытки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9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00108"/>
            <a:ext cx="3643338" cy="247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9556" name="Rectangle 4"/>
          <p:cNvSpPr>
            <a:spLocks noChangeArrowheads="1"/>
          </p:cNvSpPr>
          <p:nvPr/>
        </p:nvSpPr>
        <p:spPr bwMode="auto">
          <a:xfrm>
            <a:off x="285720" y="4714884"/>
            <a:ext cx="478634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MR = P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Прибыль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TR – TC =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*Q - FC - VC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Прибыль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= max = (TR – TC)'Q = TR'Q – TC'Q = MR – MC</a:t>
            </a: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Следовательно, максимальную прибыль предприятие получает тогда ,когда </a:t>
            </a: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MR=MC</a:t>
            </a:r>
            <a:endParaRPr lang="ru-RU" sz="1600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 – точка равновесия производителя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79560" name="Picture 8" descr="C:\Documents and Settings\Admin\Рабочий стол\index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3714752"/>
            <a:ext cx="3810411" cy="262415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4282" y="35718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u="sng" dirty="0" smtClean="0">
                <a:solidFill>
                  <a:srgbClr val="FFFF00"/>
                </a:solidFill>
              </a:rPr>
              <a:t>Сравнение предельного дохода и предельных издержек</a:t>
            </a:r>
            <a:endParaRPr lang="en-US" b="1" u="sng" dirty="0" smtClean="0">
              <a:solidFill>
                <a:srgbClr val="FFFF00"/>
              </a:solidFill>
            </a:endParaRPr>
          </a:p>
          <a:p>
            <a:pPr algn="ctr"/>
            <a:r>
              <a:rPr lang="en-US" b="1" u="sng" dirty="0" smtClean="0">
                <a:solidFill>
                  <a:srgbClr val="FFFF00"/>
                </a:solidFill>
              </a:rPr>
              <a:t>MR = MC</a:t>
            </a:r>
            <a:endParaRPr lang="ru-RU" b="1" u="sng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786182" y="1004484"/>
            <a:ext cx="51435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dirty="0" smtClean="0"/>
              <a:t>В </a:t>
            </a:r>
            <a:r>
              <a:rPr lang="ru-RU" dirty="0" smtClean="0"/>
              <a:t>условиях совершенной конкуренции предельная выручка </a:t>
            </a:r>
            <a:r>
              <a:rPr lang="en-US" dirty="0" smtClean="0"/>
              <a:t>MR </a:t>
            </a:r>
            <a:r>
              <a:rPr lang="ru-RU" dirty="0" smtClean="0"/>
              <a:t>равняется средней выручке </a:t>
            </a:r>
            <a:r>
              <a:rPr lang="en-US" dirty="0" smtClean="0"/>
              <a:t>AR </a:t>
            </a:r>
            <a:r>
              <a:rPr lang="ru-RU" dirty="0" smtClean="0"/>
              <a:t>и цене товара, т.е. </a:t>
            </a:r>
            <a:r>
              <a:rPr lang="en-US" dirty="0" smtClean="0"/>
              <a:t>MR </a:t>
            </a:r>
            <a:r>
              <a:rPr lang="ru-RU" dirty="0" smtClean="0"/>
              <a:t>= АР. = Р. Значит, </a:t>
            </a:r>
            <a:r>
              <a:rPr lang="ru-RU" b="1" dirty="0" smtClean="0"/>
              <a:t>функционируя на совершенно конкурентном рынке, фирма максимизирует прибыль, если будет выпускать такой объем </a:t>
            </a:r>
            <a:r>
              <a:rPr lang="en-US" b="1" dirty="0" smtClean="0"/>
              <a:t>q </a:t>
            </a:r>
            <a:r>
              <a:rPr lang="ru-RU" b="1" dirty="0" smtClean="0"/>
              <a:t>товаров, при котором предельные издержки сравняются с ценой товара, устанавливаемой рынком независимо от действий фирмы</a:t>
            </a:r>
            <a:r>
              <a:rPr lang="ru-RU" b="1" dirty="0" smtClean="0"/>
              <a:t>.</a:t>
            </a:r>
            <a:endParaRPr lang="ru-RU" b="1" dirty="0" smtClean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1105"/>
            <a:ext cx="8358246" cy="7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Поведение в краткосрочном периоде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14752"/>
            <a:ext cx="86439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Производя </a:t>
            </a:r>
            <a:r>
              <a:rPr lang="en-US" dirty="0" err="1" smtClean="0"/>
              <a:t>Qe</a:t>
            </a:r>
            <a:r>
              <a:rPr lang="en-US" dirty="0" smtClean="0"/>
              <a:t> </a:t>
            </a:r>
            <a:r>
              <a:rPr lang="ru-RU" dirty="0" smtClean="0"/>
              <a:t>единиц товара, когда МС=Р, фирма максимизирует прибыль, и любые отклонения от этого объема уменьшают прибыль фирмы. Если фирма будет выпускать </a:t>
            </a:r>
            <a:r>
              <a:rPr lang="en-US" dirty="0" smtClean="0"/>
              <a:t>Q</a:t>
            </a:r>
            <a:r>
              <a:rPr lang="ru-RU" baseline="-25000" dirty="0" smtClean="0"/>
              <a:t>1</a:t>
            </a:r>
            <a:r>
              <a:rPr lang="en-US" dirty="0" smtClean="0"/>
              <a:t>&lt;</a:t>
            </a:r>
            <a:r>
              <a:rPr lang="en-US" dirty="0" err="1" smtClean="0"/>
              <a:t>Qe</a:t>
            </a:r>
            <a:r>
              <a:rPr lang="en-US" dirty="0" smtClean="0"/>
              <a:t> </a:t>
            </a:r>
            <a:r>
              <a:rPr lang="ru-RU" dirty="0" smtClean="0"/>
              <a:t>единиц товара, то цена товара (которая не меняется) станет превосходить предельные издержки, и фирма обязана в этих условиях увеличить производство, иначе она не максимизирует прибыль. Когда же </a:t>
            </a:r>
            <a:r>
              <a:rPr lang="en-US" dirty="0" smtClean="0"/>
              <a:t>Q</a:t>
            </a:r>
            <a:r>
              <a:rPr lang="en-US" baseline="-25000" dirty="0" smtClean="0"/>
              <a:t>2</a:t>
            </a:r>
            <a:r>
              <a:rPr lang="en-US" dirty="0" smtClean="0"/>
              <a:t>&gt;</a:t>
            </a:r>
            <a:r>
              <a:rPr lang="en-US" dirty="0" err="1" smtClean="0"/>
              <a:t>Qe</a:t>
            </a:r>
            <a:r>
              <a:rPr lang="en-US" dirty="0" smtClean="0"/>
              <a:t>, </a:t>
            </a:r>
            <a:r>
              <a:rPr lang="ru-RU" dirty="0" smtClean="0"/>
              <a:t>предельные издержки начинают превосходить цену и фирме необходимо снизить объемы выпуска.</a:t>
            </a:r>
            <a:endParaRPr lang="ru-RU" dirty="0"/>
          </a:p>
        </p:txBody>
      </p:sp>
      <p:pic>
        <p:nvPicPr>
          <p:cNvPr id="250883" name="Picture 3" descr="C:\Documents and Settings\Admin\Рабочий стол\ng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857232"/>
            <a:ext cx="3461556" cy="235745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14348" y="5929330"/>
            <a:ext cx="81439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/>
              <a:t>Обратим  внимание,  что  в  точке  Е1  предельные  издержки MR </a:t>
            </a:r>
            <a:r>
              <a:rPr lang="ru-RU" sz="1400" dirty="0" smtClean="0"/>
              <a:t>также  </a:t>
            </a:r>
            <a:r>
              <a:rPr lang="ru-RU" sz="1400" dirty="0" smtClean="0"/>
              <a:t>равняются  цене  товара  Р,  но  в  точке  Е (а  не  Е1)  цена  Р </a:t>
            </a:r>
            <a:r>
              <a:rPr lang="ru-RU" sz="1400" dirty="0" smtClean="0"/>
              <a:t>превосходит </a:t>
            </a:r>
            <a:r>
              <a:rPr lang="ru-RU" sz="1400" dirty="0" smtClean="0"/>
              <a:t>средние переменные издержки </a:t>
            </a:r>
            <a:r>
              <a:rPr lang="ru-RU" sz="1400" dirty="0" smtClean="0"/>
              <a:t>AVC. </a:t>
            </a:r>
            <a:r>
              <a:rPr lang="ru-RU" sz="1400" dirty="0" smtClean="0"/>
              <a:t>Значит именно в точке Е, а не Е1 фирма имеет равновесие в </a:t>
            </a:r>
            <a:r>
              <a:rPr lang="ru-RU" sz="1400" dirty="0" smtClean="0"/>
              <a:t>краткосрочном </a:t>
            </a:r>
            <a:r>
              <a:rPr lang="ru-RU" sz="1400" dirty="0" smtClean="0"/>
              <a:t>периоде. </a:t>
            </a:r>
            <a:endParaRPr lang="ru-RU" sz="1400" dirty="0" smtClean="0"/>
          </a:p>
        </p:txBody>
      </p:sp>
      <p:pic>
        <p:nvPicPr>
          <p:cNvPr id="2508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857892"/>
            <a:ext cx="285752" cy="8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78687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400" dirty="0" smtClean="0"/>
              <a:t>Однако для фирмы имеет огромное значение </a:t>
            </a:r>
            <a:r>
              <a:rPr lang="ru-RU" sz="1400" b="1" u="sng" dirty="0" smtClean="0"/>
              <a:t>величина получаемой </a:t>
            </a:r>
            <a:r>
              <a:rPr lang="ru-RU" sz="1400" b="1" u="sng" dirty="0" smtClean="0"/>
              <a:t>прибыли</a:t>
            </a:r>
            <a:r>
              <a:rPr lang="ru-RU" sz="1400" dirty="0" smtClean="0"/>
              <a:t>.  Фирма  получает  прибыль  в  том  случае,  если  выручка  на </a:t>
            </a:r>
            <a:r>
              <a:rPr lang="ru-RU" sz="1400" dirty="0" smtClean="0"/>
              <a:t>единицу  </a:t>
            </a:r>
            <a:r>
              <a:rPr lang="ru-RU" sz="1400" dirty="0" smtClean="0"/>
              <a:t>продукции,  т.е.  AR,  превосходит  издержки  на  единицу </a:t>
            </a:r>
            <a:r>
              <a:rPr lang="ru-RU" sz="1400" dirty="0" smtClean="0"/>
              <a:t>продукции</a:t>
            </a:r>
            <a:r>
              <a:rPr lang="ru-RU" sz="1400" dirty="0" smtClean="0"/>
              <a:t>,  т.е.  АТС.  Но  поскольку </a:t>
            </a:r>
            <a:r>
              <a:rPr lang="ru-RU" sz="1400" dirty="0" smtClean="0"/>
              <a:t>  </a:t>
            </a:r>
            <a:r>
              <a:rPr lang="ru-RU" sz="1400" dirty="0" smtClean="0"/>
              <a:t>AR = P,  то  это  </a:t>
            </a:r>
            <a:r>
              <a:rPr lang="ru-RU" sz="1400" dirty="0" smtClean="0"/>
              <a:t>равносильно </a:t>
            </a:r>
            <a:r>
              <a:rPr lang="ru-RU" sz="1400" dirty="0" smtClean="0"/>
              <a:t>утверждению, что фирма получает экономическую прибыль всякий раз, когда рыночная цена товара превосходит средние суммарные издержки, т.е. когда Р &gt; АТС.</a:t>
            </a:r>
            <a:r>
              <a:rPr lang="ru-RU" sz="1400" b="1" dirty="0" smtClean="0"/>
              <a:t> Значит, в зависимости от величины рыночной цены товара возможны три варианта.</a:t>
            </a:r>
          </a:p>
          <a:p>
            <a:pPr indent="457200" algn="just"/>
            <a:r>
              <a:rPr lang="ru-RU" sz="1400" dirty="0" smtClean="0"/>
              <a:t>1. Цена товара ниже средних суммарных издержек при том объеме производства </a:t>
            </a:r>
            <a:r>
              <a:rPr lang="en-US" sz="1400" dirty="0" smtClean="0"/>
              <a:t>q, </a:t>
            </a:r>
            <a:r>
              <a:rPr lang="ru-RU" sz="1400" dirty="0" smtClean="0"/>
              <a:t>когда МС = Р; в этом случае у фирмы будут убытки (рис. 16,а).</a:t>
            </a:r>
          </a:p>
          <a:p>
            <a:pPr indent="457200" algn="just"/>
            <a:r>
              <a:rPr lang="ru-RU" sz="1400" dirty="0" smtClean="0"/>
              <a:t>2. При объеме производства </a:t>
            </a:r>
            <a:r>
              <a:rPr lang="en-US" sz="1400" dirty="0" smtClean="0"/>
              <a:t>q </a:t>
            </a:r>
            <a:r>
              <a:rPr lang="ru-RU" sz="1400" dirty="0" smtClean="0"/>
              <a:t>цена товара совпадает с величиной средних суммарных издержек и экономическая прибыль равна нулю. Величина объема выпуска продукции в этом случае отражает так называемую точку безубыточности (рис. 16,6). Уровень </a:t>
            </a:r>
            <a:r>
              <a:rPr lang="ru-RU" sz="1400" dirty="0" err="1" smtClean="0"/>
              <a:t>безустойчивости</a:t>
            </a:r>
            <a:r>
              <a:rPr lang="ru-RU" sz="1400" dirty="0" smtClean="0"/>
              <a:t> наблюдается когда суммарные издержки равны суммарной выручке </a:t>
            </a:r>
            <a:r>
              <a:rPr lang="en-US" sz="1400" dirty="0" smtClean="0"/>
              <a:t>TC=TR </a:t>
            </a:r>
            <a:r>
              <a:rPr lang="ru-RU" sz="1400" dirty="0" smtClean="0"/>
              <a:t>или при равенстве предельных и средних издержек (МС=АТС).</a:t>
            </a:r>
          </a:p>
          <a:p>
            <a:pPr indent="457200" algn="just"/>
            <a:r>
              <a:rPr lang="ru-RU" sz="1400" dirty="0" smtClean="0"/>
              <a:t>З.Цена товара выше средних суммарных издержек при выпуске </a:t>
            </a:r>
            <a:r>
              <a:rPr lang="en-US" sz="1400" dirty="0" smtClean="0"/>
              <a:t>q </a:t>
            </a:r>
            <a:r>
              <a:rPr lang="ru-RU" sz="1400" dirty="0" smtClean="0"/>
              <a:t>единиц товара; в этом случае фирма будет иметь </a:t>
            </a:r>
            <a:r>
              <a:rPr lang="ru-RU" sz="1400" dirty="0" smtClean="0"/>
              <a:t>прибыль.</a:t>
            </a:r>
            <a:endParaRPr lang="ru-RU" sz="1400" dirty="0"/>
          </a:p>
        </p:txBody>
      </p:sp>
      <p:pic>
        <p:nvPicPr>
          <p:cNvPr id="278530" name="Picture 2" descr="C:\Documents and Settings\Admin\Рабочий стол\ng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2928934"/>
            <a:ext cx="5243513" cy="307078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6072206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/>
              <a:t>Следовательно, фирма, прогнозируя свою деятельность, должна определить объемы производства, при которых достигаются минимальные значение </a:t>
            </a:r>
            <a:r>
              <a:rPr lang="ru-RU" sz="1200" b="1" dirty="0" smtClean="0"/>
              <a:t>АТС и </a:t>
            </a:r>
            <a:r>
              <a:rPr lang="en-US" sz="1200" b="1" dirty="0" smtClean="0"/>
              <a:t>AVC. </a:t>
            </a:r>
            <a:r>
              <a:rPr lang="ru-RU" sz="1200" b="1" dirty="0" smtClean="0"/>
              <a:t>Они послужат ориентиром поведения фирмы в условиях данной рыночной структуры, позволяя находить уровень безубыточности и момент прекращения производства.</a:t>
            </a:r>
            <a:endParaRPr lang="ru-RU" sz="12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85720" y="980342"/>
            <a:ext cx="8643998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 ходе  долгосрочного  периода  фирмы  могут  приспособиться  к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различным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переменам  на  рынке.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 долгосрочного  периода 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совершенном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конкурентном рынке характерны следующие условия: </a:t>
            </a:r>
          </a:p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  Функционирующие  фирмы  наиболее  эффективно  используют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имеющееся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капитальное  оборудование.  Это  означает,  что 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фирма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отрасли  во  всех  краткосрочных  периодах,  которые  в  сумме 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образуют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долгосрочный  период,  максимизирует  прибыль,  производя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объем продукции, когда МС = Р; </a:t>
            </a:r>
          </a:p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существует  побудительных  причин  для  фирм  иных  отраслей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входить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данную отрасль. Иными словами, все фирмы отрасли имеют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производства, соответствующий минимуму средних суммарных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издержек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 каждом  краткосрочном  периоде,  и  получают  нулевую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прибыль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т.е. SATC = P; </a:t>
            </a:r>
          </a:p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•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Фирмы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отрасли не имеют возможности снижать суммарные издержки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единицу  продукции  и  получать  прибыль  за  счет  расширения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масштабов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производства.  Это  равносильно  условию,  при  котором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каждая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фирма  отрасли  производит  объем  продукции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*,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соответствующий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минимуму  средних  суммарных  издержек 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долгосрочном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периоде, где кривая LATC имеет минимум. </a:t>
            </a:r>
          </a:p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Важно  отметить,  что  поскольку  в  условиях  совершенной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конкуренции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фирмы могут свободно входить и выходить из отрасли, при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равновесии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долгосрочном периоде каждая фирма будет иметь нулевую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экономическую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прибыль.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28596" y="1105"/>
            <a:ext cx="8358246" cy="738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Поведение в </a:t>
            </a:r>
            <a:r>
              <a:rPr lang="ru-RU" sz="2800" b="1" dirty="0" smtClean="0">
                <a:solidFill>
                  <a:srgbClr val="0000CC"/>
                </a:solidFill>
                <a:latin typeface="Cambria" pitchFamily="18" charset="0"/>
                <a:cs typeface="Times New Roman" pitchFamily="18" charset="0"/>
              </a:rPr>
              <a:t>долгосрочном периоде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000100" y="0"/>
            <a:ext cx="7426760" cy="169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Потребительское поведение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понятие полезности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85720" y="1428736"/>
            <a:ext cx="850112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/>
            <a:r>
              <a:rPr lang="ru-RU" dirty="0" smtClean="0"/>
              <a:t>Рыночный спрос формируется на основе решений принимаемых множеством отдельных потребителей, которые хотят и имеют возможности купить данный товар в данный период времени.</a:t>
            </a:r>
          </a:p>
          <a:p>
            <a:pPr indent="457200"/>
            <a:r>
              <a:rPr lang="ru-RU" dirty="0" smtClean="0"/>
              <a:t>Для распределения средств между различными потребителями необходима основа для сопоставления  выбора. В качестве такой основы выбрали полезность.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928934"/>
            <a:ext cx="79296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Полезность – способность удовлетворять какую-либо потребность.</a:t>
            </a:r>
            <a:endParaRPr lang="ru-RU" b="1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14282" y="3571876"/>
            <a:ext cx="87154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/>
            <a:r>
              <a:rPr lang="ru-RU" dirty="0" smtClean="0"/>
              <a:t>При рациональном поведении </a:t>
            </a:r>
            <a:r>
              <a:rPr lang="ru-RU" b="1" dirty="0" smtClean="0"/>
              <a:t>потребитель покупает такой набор благ</a:t>
            </a:r>
            <a:r>
              <a:rPr lang="ru-RU" dirty="0" smtClean="0"/>
              <a:t>, чтобы </a:t>
            </a:r>
            <a:r>
              <a:rPr lang="ru-RU" b="1" u="sng" dirty="0" smtClean="0"/>
              <a:t>полезность этого блага была максимальной.</a:t>
            </a:r>
            <a:endParaRPr lang="ru-RU" b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4286256"/>
            <a:ext cx="2786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«Как сравнивать?» </a:t>
            </a:r>
            <a:endParaRPr lang="ru-RU" sz="2400" b="1" dirty="0"/>
          </a:p>
        </p:txBody>
      </p:sp>
      <p:pic>
        <p:nvPicPr>
          <p:cNvPr id="1587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929066"/>
            <a:ext cx="1285876" cy="99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5143512"/>
            <a:ext cx="27883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Кардиналистский</a:t>
            </a:r>
            <a:r>
              <a:rPr lang="ru-RU" b="1" dirty="0" smtClean="0"/>
              <a:t> подход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29190" y="5143512"/>
            <a:ext cx="2647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Ординалистский</a:t>
            </a:r>
            <a:r>
              <a:rPr lang="ru-RU" b="1" dirty="0" smtClean="0"/>
              <a:t> подход</a:t>
            </a:r>
            <a:endParaRPr lang="ru-RU" dirty="0"/>
          </a:p>
        </p:txBody>
      </p:sp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357158" y="5807349"/>
            <a:ext cx="29289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прямое, непосредственное измерение полезности различных благ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ютиль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4714876" y="5920577"/>
            <a:ext cx="37147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выстраивает полезности благ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в порядке  предпочтения потребителя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3" name="Прямая со стрелкой 12"/>
          <p:cNvCxnSpPr>
            <a:stCxn id="6" idx="2"/>
            <a:endCxn id="8" idx="0"/>
          </p:cNvCxnSpPr>
          <p:nvPr/>
        </p:nvCxnSpPr>
        <p:spPr>
          <a:xfrm rot="5400000">
            <a:off x="2838882" y="3874707"/>
            <a:ext cx="395591" cy="214201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6" idx="2"/>
            <a:endCxn id="9" idx="0"/>
          </p:cNvCxnSpPr>
          <p:nvPr/>
        </p:nvCxnSpPr>
        <p:spPr>
          <a:xfrm rot="16200000" flipH="1">
            <a:off x="4982619" y="3872988"/>
            <a:ext cx="395591" cy="21454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низ 16"/>
          <p:cNvSpPr/>
          <p:nvPr/>
        </p:nvSpPr>
        <p:spPr>
          <a:xfrm>
            <a:off x="1285852" y="5572140"/>
            <a:ext cx="128588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715008" y="5572140"/>
            <a:ext cx="128588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4282" y="-134147"/>
            <a:ext cx="8572560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КАРДИНАЛИЗМ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количественная теория полезности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85720" y="1714488"/>
            <a:ext cx="850112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Субъективная оценка полезности благ зависит от:</a:t>
            </a:r>
          </a:p>
          <a:p>
            <a:pPr lvl="0" indent="457200"/>
            <a:r>
              <a:rPr lang="ru-RU" dirty="0" smtClean="0"/>
              <a:t>1. Степени значимости приобретаемого блага или степени важности той потребности, которая удовлетворяется.</a:t>
            </a:r>
          </a:p>
          <a:p>
            <a:pPr indent="457200"/>
            <a:r>
              <a:rPr lang="ru-RU" dirty="0" smtClean="0"/>
              <a:t>2. От имеющегося запаса благ</a:t>
            </a:r>
          </a:p>
          <a:p>
            <a:pPr lvl="0" indent="457200"/>
            <a:r>
              <a:rPr lang="ru-RU" dirty="0" smtClean="0"/>
              <a:t>3. От степени насыщения потребности в данном благе.</a:t>
            </a:r>
            <a:endParaRPr lang="ru-RU" dirty="0"/>
          </a:p>
        </p:txBody>
      </p:sp>
      <p:sp>
        <p:nvSpPr>
          <p:cNvPr id="155649" name="Rectangle 1"/>
          <p:cNvSpPr>
            <a:spLocks noChangeArrowheads="1"/>
          </p:cNvSpPr>
          <p:nvPr/>
        </p:nvSpPr>
        <p:spPr bwMode="auto">
          <a:xfrm>
            <a:off x="214282" y="3571876"/>
            <a:ext cx="77867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TU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Total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U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ilit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полезность всех благ                                  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TU</a:t>
            </a:r>
            <a:r>
              <a:rPr lang="en-US" baseline="-300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f (Q</a:t>
            </a:r>
            <a:r>
              <a:rPr lang="en-US" baseline="-30000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A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)</a:t>
            </a:r>
            <a:endParaRPr lang="en-US" dirty="0" smtClean="0">
              <a:latin typeface="Arial" pitchFamily="34" charset="0"/>
            </a:endParaRP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214282" y="4000504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 –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Marginal</a:t>
            </a:r>
            <a:r>
              <a:rPr lang="ru-RU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U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ru-RU" b="1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ilit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y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предельная полезность                              М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 = TU n –  TUn-1</a:t>
            </a:r>
            <a:endParaRPr lang="ru-RU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(маржинальная полезность)</a:t>
            </a:r>
            <a:endParaRPr lang="en-US" dirty="0" smtClean="0">
              <a:solidFill>
                <a:srgbClr val="0000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5652" name="Rectangle 4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357158" y="5055556"/>
            <a:ext cx="850112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Предельная полезность – это добавочная полезность,  прибавляемая каждой последующей единицей потребляемого блага. </a:t>
            </a:r>
          </a:p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когда   ∆Q → 0                           М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U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= </a:t>
            </a:r>
            <a:r>
              <a:rPr lang="ru-RU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= (TU)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'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Q</a:t>
            </a:r>
            <a:endParaRPr lang="ru-RU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</a:endParaRPr>
          </a:p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5653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5857892"/>
            <a:ext cx="378838" cy="54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5" name="Rectangle 1"/>
          <p:cNvSpPr>
            <a:spLocks noChangeArrowheads="1"/>
          </p:cNvSpPr>
          <p:nvPr/>
        </p:nvSpPr>
        <p:spPr bwMode="auto">
          <a:xfrm>
            <a:off x="428532" y="214290"/>
            <a:ext cx="871546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основе объяснения потребительского поведения лежит первый закон Госсена, который называется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принципом убывающей предельной полезности.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Первый закон Госсена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полезность каждой последующей единицы блага, получаемой в данный момент, меньше полезности предыдущей единицы (предельная полезность блага убывает с увеличением потребления).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Рациональный потребитель стремиться к такому состоянию, при котором он извлекает максимальную общую полезность (Т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при заданных ценах и доходе. Но так как бюджет ограничен, одни товары покупаются, а от других товаров потребитель отказывается. Для этого потребитель сравнивает (взвешивает) предельные полезности товара и его цену. Данное правило рационального потребления называется вторым законом Госсена.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0467" name="Rectangle 3"/>
          <p:cNvSpPr>
            <a:spLocks noChangeArrowheads="1"/>
          </p:cNvSpPr>
          <p:nvPr/>
        </p:nvSpPr>
        <p:spPr bwMode="auto">
          <a:xfrm>
            <a:off x="428596" y="3500438"/>
            <a:ext cx="8572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Второй закон Госсена: </a:t>
            </a:r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при заданных ценах и бюджете потребитель достигнет максимума полезности тогда, когда отношение предельной полезности к цене одинаково по всем потребляемым благам.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2071670" y="5000636"/>
          <a:ext cx="4349411" cy="785818"/>
        </p:xfrm>
        <a:graphic>
          <a:graphicData uri="http://schemas.openxmlformats.org/presentationml/2006/ole">
            <p:oleObj spid="_x0000_s190466" name="Формула" r:id="rId3" imgW="1524000" imgH="279400" progId="Equation.3">
              <p:embed/>
            </p:oleObj>
          </a:graphicData>
        </a:graphic>
      </p:graphicFrame>
      <p:sp>
        <p:nvSpPr>
          <p:cNvPr id="190468" name="Rectangle 4"/>
          <p:cNvSpPr>
            <a:spLocks noChangeArrowheads="1"/>
          </p:cNvSpPr>
          <p:nvPr/>
        </p:nvSpPr>
        <p:spPr bwMode="auto">
          <a:xfrm>
            <a:off x="3357554" y="6000768"/>
            <a:ext cx="52066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И, С...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различные потребляемые товары;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λ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предельная полезность денег.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500570"/>
            <a:ext cx="49292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Алгебраически это можно выразить так: </a:t>
            </a:r>
            <a:endParaRPr lang="ru-RU" sz="1100" dirty="0" smtClean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УЧЁБА\ПРЕПОДАВАНИЕ\МИКРОЭКОНОМИКА\пол 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42852"/>
            <a:ext cx="5940425" cy="4676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4937760"/>
          <a:ext cx="7429553" cy="1783080"/>
        </p:xfrm>
        <a:graphic>
          <a:graphicData uri="http://schemas.openxmlformats.org/drawingml/2006/table">
            <a:tbl>
              <a:tblPr/>
              <a:tblGrid>
                <a:gridCol w="2025952"/>
                <a:gridCol w="2027546"/>
                <a:gridCol w="337605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TU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Calibri"/>
                          <a:cs typeface="Times New Roman"/>
                        </a:rPr>
                        <a:t>MU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6=14-8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4=18-14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2=20-18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b="1" dirty="0">
                          <a:latin typeface="Times New Roman"/>
                          <a:ea typeface="Calibri"/>
                          <a:cs typeface="Times New Roman"/>
                        </a:rPr>
                        <a:t>0=20-20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14348" y="0"/>
            <a:ext cx="8001056" cy="141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57056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ОРДИНАЛИЗМ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Cambria" pitchFamily="18" charset="0"/>
                <a:ea typeface="Times New Roman" pitchFamily="18" charset="0"/>
                <a:cs typeface="Times New Roman" pitchFamily="18" charset="0"/>
              </a:rPr>
              <a:t>порядковая теория полезности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736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Основные положения ординализма: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Предельная полезность не измеряется.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Субъекты в состояние измерить только порядок предпочтения – наборов благ.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Субъект измеряет не полезность отдельного блага, а полезность набора благ.</a:t>
            </a:r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3357562"/>
            <a:ext cx="8572560" cy="328614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</a:rPr>
              <a:t>Аксиомы ординализма: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Множественность (каждый потребитель желает потреблять разнообразные блага).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/>
              <a:t>Полная упорядоченность (из двух наборов благ потребитель всегда может либо указать более предпочтительный, либо признать оба одинаково предпочтительными)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err="1" smtClean="0"/>
              <a:t>Рефлексивность</a:t>
            </a:r>
            <a:r>
              <a:rPr lang="ru-RU" sz="1400" dirty="0" smtClean="0"/>
              <a:t> (гласит, что если  два набора благ одинаковы, то одинакова и их полезность)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err="1" smtClean="0"/>
              <a:t>Ненасыщение</a:t>
            </a:r>
            <a:r>
              <a:rPr lang="ru-RU" sz="1400" dirty="0" smtClean="0"/>
              <a:t> </a:t>
            </a:r>
          </a:p>
          <a:p>
            <a:pPr marL="342900" indent="-342900"/>
            <a:r>
              <a:rPr lang="ru-RU" sz="1400" dirty="0" smtClean="0"/>
              <a:t>            - большее количество данного блага всегда предпочтительнее меньшего его количества</a:t>
            </a:r>
          </a:p>
          <a:p>
            <a:pPr marL="342900" indent="-342900"/>
            <a:r>
              <a:rPr lang="ru-RU" sz="1400" dirty="0" smtClean="0"/>
              <a:t>            - более качественные блага всегда предпочтительнее менее качественных</a:t>
            </a:r>
          </a:p>
          <a:p>
            <a:pPr marL="342900" indent="-342900">
              <a:buAutoNum type="arabicPeriod" startAt="5"/>
            </a:pPr>
            <a:r>
              <a:rPr lang="ru-RU" sz="1400" dirty="0" smtClean="0"/>
              <a:t>Аксиома транзитивности  - характеризует постоянство и определенную согласованность предпочтений потребителя</a:t>
            </a:r>
          </a:p>
          <a:p>
            <a:pPr marL="342900" indent="-342900">
              <a:buAutoNum type="arabicPeriod" startAt="5"/>
            </a:pPr>
            <a:r>
              <a:rPr lang="ru-RU" sz="1400" dirty="0" smtClean="0"/>
              <a:t>Аксиома «независимости потребителя»  - удовлетворение потребителей  зависит от количества потребляемых благ и не зависит от количества благ, потребляемых другими индивидуумами.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89" name="Rectangle 1"/>
          <p:cNvSpPr>
            <a:spLocks noChangeArrowheads="1"/>
          </p:cNvSpPr>
          <p:nvPr/>
        </p:nvSpPr>
        <p:spPr bwMode="auto">
          <a:xfrm>
            <a:off x="785786" y="714356"/>
            <a:ext cx="49292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Кривая безразличия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неограниченное множество точек, каждая из которых представляет одинаковые по полезности потребительские наборы.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Рисунок 2" descr="E:\УЧЁБА\ПРЕПОДАВАНИЕ\МИКРОЭКОНОМИКА\пол 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428604"/>
            <a:ext cx="257176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0" name="Rectangle 2"/>
          <p:cNvSpPr>
            <a:spLocks noChangeArrowheads="1"/>
          </p:cNvSpPr>
          <p:nvPr/>
        </p:nvSpPr>
        <p:spPr bwMode="auto">
          <a:xfrm>
            <a:off x="785786" y="2643182"/>
            <a:ext cx="50006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Кривая безразличия всегда соответствует только одному уровню полезности. Несколько уровней полезности можно представить с помощью </a:t>
            </a:r>
            <a:r>
              <a:rPr lang="ru-RU" b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карты кривых безразличия.</a:t>
            </a:r>
          </a:p>
        </p:txBody>
      </p:sp>
      <p:pic>
        <p:nvPicPr>
          <p:cNvPr id="5" name="Рисунок 4" descr="E:\УЧЁБА\ПРЕПОДАВАНИЕ\МИКРОЭКОНОМИКА\пол 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500306"/>
            <a:ext cx="256413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Rectangle 3"/>
          <p:cNvSpPr>
            <a:spLocks noChangeArrowheads="1"/>
          </p:cNvSpPr>
          <p:nvPr/>
        </p:nvSpPr>
        <p:spPr bwMode="auto">
          <a:xfrm>
            <a:off x="571472" y="4555490"/>
            <a:ext cx="8286808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Каждая кривая безразличия (например, U2), лежащая выше и правее другой кривой безразличия (например, U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представляет собой совокупность более предпочтительных для данного потребителя наборов товаров. Так, на рисунке видно, что наборы А и В имеют одинаковую полезность, т.к. они находятся на одной кривой безразличия (U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 Набор С содержит такое же количество товара У, что и набор А (Ус = У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но включает большее количество товара X (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&gt; Х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 Из аксиомы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ненасыщения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следует, что набор С предпочтительнее набора А. А из аксиомы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транзитивности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следует, что все наборы, лежащие на одной кривой безразличия, равноценны. Поэтому все наборы, находящиеся на одной кривой безразличия с набором С (на рисунке она обозначена U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имеют более высокую порядковую полезность, чем наборы на кривой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ru-RU" sz="1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3" name="Rectangle 1"/>
          <p:cNvSpPr>
            <a:spLocks noChangeArrowheads="1"/>
          </p:cNvSpPr>
          <p:nvPr/>
        </p:nvSpPr>
        <p:spPr bwMode="auto">
          <a:xfrm>
            <a:off x="357158" y="147228"/>
            <a:ext cx="864399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Предельная норма замещения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MRSx,y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называется количество одного товара  (Y) от которого потребитель может отказаться без снижения порядковой полезности набора, чтобы получить дополнительную  единицу другого товара (Х).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1571604" y="1214422"/>
          <a:ext cx="2302825" cy="571504"/>
        </p:xfrm>
        <a:graphic>
          <a:graphicData uri="http://schemas.openxmlformats.org/presentationml/2006/ole">
            <p:oleObj spid="_x0000_s192514" name="Формула" r:id="rId3" imgW="939392" imgH="241195" progId="Equation.3">
              <p:embed/>
            </p:oleObj>
          </a:graphicData>
        </a:graphic>
      </p:graphicFrame>
      <p:sp>
        <p:nvSpPr>
          <p:cNvPr id="192516" name="Rectangle 4"/>
          <p:cNvSpPr>
            <a:spLocks noChangeArrowheads="1"/>
          </p:cNvSpPr>
          <p:nvPr/>
        </p:nvSpPr>
        <p:spPr bwMode="auto">
          <a:xfrm>
            <a:off x="2643174" y="1857364"/>
            <a:ext cx="6072230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∆Y,   ∆X  - изменение объемов товаров при их замене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MRSx,y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предельная норма замещения блага   Х и  У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U=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const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- фиксированный уровень полезности (удовлетворения потребителя).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2517" name="Rectangle 5"/>
          <p:cNvSpPr>
            <a:spLocks noChangeArrowheads="1"/>
          </p:cNvSpPr>
          <p:nvPr/>
        </p:nvSpPr>
        <p:spPr bwMode="auto">
          <a:xfrm>
            <a:off x="4357686" y="1285860"/>
            <a:ext cx="421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 U=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const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2518" name="Rectangle 6"/>
          <p:cNvSpPr>
            <a:spLocks noChangeArrowheads="1"/>
          </p:cNvSpPr>
          <p:nvPr/>
        </p:nvSpPr>
        <p:spPr bwMode="auto">
          <a:xfrm>
            <a:off x="500034" y="2786058"/>
            <a:ext cx="82868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Рассуждая о поведении потребителя, мы до сих пор не учитывали два важных обстоятельства: его доход и цены товаров. Информацию об этом дает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бюджетная линия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линия бюджетного ограничения.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2519" name="Rectangle 7"/>
          <p:cNvSpPr>
            <a:spLocks noChangeArrowheads="1"/>
          </p:cNvSpPr>
          <p:nvPr/>
        </p:nvSpPr>
        <p:spPr bwMode="auto">
          <a:xfrm>
            <a:off x="1285852" y="3714752"/>
            <a:ext cx="67866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=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Px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۔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X +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Py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۔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Y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уравнение бюджетного ограничения.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2520" name="Rectangle 8"/>
          <p:cNvSpPr>
            <a:spLocks noChangeArrowheads="1"/>
          </p:cNvSpPr>
          <p:nvPr/>
        </p:nvSpPr>
        <p:spPr bwMode="auto">
          <a:xfrm>
            <a:off x="2857488" y="4214818"/>
            <a:ext cx="51435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Px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Py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цена благ          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 , Y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количество соответствующих благ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доход потребителя, его личный бюджет.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" name="Рисунок 9" descr="E:\УЧЁБА\ПРЕПОДАВАНИЕ\МИКРОЭКОНОМИКА\пол 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857760"/>
            <a:ext cx="2862580" cy="1788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2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92521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5286388"/>
            <a:ext cx="2286000" cy="5334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714744" y="6000768"/>
            <a:ext cx="5286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Угол наклона бюджетной линии соответствует отношению цен товаров (</a:t>
            </a:r>
            <a:r>
              <a:rPr lang="en-US" sz="1400" dirty="0" err="1" smtClean="0"/>
              <a:t>Px</a:t>
            </a:r>
            <a:r>
              <a:rPr lang="ru-RU" sz="1400" dirty="0" smtClean="0"/>
              <a:t>/</a:t>
            </a:r>
            <a:r>
              <a:rPr lang="en-US" sz="1400" dirty="0" err="1" smtClean="0"/>
              <a:t>Py</a:t>
            </a:r>
            <a:r>
              <a:rPr lang="ru-RU" sz="1400" dirty="0" smtClean="0"/>
              <a:t>)</a:t>
            </a:r>
            <a:endParaRPr lang="ru-RU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1213</TotalTime>
  <Words>2873</Words>
  <Application>Microsoft Office PowerPoint</Application>
  <PresentationFormat>Экран (4:3)</PresentationFormat>
  <Paragraphs>283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238</cp:revision>
  <dcterms:modified xsi:type="dcterms:W3CDTF">2011-11-04T15:13:19Z</dcterms:modified>
</cp:coreProperties>
</file>